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handoutMasterIdLst>
    <p:handoutMasterId r:id="rId14"/>
  </p:handoutMasterIdLst>
  <p:sldIdLst>
    <p:sldId id="256" r:id="rId2"/>
    <p:sldId id="262" r:id="rId3"/>
    <p:sldId id="260" r:id="rId4"/>
    <p:sldId id="261" r:id="rId5"/>
    <p:sldId id="268" r:id="rId6"/>
    <p:sldId id="271" r:id="rId7"/>
    <p:sldId id="264" r:id="rId8"/>
    <p:sldId id="263" r:id="rId9"/>
    <p:sldId id="265" r:id="rId10"/>
    <p:sldId id="266" r:id="rId11"/>
    <p:sldId id="267" r:id="rId12"/>
    <p:sldId id="272" r:id="rId13"/>
  </p:sldIdLst>
  <p:sldSz cx="12192000" cy="6858000"/>
  <p:notesSz cx="6819900" cy="99187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021"/>
    <a:srgbClr val="477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0669E-EBA4-448D-A9D7-43D0D1C5691F}" type="datetimeFigureOut">
              <a:rPr lang="pl-PL" smtClean="0"/>
              <a:t>2016-09-02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01DAB-AFA4-4483-B338-1D62AEB0F2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105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82B1-F31B-42A8-96AD-5F0E9F9F70A3}" type="datetimeFigureOut">
              <a:rPr lang="pl-PL" smtClean="0"/>
              <a:t>2016-09-02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B64-2EF9-4BD0-89C9-7ACE6C5B47A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21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82B1-F31B-42A8-96AD-5F0E9F9F70A3}" type="datetimeFigureOut">
              <a:rPr lang="pl-PL" smtClean="0"/>
              <a:t>2016-09-02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B64-2EF9-4BD0-89C9-7ACE6C5B4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8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82B1-F31B-42A8-96AD-5F0E9F9F70A3}" type="datetimeFigureOut">
              <a:rPr lang="pl-PL" smtClean="0"/>
              <a:t>2016-09-02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B64-2EF9-4BD0-89C9-7ACE6C5B4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98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82B1-F31B-42A8-96AD-5F0E9F9F70A3}" type="datetimeFigureOut">
              <a:rPr lang="pl-PL" smtClean="0"/>
              <a:t>2016-09-02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B64-2EF9-4BD0-89C9-7ACE6C5B4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44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82B1-F31B-42A8-96AD-5F0E9F9F70A3}" type="datetimeFigureOut">
              <a:rPr lang="pl-PL" smtClean="0"/>
              <a:t>2016-09-02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B64-2EF9-4BD0-89C9-7ACE6C5B47A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0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82B1-F31B-42A8-96AD-5F0E9F9F70A3}" type="datetimeFigureOut">
              <a:rPr lang="pl-PL" smtClean="0"/>
              <a:t>2016-09-02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B64-2EF9-4BD0-89C9-7ACE6C5B4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5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82B1-F31B-42A8-96AD-5F0E9F9F70A3}" type="datetimeFigureOut">
              <a:rPr lang="pl-PL" smtClean="0"/>
              <a:t>2016-09-02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B64-2EF9-4BD0-89C9-7ACE6C5B4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33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82B1-F31B-42A8-96AD-5F0E9F9F70A3}" type="datetimeFigureOut">
              <a:rPr lang="pl-PL" smtClean="0"/>
              <a:t>2016-09-02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B64-2EF9-4BD0-89C9-7ACE6C5B4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800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82B1-F31B-42A8-96AD-5F0E9F9F70A3}" type="datetimeFigureOut">
              <a:rPr lang="pl-PL" smtClean="0"/>
              <a:t>2016-09-02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B64-2EF9-4BD0-89C9-7ACE6C5B4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48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11982B1-F31B-42A8-96AD-5F0E9F9F70A3}" type="datetimeFigureOut">
              <a:rPr lang="pl-PL" smtClean="0"/>
              <a:t>2016-09-02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663B64-2EF9-4BD0-89C9-7ACE6C5B4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81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82B1-F31B-42A8-96AD-5F0E9F9F70A3}" type="datetimeFigureOut">
              <a:rPr lang="pl-PL" smtClean="0"/>
              <a:t>2016-09-02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B64-2EF9-4BD0-89C9-7ACE6C5B4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24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1982B1-F31B-42A8-96AD-5F0E9F9F70A3}" type="datetimeFigureOut">
              <a:rPr lang="pl-PL" smtClean="0"/>
              <a:t>2016-09-02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663B64-2EF9-4BD0-89C9-7ACE6C5B47A9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66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17320" y="2398816"/>
            <a:ext cx="10501746" cy="3755095"/>
          </a:xfrm>
        </p:spPr>
        <p:txBody>
          <a:bodyPr>
            <a:normAutofit fontScale="90000"/>
          </a:bodyPr>
          <a:lstStyle/>
          <a:p>
            <a:r>
              <a:rPr lang="pl-PL" sz="7200" b="1" dirty="0" smtClean="0">
                <a:solidFill>
                  <a:srgbClr val="477953"/>
                </a:solidFill>
              </a:rPr>
              <a:t>Afrykański pomór </a:t>
            </a:r>
            <a:r>
              <a:rPr lang="pl-PL" sz="7200" b="1" dirty="0" smtClean="0">
                <a:solidFill>
                  <a:srgbClr val="477953"/>
                </a:solidFill>
              </a:rPr>
              <a:t>świń (ASF)</a:t>
            </a:r>
            <a:br>
              <a:rPr lang="pl-PL" sz="7200" b="1" dirty="0" smtClean="0">
                <a:solidFill>
                  <a:srgbClr val="477953"/>
                </a:solidFill>
              </a:rPr>
            </a:br>
            <a:r>
              <a:rPr lang="pl-PL" sz="7200" b="1" dirty="0">
                <a:solidFill>
                  <a:srgbClr val="477953"/>
                </a:solidFill>
              </a:rPr>
              <a:t/>
            </a:r>
            <a:br>
              <a:rPr lang="pl-PL" sz="7200" b="1" dirty="0">
                <a:solidFill>
                  <a:srgbClr val="477953"/>
                </a:solidFill>
              </a:rPr>
            </a:br>
            <a:r>
              <a:rPr lang="pl-PL" sz="7200" b="1" dirty="0">
                <a:solidFill>
                  <a:srgbClr val="477953"/>
                </a:solidFill>
              </a:rPr>
              <a:t>I</a:t>
            </a:r>
            <a:r>
              <a:rPr lang="pl-PL" sz="7200" b="1" dirty="0" smtClean="0">
                <a:solidFill>
                  <a:srgbClr val="477953"/>
                </a:solidFill>
              </a:rPr>
              <a:t>nformacje </a:t>
            </a:r>
            <a:r>
              <a:rPr lang="pl-PL" sz="7200" b="1" dirty="0" smtClean="0">
                <a:solidFill>
                  <a:srgbClr val="477953"/>
                </a:solidFill>
              </a:rPr>
              <a:t>dla posiadaczy </a:t>
            </a:r>
            <a:r>
              <a:rPr lang="pl-PL" sz="7200" b="1" dirty="0" smtClean="0">
                <a:solidFill>
                  <a:srgbClr val="477953"/>
                </a:solidFill>
              </a:rPr>
              <a:t>  zwierząt</a:t>
            </a:r>
            <a:endParaRPr lang="pl-PL" sz="7200" b="1" dirty="0">
              <a:solidFill>
                <a:srgbClr val="477953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75764" y="109335"/>
            <a:ext cx="100584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             </a:t>
            </a:r>
            <a:r>
              <a:rPr lang="pl-PL" b="1" dirty="0" smtClean="0"/>
              <a:t>Agencja </a:t>
            </a:r>
            <a:r>
              <a:rPr lang="pl-PL" b="1" dirty="0"/>
              <a:t>Restrukturyzacji i Modernizacji </a:t>
            </a:r>
            <a:r>
              <a:rPr lang="pl-PL" b="1" dirty="0" smtClean="0"/>
              <a:t>		 	    Rolnictwa</a:t>
            </a:r>
            <a:endParaRPr lang="pl-PL" b="1" dirty="0"/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773" y="168711"/>
            <a:ext cx="9334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477953"/>
                </a:solidFill>
              </a:rPr>
              <a:t>Zasady ochrony gospodarstw przed afrykańskim pomorem świń (ASF</a:t>
            </a:r>
            <a:r>
              <a:rPr lang="pl-PL" b="1" dirty="0" smtClean="0">
                <a:solidFill>
                  <a:srgbClr val="477953"/>
                </a:solidFill>
              </a:rPr>
              <a:t>)</a:t>
            </a:r>
            <a:endParaRPr lang="pl-PL" b="1" dirty="0">
              <a:solidFill>
                <a:srgbClr val="47795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800" b="1" dirty="0"/>
              <a:t>Zrezygnowanie z uczestnictwa w polowaniach na dziki przez właścicieli i pracowników chlewni</a:t>
            </a:r>
            <a:r>
              <a:rPr lang="pl-PL" sz="2800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b="1" dirty="0" smtClean="0"/>
              <a:t> Utrzymywanie </a:t>
            </a:r>
            <a:r>
              <a:rPr lang="pl-PL" sz="2800" b="1" dirty="0"/>
              <a:t>świń w zamkniętych pomieszczeniach (drzwi) i dbałość o </a:t>
            </a:r>
            <a:r>
              <a:rPr lang="pl-PL" sz="2800" b="1" dirty="0" smtClean="0"/>
              <a:t>to, </a:t>
            </a:r>
            <a:r>
              <a:rPr lang="pl-PL" sz="2800" b="1" dirty="0"/>
              <a:t>aby w oknach były zamontowane siatki ochronne; chroniące przed ewentualnym świadomym wrzuceniem do chlewni materiału zakaźnego. </a:t>
            </a:r>
            <a:endParaRPr lang="pl-PL" sz="2800" b="1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C00000"/>
                </a:solidFill>
              </a:rPr>
              <a:t>O znalezieniu padłego dzika </a:t>
            </a:r>
            <a:r>
              <a:rPr lang="pl-PL" sz="2800" b="1" dirty="0" smtClean="0">
                <a:solidFill>
                  <a:srgbClr val="C00000"/>
                </a:solidFill>
              </a:rPr>
              <a:t>informowanie </a:t>
            </a:r>
            <a:r>
              <a:rPr lang="pl-PL" sz="2800" b="1" dirty="0">
                <a:solidFill>
                  <a:srgbClr val="C00000"/>
                </a:solidFill>
              </a:rPr>
              <a:t>najbliższego </a:t>
            </a:r>
            <a:r>
              <a:rPr lang="pl-PL" sz="2800" b="1" dirty="0" smtClean="0">
                <a:solidFill>
                  <a:srgbClr val="C00000"/>
                </a:solidFill>
              </a:rPr>
              <a:t>Powiatowego </a:t>
            </a:r>
            <a:r>
              <a:rPr lang="pl-PL" sz="2800" b="1" dirty="0">
                <a:solidFill>
                  <a:srgbClr val="C00000"/>
                </a:solidFill>
              </a:rPr>
              <a:t>L</a:t>
            </a:r>
            <a:r>
              <a:rPr lang="pl-PL" sz="2800" b="1" dirty="0" smtClean="0">
                <a:solidFill>
                  <a:srgbClr val="C00000"/>
                </a:solidFill>
              </a:rPr>
              <a:t>ekarza </a:t>
            </a:r>
            <a:r>
              <a:rPr lang="pl-PL" sz="2800" b="1" dirty="0">
                <a:solidFill>
                  <a:srgbClr val="C00000"/>
                </a:solidFill>
              </a:rPr>
              <a:t>W</a:t>
            </a:r>
            <a:r>
              <a:rPr lang="pl-PL" sz="2800" b="1" dirty="0" smtClean="0">
                <a:solidFill>
                  <a:srgbClr val="C00000"/>
                </a:solidFill>
              </a:rPr>
              <a:t>eterynarii </a:t>
            </a:r>
            <a:r>
              <a:rPr lang="pl-PL" sz="2800" b="1" dirty="0">
                <a:solidFill>
                  <a:srgbClr val="C00000"/>
                </a:solidFill>
              </a:rPr>
              <a:t>lub </a:t>
            </a:r>
            <a:r>
              <a:rPr lang="pl-PL" sz="2800" b="1" dirty="0" smtClean="0">
                <a:solidFill>
                  <a:srgbClr val="C00000"/>
                </a:solidFill>
              </a:rPr>
              <a:t>najbliższe Biuro </a:t>
            </a:r>
            <a:r>
              <a:rPr lang="pl-PL" sz="2800" b="1" dirty="0">
                <a:solidFill>
                  <a:srgbClr val="C00000"/>
                </a:solidFill>
              </a:rPr>
              <a:t>Powiatowe </a:t>
            </a:r>
            <a:r>
              <a:rPr lang="pl-PL" sz="2800" b="1" dirty="0" smtClean="0">
                <a:solidFill>
                  <a:srgbClr val="C00000"/>
                </a:solidFill>
              </a:rPr>
              <a:t>ARiMR</a:t>
            </a:r>
            <a:endParaRPr lang="pl-PL" sz="28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4293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477953"/>
                </a:solidFill>
              </a:rPr>
              <a:t>Zasady ochrony gospodarstw przed afrykańskim pomorem świń (ASF</a:t>
            </a:r>
            <a:r>
              <a:rPr lang="pl-PL" b="1" dirty="0" smtClean="0">
                <a:solidFill>
                  <a:srgbClr val="477953"/>
                </a:solidFill>
              </a:rPr>
              <a:t>)</a:t>
            </a:r>
            <a:endParaRPr lang="pl-PL" b="1" dirty="0">
              <a:solidFill>
                <a:srgbClr val="47795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3600" b="1" dirty="0">
                <a:solidFill>
                  <a:srgbClr val="C00000"/>
                </a:solidFill>
              </a:rPr>
              <a:t>J</a:t>
            </a:r>
            <a:r>
              <a:rPr lang="pl-PL" sz="3600" b="1" dirty="0" smtClean="0">
                <a:solidFill>
                  <a:srgbClr val="C00000"/>
                </a:solidFill>
              </a:rPr>
              <a:t>eżeli posiadacz zwierzęcia stwierdza objawy zwiększonych </a:t>
            </a:r>
            <a:r>
              <a:rPr lang="pl-PL" sz="3600" b="1" dirty="0" err="1" smtClean="0">
                <a:solidFill>
                  <a:srgbClr val="C00000"/>
                </a:solidFill>
              </a:rPr>
              <a:t>zachorowań</a:t>
            </a:r>
            <a:r>
              <a:rPr lang="pl-PL" sz="3600" b="1" dirty="0" smtClean="0">
                <a:solidFill>
                  <a:srgbClr val="C00000"/>
                </a:solidFill>
              </a:rPr>
              <a:t> i padnięć świń, </a:t>
            </a:r>
            <a:r>
              <a:rPr lang="pl-PL" sz="3600" b="1" u="sng" dirty="0" smtClean="0">
                <a:solidFill>
                  <a:srgbClr val="C00000"/>
                </a:solidFill>
              </a:rPr>
              <a:t>natychmiast powinien zawiadomić Powiatowego </a:t>
            </a:r>
            <a:r>
              <a:rPr lang="pl-PL" sz="3600" b="1" u="sng" dirty="0">
                <a:solidFill>
                  <a:srgbClr val="C00000"/>
                </a:solidFill>
              </a:rPr>
              <a:t>L</a:t>
            </a:r>
            <a:r>
              <a:rPr lang="pl-PL" sz="3600" b="1" u="sng" dirty="0" smtClean="0">
                <a:solidFill>
                  <a:srgbClr val="C00000"/>
                </a:solidFill>
              </a:rPr>
              <a:t>ekarza </a:t>
            </a:r>
            <a:r>
              <a:rPr lang="pl-PL" sz="3600" b="1" u="sng" dirty="0">
                <a:solidFill>
                  <a:srgbClr val="C00000"/>
                </a:solidFill>
              </a:rPr>
              <a:t>W</a:t>
            </a:r>
            <a:r>
              <a:rPr lang="pl-PL" sz="3600" b="1" u="sng" dirty="0" smtClean="0">
                <a:solidFill>
                  <a:srgbClr val="C00000"/>
                </a:solidFill>
              </a:rPr>
              <a:t>eterynarii bezpośrednio lub za pośrednictwem swojego lekarza, wójta lub burmistrza. </a:t>
            </a:r>
          </a:p>
        </p:txBody>
      </p:sp>
    </p:spTree>
    <p:extLst>
      <p:ext uri="{BB962C8B-B14F-4D97-AF65-F5344CB8AC3E}">
        <p14:creationId xmlns:p14="http://schemas.microsoft.com/office/powerpoint/2010/main" val="424691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477953"/>
                </a:solidFill>
              </a:rPr>
              <a:t>Zasady ochrony gospodarstw przed afrykańskim pomorem świń (ASF)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591734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sz="3600" b="1" dirty="0" smtClean="0">
                <a:solidFill>
                  <a:srgbClr val="C00000"/>
                </a:solidFill>
              </a:rPr>
              <a:t>Zgłoszenie </a:t>
            </a:r>
            <a:r>
              <a:rPr lang="pl-PL" sz="3600" b="1" dirty="0">
                <a:solidFill>
                  <a:srgbClr val="C00000"/>
                </a:solidFill>
              </a:rPr>
              <a:t>inspekcji weterynaryjnej podejrzenia ASF w siedzibie stada i laboratoryjne potwierdzenie tego faktu </a:t>
            </a:r>
            <a:r>
              <a:rPr lang="pl-PL" sz="3600" b="1" u="sng" dirty="0">
                <a:solidFill>
                  <a:srgbClr val="C00000"/>
                </a:solidFill>
              </a:rPr>
              <a:t>gwarantuje posiadaczowi świń uzyskanie pełnego odszkodowania za straty związane z wybuchem choroby w przypadku, gdy przestrzegał ustanowionych zasad </a:t>
            </a:r>
            <a:r>
              <a:rPr lang="pl-PL" sz="3600" b="1" u="sng" dirty="0" err="1">
                <a:solidFill>
                  <a:srgbClr val="C00000"/>
                </a:solidFill>
              </a:rPr>
              <a:t>bioasekuracji</a:t>
            </a:r>
            <a:r>
              <a:rPr lang="pl-PL" sz="3600" b="1" dirty="0">
                <a:solidFill>
                  <a:srgbClr val="C00000"/>
                </a:solidFill>
              </a:rPr>
              <a:t>. </a:t>
            </a:r>
            <a:endParaRPr lang="pl-PL" sz="3600" dirty="0">
              <a:solidFill>
                <a:srgbClr val="C00000"/>
              </a:solidFill>
            </a:endParaRP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47683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477953"/>
                </a:solidFill>
              </a:rPr>
              <a:t>Afrykański pomór świń (ASF</a:t>
            </a:r>
            <a:r>
              <a:rPr lang="pl-PL" b="1" dirty="0" smtClean="0">
                <a:solidFill>
                  <a:srgbClr val="477953"/>
                </a:solidFill>
              </a:rPr>
              <a:t>) w Polsce</a:t>
            </a:r>
            <a:r>
              <a:rPr lang="pl-PL" dirty="0">
                <a:solidFill>
                  <a:srgbClr val="477953"/>
                </a:solidFill>
              </a:rPr>
              <a:t/>
            </a:r>
            <a:br>
              <a:rPr lang="pl-PL" dirty="0">
                <a:solidFill>
                  <a:srgbClr val="477953"/>
                </a:solidFill>
              </a:rPr>
            </a:br>
            <a:endParaRPr lang="pl-PL" dirty="0">
              <a:solidFill>
                <a:srgbClr val="47795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3200" b="1" dirty="0">
                <a:solidFill>
                  <a:srgbClr val="C00000"/>
                </a:solidFill>
              </a:rPr>
              <a:t>Afrykański pomór świń (ASF) </a:t>
            </a:r>
            <a:r>
              <a:rPr lang="pl-PL" sz="3200" b="1" dirty="0"/>
              <a:t>jest chorobą zakaźną </a:t>
            </a:r>
            <a:br>
              <a:rPr lang="pl-PL" sz="3200" b="1" dirty="0"/>
            </a:br>
            <a:r>
              <a:rPr lang="pl-PL" sz="3200" b="1" dirty="0" smtClean="0"/>
              <a:t>i </a:t>
            </a:r>
            <a:r>
              <a:rPr lang="pl-PL" sz="3200" b="1" dirty="0"/>
              <a:t>zaraźliwą dotyczącą wyłącznie świń i dzików.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b="1" dirty="0"/>
              <a:t>Wirus ASF </a:t>
            </a:r>
            <a:r>
              <a:rPr lang="pl-PL" sz="3200" b="1" dirty="0" smtClean="0"/>
              <a:t>nie wywołuje choroby u </a:t>
            </a:r>
            <a:r>
              <a:rPr lang="pl-PL" sz="3200" b="1" dirty="0"/>
              <a:t>ludzi i innych gatunków zwierząt.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b="1" dirty="0"/>
              <a:t>Jedyną metodą zwalczania choroby jest postępowanie </a:t>
            </a:r>
            <a:r>
              <a:rPr lang="pl-PL" sz="3200" b="1" dirty="0" smtClean="0"/>
              <a:t>administracyjne, </a:t>
            </a:r>
            <a:r>
              <a:rPr lang="pl-PL" sz="3200" b="1" dirty="0"/>
              <a:t>czyli zabicie i utylizacja chorych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i </a:t>
            </a:r>
            <a:r>
              <a:rPr lang="pl-PL" sz="3200" b="1" dirty="0"/>
              <a:t>podejrzanych o zachorowanie świń.</a:t>
            </a:r>
          </a:p>
        </p:txBody>
      </p:sp>
    </p:spTree>
    <p:extLst>
      <p:ext uri="{BB962C8B-B14F-4D97-AF65-F5344CB8AC3E}">
        <p14:creationId xmlns:p14="http://schemas.microsoft.com/office/powerpoint/2010/main" val="1120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477953"/>
                </a:solidFill>
              </a:rPr>
              <a:t>Afrykański pomór świń (ASF</a:t>
            </a:r>
            <a:r>
              <a:rPr lang="pl-PL" b="1" dirty="0" smtClean="0">
                <a:solidFill>
                  <a:srgbClr val="477953"/>
                </a:solidFill>
              </a:rPr>
              <a:t>) w Polsce</a:t>
            </a:r>
            <a:r>
              <a:rPr lang="pl-PL" dirty="0">
                <a:solidFill>
                  <a:srgbClr val="477953"/>
                </a:solidFill>
              </a:rPr>
              <a:t/>
            </a:r>
            <a:br>
              <a:rPr lang="pl-PL" dirty="0">
                <a:solidFill>
                  <a:srgbClr val="477953"/>
                </a:solidFill>
              </a:rPr>
            </a:br>
            <a:endParaRPr lang="pl-PL" dirty="0">
              <a:solidFill>
                <a:srgbClr val="47795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endParaRPr lang="pl-PL" sz="12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800" b="1" dirty="0" smtClean="0"/>
              <a:t>Chorobę </a:t>
            </a:r>
            <a:r>
              <a:rPr lang="pl-PL" sz="2800" b="1" dirty="0"/>
              <a:t>zwalcza się wybijając zakażone stada oraz stada ze strefy zapowietrzonej, </a:t>
            </a:r>
            <a:r>
              <a:rPr lang="pl-PL" sz="2800" b="1" dirty="0">
                <a:solidFill>
                  <a:srgbClr val="C00000"/>
                </a:solidFill>
              </a:rPr>
              <a:t>nie ma szczepionki zapobiegającej </a:t>
            </a:r>
            <a:r>
              <a:rPr lang="pl-PL" sz="2800" b="1" dirty="0" smtClean="0">
                <a:solidFill>
                  <a:srgbClr val="C00000"/>
                </a:solidFill>
              </a:rPr>
              <a:t>zachorowaniu </a:t>
            </a:r>
            <a:r>
              <a:rPr lang="pl-PL" sz="2800" b="1" dirty="0" smtClean="0"/>
              <a:t>oraz jest zakaz leczenia.</a:t>
            </a:r>
            <a:endParaRPr lang="pl-PL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800" b="1" dirty="0"/>
              <a:t>ASF nie szerzy się, tak jak wiele innych chorób drogą powietrzną. </a:t>
            </a:r>
            <a:r>
              <a:rPr lang="pl-PL" sz="2800" b="1" dirty="0" smtClean="0">
                <a:solidFill>
                  <a:srgbClr val="C00000"/>
                </a:solidFill>
              </a:rPr>
              <a:t>W </a:t>
            </a:r>
            <a:r>
              <a:rPr lang="pl-PL" sz="2800" b="1" dirty="0">
                <a:solidFill>
                  <a:srgbClr val="C00000"/>
                </a:solidFill>
              </a:rPr>
              <a:t>Polsce jak dotychczas najważniejszym powodem szerzenia się ASF w populacji świń jest </a:t>
            </a:r>
            <a:r>
              <a:rPr lang="pl-PL" sz="2800" b="1" u="sng" dirty="0" smtClean="0">
                <a:solidFill>
                  <a:srgbClr val="C00000"/>
                </a:solidFill>
              </a:rPr>
              <a:t>człowiek</a:t>
            </a:r>
            <a:r>
              <a:rPr lang="pl-PL" sz="2800" b="1" dirty="0" smtClean="0">
                <a:solidFill>
                  <a:srgbClr val="C00000"/>
                </a:solidFill>
              </a:rPr>
              <a:t> mający </a:t>
            </a:r>
            <a:r>
              <a:rPr lang="pl-PL" sz="2800" b="1" dirty="0">
                <a:solidFill>
                  <a:srgbClr val="C00000"/>
                </a:solidFill>
              </a:rPr>
              <a:t>kontakt </a:t>
            </a:r>
            <a:r>
              <a:rPr lang="pl-PL" sz="2800" b="1" dirty="0" smtClean="0">
                <a:solidFill>
                  <a:srgbClr val="C00000"/>
                </a:solidFill>
              </a:rPr>
              <a:t>z </a:t>
            </a:r>
            <a:r>
              <a:rPr lang="pl-PL" sz="2800" b="1" dirty="0">
                <a:solidFill>
                  <a:srgbClr val="C00000"/>
                </a:solidFill>
              </a:rPr>
              <a:t>zakażonymi zwierzętami lub </a:t>
            </a:r>
            <a:r>
              <a:rPr lang="pl-PL" sz="2800" b="1" dirty="0" smtClean="0">
                <a:solidFill>
                  <a:srgbClr val="C00000"/>
                </a:solidFill>
              </a:rPr>
              <a:t>padliną</a:t>
            </a:r>
            <a:r>
              <a:rPr lang="pl-PL" sz="2800" b="1" dirty="0">
                <a:solidFill>
                  <a:srgbClr val="C00000"/>
                </a:solidFill>
              </a:rPr>
              <a:t> </a:t>
            </a:r>
            <a:r>
              <a:rPr lang="pl-PL" sz="2800" b="1" dirty="0" smtClean="0">
                <a:solidFill>
                  <a:srgbClr val="C00000"/>
                </a:solidFill>
              </a:rPr>
              <a:t>oraz </a:t>
            </a:r>
            <a:r>
              <a:rPr lang="pl-PL" sz="2800" b="1" dirty="0">
                <a:solidFill>
                  <a:srgbClr val="C00000"/>
                </a:solidFill>
              </a:rPr>
              <a:t>dziki. </a:t>
            </a:r>
            <a:endParaRPr lang="pl-PL" sz="2800" b="1" dirty="0" smtClean="0">
              <a:solidFill>
                <a:srgbClr val="C000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800" b="1" dirty="0"/>
              <a:t>Najczęstszym </a:t>
            </a:r>
            <a:r>
              <a:rPr lang="pl-PL" sz="2800" b="1" dirty="0">
                <a:solidFill>
                  <a:srgbClr val="C00000"/>
                </a:solidFill>
              </a:rPr>
              <a:t>sposobem zakażenia zwierząt </a:t>
            </a:r>
            <a:r>
              <a:rPr lang="pl-PL" sz="2800" b="1" dirty="0"/>
              <a:t>jest ich bezpośredni lub pośredni kontakt z już zakażonymi osobnikami.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1200" dirty="0"/>
          </a:p>
          <a:p>
            <a:r>
              <a:rPr lang="pl-PL" sz="1200" dirty="0"/>
              <a:t> </a:t>
            </a: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2818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477953"/>
                </a:solidFill>
              </a:rPr>
              <a:t>Afrykański pomór świń (ASF</a:t>
            </a:r>
            <a:r>
              <a:rPr lang="pl-PL" b="1" dirty="0" smtClean="0">
                <a:solidFill>
                  <a:srgbClr val="477953"/>
                </a:solidFill>
              </a:rPr>
              <a:t>) w Polsce</a:t>
            </a:r>
            <a:br>
              <a:rPr lang="pl-PL" b="1" dirty="0" smtClean="0">
                <a:solidFill>
                  <a:srgbClr val="477953"/>
                </a:solidFill>
              </a:rPr>
            </a:br>
            <a:endParaRPr lang="pl-PL" b="1" dirty="0">
              <a:solidFill>
                <a:srgbClr val="47795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 </a:t>
            </a:r>
          </a:p>
          <a:p>
            <a:r>
              <a:rPr lang="pl-PL" dirty="0"/>
              <a:t> </a:t>
            </a:r>
          </a:p>
          <a:p>
            <a:pPr marL="0" lvl="0" indent="0" algn="ctr">
              <a:buNone/>
            </a:pPr>
            <a:r>
              <a:rPr lang="pl-PL" sz="3600" b="1" dirty="0">
                <a:solidFill>
                  <a:srgbClr val="C00000"/>
                </a:solidFill>
              </a:rPr>
              <a:t>Rozszerzanie się choroby w Polsce wiąże się ze stratami ekonomicznymi dla rolnictwa, wynikającymi m.in. ze  wstrzymania obrotu i eksportu świń, wieprzowiny oraz produktów pochodzenia wieprzowego.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66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42536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477953"/>
                </a:solidFill>
              </a:rPr>
              <a:t>System identyfikacji i rejestracji zwierząt- obowiązki posiadacza zwierząt</a:t>
            </a:r>
            <a:endParaRPr lang="pl-PL" b="1" dirty="0">
              <a:solidFill>
                <a:srgbClr val="47795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440645"/>
            <a:ext cx="10058400" cy="2483895"/>
          </a:xfrm>
        </p:spPr>
        <p:txBody>
          <a:bodyPr>
            <a:normAutofit/>
          </a:bodyPr>
          <a:lstStyle/>
          <a:p>
            <a:endParaRPr lang="pl-PL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3200" b="1" dirty="0" smtClean="0">
                <a:solidFill>
                  <a:srgbClr val="C00000"/>
                </a:solidFill>
              </a:rPr>
              <a:t>System IRZ </a:t>
            </a:r>
            <a:r>
              <a:rPr lang="pl-PL" sz="3200" b="1" dirty="0" smtClean="0">
                <a:solidFill>
                  <a:srgbClr val="1C3021"/>
                </a:solidFill>
              </a:rPr>
              <a:t>jest wykorzystywany, w szczególności </a:t>
            </a:r>
            <a:r>
              <a:rPr lang="pl-PL" sz="3200" b="1" dirty="0" smtClean="0">
                <a:solidFill>
                  <a:srgbClr val="C00000"/>
                </a:solidFill>
              </a:rPr>
              <a:t>do ustalania czasu, miejsc pobytu i przemieszczeń zwierząt. </a:t>
            </a:r>
          </a:p>
          <a:p>
            <a:pPr marL="0" indent="0">
              <a:buNone/>
            </a:pPr>
            <a:r>
              <a:rPr lang="pl-PL" sz="3200" b="1" dirty="0" smtClean="0">
                <a:solidFill>
                  <a:srgbClr val="1C3021"/>
                </a:solidFill>
              </a:rPr>
              <a:t>Dlatego tak ważne jest </a:t>
            </a:r>
            <a:r>
              <a:rPr lang="pl-PL" sz="3200" b="1" dirty="0" smtClean="0">
                <a:solidFill>
                  <a:srgbClr val="C00000"/>
                </a:solidFill>
              </a:rPr>
              <a:t>terminowe: </a:t>
            </a:r>
          </a:p>
        </p:txBody>
      </p:sp>
      <p:pic>
        <p:nvPicPr>
          <p:cNvPr id="6" name="Symbol zastępczy zawartości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707" y="3776917"/>
            <a:ext cx="5277079" cy="279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477953"/>
                </a:solidFill>
              </a:rPr>
              <a:t>System identyfikacji i rejestracji zwierząt- obowiązki posiadacza zwierząt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1. oznakowanie świń i zgłoszenie </a:t>
            </a:r>
            <a:r>
              <a:rPr lang="pl-PL" sz="2800" b="1" dirty="0" smtClean="0">
                <a:solidFill>
                  <a:srgbClr val="C00000"/>
                </a:solidFill>
              </a:rPr>
              <a:t>tego </a:t>
            </a:r>
            <a:r>
              <a:rPr lang="pl-PL" sz="2800" b="1" dirty="0">
                <a:solidFill>
                  <a:srgbClr val="C00000"/>
                </a:solidFill>
              </a:rPr>
              <a:t>faktu do ARiMR;</a:t>
            </a:r>
            <a:br>
              <a:rPr lang="pl-PL" sz="2800" b="1" dirty="0">
                <a:solidFill>
                  <a:srgbClr val="C00000"/>
                </a:solidFill>
              </a:rPr>
            </a:br>
            <a:endParaRPr lang="pl-PL" sz="1200" dirty="0"/>
          </a:p>
          <a:p>
            <a:pPr marL="0" indent="0">
              <a:buNone/>
            </a:pPr>
            <a:r>
              <a:rPr lang="pl-PL" sz="2800" b="1" dirty="0" smtClean="0">
                <a:solidFill>
                  <a:srgbClr val="C00000"/>
                </a:solidFill>
              </a:rPr>
              <a:t>2. zgłaszanie zwiększenia lub zmniejszenia liczebności stada, w tym uboju zwierzęcia gospodarskiego z podaniem liczby zwierząt, które przybyły lub ubyły ze stada, oraz miejsca pochodzenia lub przeznaczenia zwierzęcia;</a:t>
            </a:r>
          </a:p>
          <a:p>
            <a:pPr marL="0" indent="0">
              <a:buNone/>
            </a:pPr>
            <a:r>
              <a:rPr lang="pl-PL" sz="2800" b="1" dirty="0" smtClean="0">
                <a:solidFill>
                  <a:srgbClr val="1C3021"/>
                </a:solidFill>
              </a:rPr>
              <a:t>oraz </a:t>
            </a:r>
          </a:p>
          <a:p>
            <a:pPr marL="0" indent="0">
              <a:buNone/>
            </a:pPr>
            <a:r>
              <a:rPr lang="pl-PL" sz="2800" b="1" dirty="0" smtClean="0">
                <a:solidFill>
                  <a:srgbClr val="C00000"/>
                </a:solidFill>
              </a:rPr>
              <a:t>3. prowadzenie </a:t>
            </a:r>
            <a:r>
              <a:rPr lang="pl-PL" sz="2800" b="1" dirty="0">
                <a:solidFill>
                  <a:srgbClr val="C00000"/>
                </a:solidFill>
              </a:rPr>
              <a:t>na bieżąco księgi rejestracji świń.</a:t>
            </a:r>
            <a:endParaRPr lang="pl-PL" sz="2800" dirty="0">
              <a:solidFill>
                <a:srgbClr val="C0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387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94359"/>
            <a:ext cx="4106174" cy="2286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Sytuacja epizootyczna odnośnie ASF w Polsce</a:t>
            </a:r>
            <a:br>
              <a:rPr lang="pl-PL" b="1" dirty="0"/>
            </a:br>
            <a:r>
              <a:rPr lang="pl-PL" b="1" dirty="0" smtClean="0"/>
              <a:t>oraz</a:t>
            </a:r>
            <a:r>
              <a:rPr lang="pl-PL" b="1" dirty="0"/>
              <a:t> </a:t>
            </a:r>
            <a:r>
              <a:rPr lang="pl-PL" b="1" dirty="0" smtClean="0"/>
              <a:t>aktualny </a:t>
            </a:r>
            <a:r>
              <a:rPr lang="pl-PL" b="1" dirty="0"/>
              <a:t>zasięg obszarów objętych </a:t>
            </a:r>
            <a:r>
              <a:rPr lang="pl-PL" b="1" dirty="0" smtClean="0"/>
              <a:t>restrykcjami na stronie internetowej GIW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70" y="0"/>
            <a:ext cx="4543597" cy="685800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0" y="2926080"/>
            <a:ext cx="4106174" cy="3379124"/>
          </a:xfrm>
        </p:spPr>
        <p:txBody>
          <a:bodyPr>
            <a:normAutofit/>
          </a:bodyPr>
          <a:lstStyle/>
          <a:p>
            <a:endParaRPr lang="pl-PL" sz="3200" dirty="0" smtClean="0"/>
          </a:p>
          <a:p>
            <a:r>
              <a:rPr lang="pl-PL" sz="3200" dirty="0" smtClean="0"/>
              <a:t>https</a:t>
            </a:r>
            <a:r>
              <a:rPr lang="pl-PL" sz="3200" dirty="0"/>
              <a:t>://www.wetgiw.gov.pl/719---</a:t>
            </a:r>
            <a:r>
              <a:rPr lang="pl-PL" sz="3200" dirty="0" smtClean="0"/>
              <a:t>asf-w-polsce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80568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477953"/>
                </a:solidFill>
              </a:rPr>
              <a:t>Zasady ochrony gospodarstw przed afrykańskim pomorem świń (ASF</a:t>
            </a:r>
            <a:r>
              <a:rPr lang="pl-PL" b="1" dirty="0" smtClean="0">
                <a:solidFill>
                  <a:srgbClr val="477953"/>
                </a:solidFill>
              </a:rPr>
              <a:t>)</a:t>
            </a:r>
            <a:endParaRPr lang="pl-PL" b="1" dirty="0">
              <a:solidFill>
                <a:srgbClr val="47795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713530"/>
            <a:ext cx="10058400" cy="4023360"/>
          </a:xfrm>
        </p:spPr>
        <p:txBody>
          <a:bodyPr>
            <a:noAutofit/>
          </a:bodyPr>
          <a:lstStyle/>
          <a:p>
            <a:endParaRPr lang="pl-PL" sz="26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600" b="1" dirty="0" smtClean="0"/>
              <a:t>Nienabywanie </a:t>
            </a:r>
            <a:r>
              <a:rPr lang="pl-PL" sz="2600" b="1" dirty="0"/>
              <a:t>świń i prosiąt niewiadomego pochodzenia oraz stanu zdrowia, </a:t>
            </a:r>
            <a:r>
              <a:rPr lang="pl-PL" sz="2600" b="1" u="sng" dirty="0"/>
              <a:t>w szczególności od handlarzy zwierzętami gospodarskimi</a:t>
            </a:r>
            <a:r>
              <a:rPr lang="pl-PL" sz="2600" b="1" u="sng" dirty="0" smtClean="0"/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600" b="1" dirty="0" smtClean="0"/>
              <a:t>Ogrodzenie </a:t>
            </a:r>
            <a:r>
              <a:rPr lang="pl-PL" sz="2600" b="1" dirty="0"/>
              <a:t>chlewni uniemożliwiające jakikolwiek – bezpośredni lub pośredni - kontakt świń z innymi zwierzętami, w szczególności dzikami.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600" b="1" dirty="0" smtClean="0"/>
              <a:t>Zakaz </a:t>
            </a:r>
            <a:r>
              <a:rPr lang="pl-PL" sz="2600" b="1" dirty="0"/>
              <a:t>wchodzenia na teren gospodarstwa osób postronnych.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600" b="1" dirty="0" smtClean="0"/>
              <a:t>Zakaz </a:t>
            </a:r>
            <a:r>
              <a:rPr lang="pl-PL" sz="2600" b="1" dirty="0"/>
              <a:t>wjazdu na teren gospodarstwa wszelkich pojazdów, a szczególnie samochodów zakładów mięsnych oraz firm utylizacyjnych. </a:t>
            </a:r>
          </a:p>
          <a:p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1506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477953"/>
                </a:solidFill>
              </a:rPr>
              <a:t>Zasady ochrony gospodarstw przed afrykańskim pomorem świń (ASF</a:t>
            </a:r>
            <a:r>
              <a:rPr lang="pl-PL" b="1" dirty="0" smtClean="0">
                <a:solidFill>
                  <a:srgbClr val="477953"/>
                </a:solidFill>
              </a:rPr>
              <a:t>)</a:t>
            </a:r>
            <a:endParaRPr lang="pl-PL" b="1" dirty="0">
              <a:solidFill>
                <a:srgbClr val="47795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800" b="1" dirty="0" smtClean="0"/>
              <a:t>Obowiązkowa </a:t>
            </a:r>
            <a:r>
              <a:rPr lang="pl-PL" sz="2800" b="1" dirty="0"/>
              <a:t>zmiana odzieży ochronnej przed wejściem do pomieszczeń ze </a:t>
            </a:r>
            <a:r>
              <a:rPr lang="pl-PL" sz="2800" b="1" dirty="0" smtClean="0"/>
              <a:t>zwierzętami.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b="1" dirty="0" smtClean="0"/>
              <a:t>Bezwzględny </a:t>
            </a:r>
            <a:r>
              <a:rPr lang="pl-PL" sz="2800" b="1" dirty="0"/>
              <a:t>zakaz stosowania tzw. „zlewek”.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b="1" dirty="0" smtClean="0"/>
              <a:t>Zakaz </a:t>
            </a:r>
            <a:r>
              <a:rPr lang="pl-PL" sz="2800" b="1" dirty="0"/>
              <a:t>wprowadzania na teren gospodarstwa upolowanych/padłych dzików lub wyposażenia służącego do polowań na dziki</a:t>
            </a:r>
            <a:r>
              <a:rPr lang="pl-PL" sz="2800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b="1" dirty="0" smtClean="0"/>
              <a:t>Zakaz </a:t>
            </a:r>
            <a:r>
              <a:rPr lang="pl-PL" sz="2800" b="1" dirty="0"/>
              <a:t>wykorzystywania słomy lub zielonki zebranych z pól, na których przebywają dziki. </a:t>
            </a:r>
          </a:p>
        </p:txBody>
      </p:sp>
    </p:spTree>
    <p:extLst>
      <p:ext uri="{BB962C8B-B14F-4D97-AF65-F5344CB8AC3E}">
        <p14:creationId xmlns:p14="http://schemas.microsoft.com/office/powerpoint/2010/main" val="7150494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418</TotalTime>
  <Words>459</Words>
  <Application>Microsoft Office PowerPoint</Application>
  <PresentationFormat>Niestandardowy</PresentationFormat>
  <Paragraphs>53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Retrospekcja</vt:lpstr>
      <vt:lpstr>Afrykański pomór świń (ASF)  Informacje dla posiadaczy   zwierząt</vt:lpstr>
      <vt:lpstr>Afrykański pomór świń (ASF) w Polsce </vt:lpstr>
      <vt:lpstr>Afrykański pomór świń (ASF) w Polsce </vt:lpstr>
      <vt:lpstr>Afrykański pomór świń (ASF) w Polsce </vt:lpstr>
      <vt:lpstr>System identyfikacji i rejestracji zwierząt- obowiązki posiadacza zwierząt</vt:lpstr>
      <vt:lpstr>System identyfikacji i rejestracji zwierząt- obowiązki posiadacza zwierząt</vt:lpstr>
      <vt:lpstr>Sytuacja epizootyczna odnośnie ASF w Polsce oraz aktualny zasięg obszarów objętych restrykcjami na stronie internetowej GIW</vt:lpstr>
      <vt:lpstr>Zasady ochrony gospodarstw przed afrykańskim pomorem świń (ASF)</vt:lpstr>
      <vt:lpstr>Zasady ochrony gospodarstw przed afrykańskim pomorem świń (ASF)</vt:lpstr>
      <vt:lpstr>Zasady ochrony gospodarstw przed afrykańskim pomorem świń (ASF)</vt:lpstr>
      <vt:lpstr>Zasady ochrony gospodarstw przed afrykańskim pomorem świń (ASF)</vt:lpstr>
      <vt:lpstr>Zasady ochrony gospodarstw przed afrykańskim pomorem świń (ASF)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Afrykański pomór świń (ASF)</dc:title>
  <dc:creator>Kusznieruk Mirosława</dc:creator>
  <cp:lastModifiedBy>ARiMR</cp:lastModifiedBy>
  <cp:revision>57</cp:revision>
  <cp:lastPrinted>2016-09-02T07:51:26Z</cp:lastPrinted>
  <dcterms:created xsi:type="dcterms:W3CDTF">2016-08-26T09:14:18Z</dcterms:created>
  <dcterms:modified xsi:type="dcterms:W3CDTF">2016-09-02T07:56:16Z</dcterms:modified>
</cp:coreProperties>
</file>