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71" r:id="rId6"/>
    <p:sldId id="259" r:id="rId7"/>
    <p:sldId id="262" r:id="rId8"/>
    <p:sldId id="270" r:id="rId9"/>
    <p:sldId id="261" r:id="rId10"/>
    <p:sldId id="263" r:id="rId11"/>
    <p:sldId id="265" r:id="rId12"/>
    <p:sldId id="266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0B98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zapisy-np.ms.gov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" TargetMode="External"/><Relationship Id="rId2" Type="http://schemas.openxmlformats.org/officeDocument/2006/relationships/hyperlink" Target="https://www.gov.pl/web/nieodplatna-pomoc/np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  <a:effectLst>
                  <a:glow rad="127000">
                    <a:schemeClr val="tx2"/>
                  </a:glow>
                </a:effectLst>
              </a:rPr>
              <a:t>Nieodpłatna pomoc prawna</a:t>
            </a:r>
            <a:endParaRPr lang="pl-PL" dirty="0">
              <a:solidFill>
                <a:schemeClr val="bg2"/>
              </a:solidFill>
              <a:effectLst>
                <a:glow rad="127000">
                  <a:schemeClr val="tx2"/>
                </a:glo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Podstawa prawna : </a:t>
            </a:r>
            <a:r>
              <a:rPr lang="pl-PL" dirty="0" smtClean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Ustawa z </a:t>
            </a:r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dnia 5 sierpnia 2015 r.</a:t>
            </a:r>
          </a:p>
          <a:p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o nieodpłatnej pomocy prawnej, nieodpłatnym poradnictwie obywatelskim oraz</a:t>
            </a:r>
          </a:p>
          <a:p>
            <a:r>
              <a:rPr lang="pl-PL" dirty="0">
                <a:solidFill>
                  <a:schemeClr val="tx1"/>
                </a:solidFill>
                <a:effectLst>
                  <a:glow rad="127000">
                    <a:schemeClr val="bg2"/>
                  </a:glow>
                </a:effectLst>
              </a:rPr>
              <a:t>edukacji prawnej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15128" y="5564068"/>
            <a:ext cx="5816600" cy="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Zadanie finansowane w ramach projektu ze środków budżetu państwa przez </a:t>
            </a:r>
            <a:r>
              <a:rPr lang="pl-PL"/>
              <a:t>Powiat </a:t>
            </a:r>
            <a:r>
              <a:rPr lang="pl-PL"/>
              <a:t>rycki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894" y="6039777"/>
            <a:ext cx="2072506" cy="8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3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Jaka jest kolejność udzielania porad?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Udzielanie nieodpłatnej pomocy </a:t>
            </a:r>
            <a:r>
              <a:rPr lang="pl-PL" dirty="0" smtClean="0"/>
              <a:t>odbywa </a:t>
            </a:r>
            <a:r>
              <a:rPr lang="pl-PL" dirty="0"/>
              <a:t>się według kolejności zgłoszeń po </a:t>
            </a:r>
            <a:r>
              <a:rPr lang="pl-PL" dirty="0" smtClean="0"/>
              <a:t>umówieniu terminu </a:t>
            </a:r>
            <a:r>
              <a:rPr lang="pl-PL" dirty="0"/>
              <a:t>wizyty. </a:t>
            </a:r>
            <a:endParaRPr lang="pl-PL" dirty="0" smtClean="0"/>
          </a:p>
          <a:p>
            <a:r>
              <a:rPr lang="pl-PL" dirty="0" smtClean="0"/>
              <a:t>Może to ulegać zmianie, jeśli idą za tym ważne powody </a:t>
            </a:r>
          </a:p>
          <a:p>
            <a:r>
              <a:rPr lang="pl-PL" dirty="0" smtClean="0"/>
              <a:t>Kobiety w ciąży otrzymują porady poza kolejnością zgłoszeń.</a:t>
            </a:r>
          </a:p>
          <a:p>
            <a:r>
              <a:rPr lang="pl-PL" dirty="0" smtClean="0"/>
              <a:t>Prowadząc rejestracje zgłoszeń osoby za to odpowiedzialne powinny dostosować liczbę zgłoszeń do godzin dyżurów w punktach.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54" y="4229100"/>
            <a:ext cx="3630846" cy="2413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29" y="574569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Kto zajmuje się listą placówek nieodpłatnej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Listę punktów nieodpłatnej pomocy prawnej aktualizuje i publikuje </a:t>
            </a:r>
            <a:r>
              <a:rPr lang="pl-PL" b="1" dirty="0" smtClean="0"/>
              <a:t>starosta powiatu. </a:t>
            </a:r>
          </a:p>
          <a:p>
            <a:pPr algn="ctr"/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Dlaczego jest to istotne?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Ta lista wskazuje punkty i godziny dyżurów działania tych punktów oraz ich specjalizacje, jeśli została ona określona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Zawiera informacje na temat dokonywania zgłoszeń oraz numery telefonów, dzięki którym można te zgłoszenia dokonać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pl-PL" dirty="0" smtClean="0"/>
              <a:t>Informacje umożliwiające dokonywanie </a:t>
            </a:r>
            <a:r>
              <a:rPr lang="pl-PL" dirty="0"/>
              <a:t>zgłoszeń za pośrednictwem środków komunikacji elektronicznej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475" y="573795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4087" y="564462"/>
            <a:ext cx="6803136" cy="1255872"/>
          </a:xfrm>
        </p:spPr>
        <p:txBody>
          <a:bodyPr>
            <a:normAutofit/>
          </a:bodyPr>
          <a:lstStyle/>
          <a:p>
            <a:pPr algn="ctr">
              <a:lnSpc>
                <a:spcPct val="69000"/>
              </a:lnSpc>
              <a:spcAft>
                <a:spcPts val="200"/>
              </a:spcAft>
            </a:pPr>
            <a:r>
              <a:rPr lang="pl-PL" dirty="0"/>
              <a:t>Gdzie można znaleźć te informacje?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2416" y="2262924"/>
            <a:ext cx="9205170" cy="398678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Starosta te informacje udostępnia: 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1) w Biuletynie Informacji Publicznej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2) na stronach internetowych urzędu starostwa powiatowego i urzędów gmin na obszarze tego powiatu;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3) co najmniej raz w roku w lokalnych środkach masowego przekazu;</a:t>
            </a:r>
          </a:p>
          <a:p>
            <a:pPr marL="0" indent="0">
              <a:lnSpc>
                <a:spcPct val="89000"/>
              </a:lnSpc>
              <a:spcBef>
                <a:spcPct val="0"/>
              </a:spcBef>
              <a:buNone/>
            </a:pPr>
            <a:r>
              <a:rPr lang="pl-PL" sz="4400" dirty="0">
                <a:latin typeface="+mj-lt"/>
                <a:ea typeface="+mj-ea"/>
                <a:cs typeface="+mj-cs"/>
              </a:rPr>
              <a:t>4) w sposób zwyczajowo przyjęty na terenie powiatu.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94" y="121872"/>
            <a:ext cx="4730916" cy="32155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537" y="5740648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2416" y="235768"/>
            <a:ext cx="9601200" cy="1485900"/>
          </a:xfrm>
        </p:spPr>
        <p:txBody>
          <a:bodyPr/>
          <a:lstStyle/>
          <a:p>
            <a:r>
              <a:rPr lang="pl-PL" dirty="0" smtClean="0"/>
              <a:t>Kto jeszcze może udzielić nam nieodpłatnej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2416" y="1721668"/>
            <a:ext cx="7754112" cy="4736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200" dirty="0" smtClean="0"/>
              <a:t>Jeśli punkt pomocy prawnej powierzony jest organizacji pozarządowej to porady może udzielić nam: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dirty="0" smtClean="0"/>
              <a:t>1.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doradca podatkowy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 zakresie prawa podatkowego, z wyłączeniem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spraw podatkowych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związanych z prowadzeniem działalności gospodarczej;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osoba z wykształceniem prawniczym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uzyskaniu tytułu magistra prawa i spełniająca odpowiednie wymagania </a:t>
            </a: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mediato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w zakresie nieodpłatnej mediacji.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080" y="291734"/>
            <a:ext cx="4053920" cy="4530852"/>
          </a:xfrm>
          <a:prstGeom prst="rect">
            <a:avLst/>
          </a:prstGeom>
          <a:effectLst>
            <a:softEdge rad="4318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718" y="57647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Przydatne linki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https://zapisy-np.ms.gov.pl</a:t>
            </a:r>
            <a:r>
              <a:rPr lang="pl-PL" dirty="0" smtClean="0">
                <a:hlinkClick r:id="rId2"/>
              </a:rPr>
              <a:t>/</a:t>
            </a:r>
            <a:r>
              <a:rPr lang="pl-PL" dirty="0" smtClean="0"/>
              <a:t> - strona rządowa pozwalająca na znalezienie punktu w powiecie oraz zapisania się na poradę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32" y="2667000"/>
            <a:ext cx="3895344" cy="3895344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4" y="586740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Ustawa z dnia 5 sierpnia 2015 </a:t>
            </a:r>
            <a:r>
              <a:rPr lang="pl-PL" dirty="0" smtClean="0"/>
              <a:t>r. o </a:t>
            </a:r>
            <a:r>
              <a:rPr lang="pl-PL" dirty="0"/>
              <a:t>nieodpłatnej pomocy prawnej, nieodpłatnym poradnictwie obywatelskim </a:t>
            </a:r>
            <a:r>
              <a:rPr lang="pl-PL" dirty="0" smtClean="0"/>
              <a:t>oraz edukacji </a:t>
            </a:r>
            <a:r>
              <a:rPr lang="pl-PL" dirty="0"/>
              <a:t>prawnej</a:t>
            </a:r>
          </a:p>
          <a:p>
            <a:r>
              <a:rPr lang="pl-PL" dirty="0" smtClean="0"/>
              <a:t>Strona rządowa: 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www.gov.pl/web/nieodplatna-pomoc/npp</a:t>
            </a:r>
            <a:endParaRPr lang="pl-PL" dirty="0" smtClean="0"/>
          </a:p>
          <a:p>
            <a:r>
              <a:rPr lang="pl-PL" dirty="0" smtClean="0"/>
              <a:t>Grafika: </a:t>
            </a:r>
            <a:r>
              <a:rPr lang="pl-PL" dirty="0"/>
              <a:t> </a:t>
            </a:r>
            <a:r>
              <a:rPr lang="pl-PL" dirty="0">
                <a:hlinkClick r:id="rId3"/>
              </a:rPr>
              <a:t>https://pixabay.com/pl</a:t>
            </a:r>
            <a:r>
              <a:rPr lang="pl-PL" dirty="0" smtClean="0">
                <a:hlinkClick r:id="rId3"/>
              </a:rPr>
              <a:t>/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600" y="2688335"/>
            <a:ext cx="2459829" cy="40731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71" y="5743412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Czym jest nieodpłatna pomoc prawna?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54100" y="1536700"/>
            <a:ext cx="5359400" cy="4826000"/>
          </a:xfrm>
        </p:spPr>
        <p:txBody>
          <a:bodyPr anchor="ctr">
            <a:normAutofit/>
          </a:bodyPr>
          <a:lstStyle/>
          <a:p>
            <a:r>
              <a:rPr lang="pl-PL" dirty="0" smtClean="0"/>
              <a:t>Nieodpłatna pomoc prawna polega na </a:t>
            </a:r>
            <a:r>
              <a:rPr lang="pl-PL" dirty="0" smtClean="0">
                <a:solidFill>
                  <a:srgbClr val="00B050"/>
                </a:solidFill>
              </a:rPr>
              <a:t>wskazaniu praw, jakie nam przysługują oraz obowiązków, których musimy przestrzegać </a:t>
            </a:r>
          </a:p>
          <a:p>
            <a:r>
              <a:rPr lang="pl-PL" dirty="0" smtClean="0"/>
              <a:t>Może również polegać na </a:t>
            </a:r>
            <a:r>
              <a:rPr lang="pl-PL" dirty="0" smtClean="0">
                <a:solidFill>
                  <a:srgbClr val="00B050"/>
                </a:solidFill>
              </a:rPr>
              <a:t>rozwiązaniu problemu prawnego danej osoby</a:t>
            </a:r>
          </a:p>
          <a:p>
            <a:r>
              <a:rPr lang="pl-PL" dirty="0" smtClean="0"/>
              <a:t>Nieodpłatną pomocą prawną jest też </a:t>
            </a:r>
            <a:r>
              <a:rPr lang="pl-PL" dirty="0" smtClean="0">
                <a:solidFill>
                  <a:srgbClr val="00B050"/>
                </a:solidFill>
              </a:rPr>
              <a:t>sporządzanie różnego rodzaju pism </a:t>
            </a:r>
          </a:p>
          <a:p>
            <a:r>
              <a:rPr lang="pl-PL" dirty="0" smtClean="0"/>
              <a:t>Wszystki</a:t>
            </a:r>
            <a:r>
              <a:rPr lang="pl-PL" dirty="0"/>
              <a:t>e</a:t>
            </a:r>
            <a:r>
              <a:rPr lang="pl-PL" dirty="0" smtClean="0"/>
              <a:t> czynności składające się na tą pomoc są </a:t>
            </a:r>
            <a:r>
              <a:rPr lang="pl-PL" b="1" dirty="0">
                <a:solidFill>
                  <a:srgbClr val="7030A0"/>
                </a:solidFill>
              </a:rPr>
              <a:t>całkowicie</a:t>
            </a:r>
            <a:r>
              <a:rPr lang="pl-PL" dirty="0" smtClean="0"/>
              <a:t> </a:t>
            </a:r>
            <a:r>
              <a:rPr lang="pl-PL" b="1" dirty="0" smtClean="0">
                <a:solidFill>
                  <a:srgbClr val="7030A0"/>
                </a:solidFill>
              </a:rPr>
              <a:t>bezpłatne</a:t>
            </a:r>
            <a:r>
              <a:rPr lang="pl-PL" dirty="0" smtClean="0"/>
              <a:t>, wszelkie koszty ponoszone są z budżetu państwa.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044" y="2286000"/>
            <a:ext cx="4780390" cy="3581400"/>
          </a:xfrm>
          <a:prstGeom prst="rect">
            <a:avLst/>
          </a:prstGeom>
          <a:solidFill>
            <a:schemeClr val="bg2"/>
          </a:solidFill>
          <a:effectLst>
            <a:reflection endPos="0" dist="50800" dir="5400000" sy="-100000" algn="bl" rotWithShape="0"/>
            <a:softEdge rad="508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384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65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Jaki jest cel nieodpłatnej pomocy prawnej?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5854700" cy="3581400"/>
          </a:xfrm>
        </p:spPr>
        <p:txBody>
          <a:bodyPr>
            <a:normAutofit fontScale="85000" lnSpcReduction="20000"/>
          </a:bodyPr>
          <a:lstStyle/>
          <a:p>
            <a:endParaRPr lang="pl-PL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Celem jest wyrównanie prawa do korzystania z systemu sprawiedliwości dla 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wszystkich </a:t>
            </a:r>
            <a:r>
              <a:rPr lang="pl-PL" sz="2800" dirty="0" smtClean="0">
                <a:solidFill>
                  <a:schemeClr val="accent6">
                    <a:lumMod val="75000"/>
                  </a:schemeClr>
                </a:solidFill>
              </a:rPr>
              <a:t>obywateli </a:t>
            </a:r>
          </a:p>
          <a:p>
            <a:endParaRPr lang="pl-PL" sz="28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l-PL" sz="2800" dirty="0">
                <a:solidFill>
                  <a:schemeClr val="accent6">
                    <a:lumMod val="75000"/>
                  </a:schemeClr>
                </a:solidFill>
              </a:rPr>
              <a:t>Dzięki nieodpłatnej pomocy prawnej każda osoba znajdująca się na terytorium Rzeczpospolitej Polski może dochodzić swoich praw przed sądami niezależnie od swojej sytuacji materialnej.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00" y="1732788"/>
            <a:ext cx="4787533" cy="2973069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050" y="583988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995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Komu przysługuje nieodpłatna pomoc prawna?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Każdej osobie fizycznej przebywającej na terytorium Polski </a:t>
            </a:r>
          </a:p>
          <a:p>
            <a:r>
              <a:rPr lang="pl-PL" sz="2400" b="1" dirty="0">
                <a:solidFill>
                  <a:schemeClr val="bg1"/>
                </a:solidFill>
              </a:rPr>
              <a:t>W</a:t>
            </a:r>
            <a:r>
              <a:rPr lang="pl-PL" sz="2400" b="1" dirty="0" smtClean="0">
                <a:solidFill>
                  <a:schemeClr val="bg1"/>
                </a:solidFill>
              </a:rPr>
              <a:t>szystkim obywatelom znajdującym się poza granicami kraju – w formie zdalnej. </a:t>
            </a:r>
          </a:p>
          <a:p>
            <a:r>
              <a:rPr lang="pl-PL" sz="2400" b="1" dirty="0" smtClean="0">
                <a:solidFill>
                  <a:schemeClr val="bg1"/>
                </a:solidFill>
              </a:rPr>
              <a:t>Przysługuje również osobą fizycznym, które prowadzą </a:t>
            </a:r>
            <a:r>
              <a:rPr lang="pl-PL" sz="2400" b="1" u="sng" dirty="0" smtClean="0">
                <a:solidFill>
                  <a:schemeClr val="bg1"/>
                </a:solidFill>
              </a:rPr>
              <a:t>jednoosobową </a:t>
            </a:r>
            <a:r>
              <a:rPr lang="pl-PL" sz="2400" b="1" u="sng" dirty="0">
                <a:solidFill>
                  <a:schemeClr val="bg1"/>
                </a:solidFill>
              </a:rPr>
              <a:t>działalność </a:t>
            </a:r>
            <a:r>
              <a:rPr lang="pl-PL" sz="2400" b="1" u="sng" dirty="0" smtClean="0">
                <a:solidFill>
                  <a:schemeClr val="bg1"/>
                </a:solidFill>
              </a:rPr>
              <a:t>gospodarczą</a:t>
            </a:r>
            <a:r>
              <a:rPr lang="pl-PL" sz="2400" b="1" dirty="0" smtClean="0">
                <a:solidFill>
                  <a:schemeClr val="bg1"/>
                </a:solidFill>
              </a:rPr>
              <a:t>, niezatrudniającym </a:t>
            </a:r>
            <a:r>
              <a:rPr lang="pl-PL" sz="2400" b="1" dirty="0">
                <a:solidFill>
                  <a:schemeClr val="bg1"/>
                </a:solidFill>
              </a:rPr>
              <a:t>innych osób w ciągu ostatniego roku.</a:t>
            </a:r>
          </a:p>
          <a:p>
            <a:r>
              <a:rPr lang="pl-PL" sz="2400" b="1" dirty="0" smtClean="0">
                <a:solidFill>
                  <a:schemeClr val="bg1"/>
                </a:solidFill>
              </a:rPr>
              <a:t>Warunkiem uzyskania takiej pomocy jest niemożność poniesienia kosztów odpłatnej pomocy prawnej </a:t>
            </a:r>
            <a:endParaRPr lang="pl-PL" sz="2400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517" y="57308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można uzyskać nieodpłatną pomoc prawną ?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1589032"/>
            <a:ext cx="3517900" cy="4852276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1250" y="5663140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97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63040" y="402336"/>
            <a:ext cx="9491472" cy="5907024"/>
          </a:xfrm>
        </p:spPr>
        <p:txBody>
          <a:bodyPr anchor="ctr">
            <a:normAutofit/>
          </a:bodyPr>
          <a:lstStyle/>
          <a:p>
            <a:r>
              <a:rPr lang="pl-PL" sz="2400" dirty="0" smtClean="0"/>
              <a:t>W celu uzyskania nieodpłatnej pomocy prawnej powinniśmy się udać się do jednego z punktów świadczących taką pomoc. </a:t>
            </a:r>
          </a:p>
          <a:p>
            <a:r>
              <a:rPr lang="pl-PL" sz="2400" dirty="0" smtClean="0"/>
              <a:t>Takich punktów jest 1500 w całej Polsce i znajdują się w każdym powiecie. </a:t>
            </a:r>
          </a:p>
          <a:p>
            <a:r>
              <a:rPr lang="pl-PL" sz="2400" dirty="0" smtClean="0"/>
              <a:t>Należy wybrać punkt, który najbardziej nam odpowiada a następnie zapisać się na poradę  </a:t>
            </a:r>
          </a:p>
          <a:p>
            <a:r>
              <a:rPr lang="pl-PL" sz="2400" dirty="0" smtClean="0">
                <a:solidFill>
                  <a:srgbClr val="0070C0"/>
                </a:solidFill>
              </a:rPr>
              <a:t>Jak możemy się zapisać?</a:t>
            </a:r>
          </a:p>
          <a:p>
            <a:pPr marL="0" indent="0" algn="just">
              <a:buNone/>
            </a:pPr>
            <a:r>
              <a:rPr lang="pl-PL" sz="2400" dirty="0" smtClean="0"/>
              <a:t>• </a:t>
            </a:r>
            <a:r>
              <a:rPr lang="pl-PL" sz="2400" dirty="0" smtClean="0">
                <a:solidFill>
                  <a:srgbClr val="7030A0"/>
                </a:solidFill>
              </a:rPr>
              <a:t>telefonicznie</a:t>
            </a:r>
            <a:r>
              <a:rPr lang="pl-PL" sz="2400" dirty="0" smtClean="0"/>
              <a:t> – poprzez specjalny powiatowy numer do zapisów;</a:t>
            </a:r>
          </a:p>
          <a:p>
            <a:pPr marL="0" indent="0" algn="just">
              <a:buNone/>
            </a:pPr>
            <a:r>
              <a:rPr lang="pl-PL" sz="2400" dirty="0" smtClean="0"/>
              <a:t>•</a:t>
            </a:r>
            <a:r>
              <a:rPr lang="pl-PL" sz="2400" dirty="0" smtClean="0">
                <a:solidFill>
                  <a:srgbClr val="7030A0"/>
                </a:solidFill>
              </a:rPr>
              <a:t> elektronicznie </a:t>
            </a:r>
            <a:r>
              <a:rPr lang="pl-PL" sz="2400" dirty="0" smtClean="0"/>
              <a:t>– pisząc na podany przez powiat adres e-mail lub zapisując się przy pomocy formularza dostępnego na stronie https://zapisy-np.ms.gov.pl;</a:t>
            </a:r>
          </a:p>
          <a:p>
            <a:pPr marL="0" indent="0" algn="just">
              <a:buNone/>
            </a:pPr>
            <a:r>
              <a:rPr lang="pl-PL" sz="2400" dirty="0" smtClean="0"/>
              <a:t>• </a:t>
            </a:r>
            <a:r>
              <a:rPr lang="pl-PL" sz="2400" dirty="0" smtClean="0">
                <a:solidFill>
                  <a:srgbClr val="7030A0"/>
                </a:solidFill>
              </a:rPr>
              <a:t>osobiście</a:t>
            </a:r>
            <a:r>
              <a:rPr lang="pl-PL" sz="2400" dirty="0" smtClean="0"/>
              <a:t> – stawiając się w starostwie powiatowym.</a:t>
            </a: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584" y="5730874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czym należy pamiętać?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34040" y="1977390"/>
            <a:ext cx="7489736" cy="4324350"/>
          </a:xfrm>
        </p:spPr>
        <p:txBody>
          <a:bodyPr>
            <a:normAutofit/>
          </a:bodyPr>
          <a:lstStyle/>
          <a:p>
            <a:r>
              <a:rPr lang="pl-PL" dirty="0" smtClean="0"/>
              <a:t>Możemy zostać poproszeni o dowód osobisty przez osobę udzielającą nam porady w celu sprawdzenia tożsamości </a:t>
            </a:r>
          </a:p>
          <a:p>
            <a:r>
              <a:rPr lang="pl-PL" dirty="0" smtClean="0"/>
              <a:t>Przed poradą musimy </a:t>
            </a:r>
            <a:r>
              <a:rPr lang="pl-PL" b="1" dirty="0" smtClean="0"/>
              <a:t>złożyć oświadczenie </a:t>
            </a:r>
            <a:r>
              <a:rPr lang="pl-PL" dirty="0" smtClean="0"/>
              <a:t>potwierdzające, że nie jesteśmy w stanie pokryć kosztów odpłatnej pomocy prawnej oraz w przypadku osób prowadzących jednoosobową działalność gospodarczą, że nie zatrudnialiśmy innych osób przez ostatni rok. </a:t>
            </a:r>
          </a:p>
          <a:p>
            <a:r>
              <a:rPr lang="pl-PL" dirty="0" smtClean="0"/>
              <a:t>Nasza porada nie musi odbywać się w naszym powiecie – możemy wybrać dowolny punkt w Polsce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6" y="1800749"/>
            <a:ext cx="2660104" cy="37171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96" y="256032"/>
            <a:ext cx="1620687" cy="154471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096" y="5705473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8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oznacza „niezatrudnianie pracowników przez ostatni rok?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2286000"/>
            <a:ext cx="4608576" cy="3581400"/>
          </a:xfrm>
        </p:spPr>
        <p:txBody>
          <a:bodyPr anchor="ctr">
            <a:normAutofit/>
          </a:bodyPr>
          <a:lstStyle/>
          <a:p>
            <a:r>
              <a:rPr lang="pl-PL" sz="2800" dirty="0" smtClean="0"/>
              <a:t>Oznacza to </a:t>
            </a:r>
            <a:r>
              <a:rPr lang="pl-PL" sz="2800" b="1" dirty="0" smtClean="0">
                <a:solidFill>
                  <a:srgbClr val="FF0000"/>
                </a:solidFill>
              </a:rPr>
              <a:t>12 miesięcy </a:t>
            </a:r>
            <a:r>
              <a:rPr lang="pl-PL" sz="2800" dirty="0" smtClean="0"/>
              <a:t>liczonych wstecz od dnia złożenia oświadczenia o niemożności poniesienia kosztów odpłatnej pomocy prawnej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76" y="2015569"/>
            <a:ext cx="6118436" cy="3549967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5289" y="5771206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Kto udziela porad?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562100"/>
            <a:ext cx="9601200" cy="3581400"/>
          </a:xfrm>
        </p:spPr>
        <p:txBody>
          <a:bodyPr anchor="t">
            <a:normAutofit/>
          </a:bodyPr>
          <a:lstStyle/>
          <a:p>
            <a:pPr algn="just"/>
            <a:r>
              <a:rPr lang="pl-PL" sz="2800" dirty="0" smtClean="0"/>
              <a:t>Wszystkie porady </a:t>
            </a:r>
            <a:r>
              <a:rPr lang="pl-PL" sz="2800" dirty="0"/>
              <a:t>są </a:t>
            </a:r>
            <a:r>
              <a:rPr lang="pl-PL" sz="2800" dirty="0" smtClean="0"/>
              <a:t>udzielane osobiście przez adwokatów </a:t>
            </a:r>
            <a:r>
              <a:rPr lang="pl-PL" sz="2800" dirty="0"/>
              <a:t>lub </a:t>
            </a:r>
            <a:r>
              <a:rPr lang="pl-PL" sz="2800" dirty="0" smtClean="0"/>
              <a:t>radców prawnych, </a:t>
            </a:r>
            <a:r>
              <a:rPr lang="pl-PL" sz="2800" dirty="0"/>
              <a:t>a w szczególnie uzasadnionych przypadkach z ich upoważnienia aplikant adwokacki lub aplikant </a:t>
            </a:r>
            <a:r>
              <a:rPr lang="pl-PL" sz="2800" dirty="0" smtClean="0"/>
              <a:t>radcowski.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57" y="3023330"/>
            <a:ext cx="4184647" cy="37694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84" y="5774662"/>
            <a:ext cx="2578832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Świecąca krawędź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TM10001105[[fn=Przycinanie]]</Template>
  <TotalTime>240</TotalTime>
  <Words>719</Words>
  <Application>Microsoft Office PowerPoint</Application>
  <PresentationFormat>Panoramiczny</PresentationFormat>
  <Paragraphs>64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1" baseType="lpstr">
      <vt:lpstr>Calibri</vt:lpstr>
      <vt:lpstr>Cambria</vt:lpstr>
      <vt:lpstr>Franklin Gothic Book</vt:lpstr>
      <vt:lpstr>Times New Roman</vt:lpstr>
      <vt:lpstr>Wingdings</vt:lpstr>
      <vt:lpstr>Crop</vt:lpstr>
      <vt:lpstr>Nieodpłatna pomoc prawna</vt:lpstr>
      <vt:lpstr>Czym jest nieodpłatna pomoc prawna?</vt:lpstr>
      <vt:lpstr>Jaki jest cel nieodpłatnej pomocy prawnej?</vt:lpstr>
      <vt:lpstr>Komu przysługuje nieodpłatna pomoc prawna?</vt:lpstr>
      <vt:lpstr>Jak można uzyskać nieodpłatną pomoc prawną ?</vt:lpstr>
      <vt:lpstr>Prezentacja programu PowerPoint</vt:lpstr>
      <vt:lpstr>O czym należy pamiętać?</vt:lpstr>
      <vt:lpstr>Co oznacza „niezatrudnianie pracowników przez ostatni rok?</vt:lpstr>
      <vt:lpstr>Kto udziela porad?</vt:lpstr>
      <vt:lpstr>Jaka jest kolejność udzielania porad?</vt:lpstr>
      <vt:lpstr>Kto zajmuje się listą placówek nieodpłatnej pomocy prawnej?</vt:lpstr>
      <vt:lpstr>Gdzie można znaleźć te informacje? </vt:lpstr>
      <vt:lpstr>Kto jeszcze może udzielić nam nieodpłatnej pomocy prawnej?</vt:lpstr>
      <vt:lpstr>Przydatne linki 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Nieodpłatna pomoc prawna</dc:title>
  <dc:creator>Praktykant</dc:creator>
  <cp:lastModifiedBy>Praktykant</cp:lastModifiedBy>
  <cp:revision>48</cp:revision>
  <dcterms:created xsi:type="dcterms:W3CDTF">2022-05-18T08:44:18Z</dcterms:created>
  <dcterms:modified xsi:type="dcterms:W3CDTF">2022-08-23T08:26:37Z</dcterms:modified>
</cp:coreProperties>
</file>