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56" r:id="rId2"/>
    <p:sldId id="388" r:id="rId3"/>
    <p:sldId id="393" r:id="rId4"/>
    <p:sldId id="462" r:id="rId5"/>
    <p:sldId id="389" r:id="rId6"/>
    <p:sldId id="463" r:id="rId7"/>
    <p:sldId id="394" r:id="rId8"/>
    <p:sldId id="399" r:id="rId9"/>
    <p:sldId id="437" r:id="rId10"/>
    <p:sldId id="395" r:id="rId11"/>
    <p:sldId id="407" r:id="rId12"/>
    <p:sldId id="439" r:id="rId13"/>
    <p:sldId id="465" r:id="rId14"/>
    <p:sldId id="466" r:id="rId15"/>
    <p:sldId id="438" r:id="rId16"/>
    <p:sldId id="408" r:id="rId17"/>
    <p:sldId id="471" r:id="rId18"/>
    <p:sldId id="472" r:id="rId19"/>
    <p:sldId id="470" r:id="rId20"/>
    <p:sldId id="440" r:id="rId21"/>
    <p:sldId id="446" r:id="rId22"/>
    <p:sldId id="475" r:id="rId23"/>
    <p:sldId id="441" r:id="rId24"/>
    <p:sldId id="409" r:id="rId25"/>
    <p:sldId id="479" r:id="rId26"/>
    <p:sldId id="480" r:id="rId27"/>
    <p:sldId id="442" r:id="rId28"/>
    <p:sldId id="448" r:id="rId29"/>
    <p:sldId id="482" r:id="rId30"/>
    <p:sldId id="483" r:id="rId31"/>
    <p:sldId id="443" r:id="rId32"/>
    <p:sldId id="486" r:id="rId33"/>
    <p:sldId id="487" r:id="rId34"/>
    <p:sldId id="444" r:id="rId35"/>
    <p:sldId id="454" r:id="rId36"/>
    <p:sldId id="445" r:id="rId37"/>
    <p:sldId id="489" r:id="rId38"/>
    <p:sldId id="405" r:id="rId39"/>
    <p:sldId id="456" r:id="rId40"/>
    <p:sldId id="491" r:id="rId41"/>
    <p:sldId id="492" r:id="rId42"/>
    <p:sldId id="493" r:id="rId43"/>
    <p:sldId id="494" r:id="rId44"/>
    <p:sldId id="495" r:id="rId45"/>
    <p:sldId id="496" r:id="rId46"/>
    <p:sldId id="497" r:id="rId47"/>
    <p:sldId id="498" r:id="rId48"/>
    <p:sldId id="499" r:id="rId49"/>
    <p:sldId id="500" r:id="rId50"/>
    <p:sldId id="501" r:id="rId51"/>
    <p:sldId id="502" r:id="rId52"/>
    <p:sldId id="503" r:id="rId53"/>
    <p:sldId id="504" r:id="rId54"/>
    <p:sldId id="455" r:id="rId55"/>
    <p:sldId id="513" r:id="rId56"/>
    <p:sldId id="514" r:id="rId57"/>
    <p:sldId id="515" r:id="rId58"/>
    <p:sldId id="516" r:id="rId59"/>
    <p:sldId id="512" r:id="rId60"/>
    <p:sldId id="433" r:id="rId61"/>
    <p:sldId id="505" r:id="rId62"/>
    <p:sldId id="506" r:id="rId63"/>
    <p:sldId id="507" r:id="rId64"/>
    <p:sldId id="508" r:id="rId65"/>
    <p:sldId id="510" r:id="rId66"/>
    <p:sldId id="509" r:id="rId67"/>
    <p:sldId id="511" r:id="rId68"/>
    <p:sldId id="461" r:id="rId69"/>
    <p:sldId id="328" r:id="rId70"/>
  </p:sldIdLst>
  <p:sldSz cx="9144000" cy="5143500" type="screen16x9"/>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a Czerniec" initials="E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0"/>
    <a:srgbClr val="4F81BD"/>
    <a:srgbClr val="002D5B"/>
    <a:srgbClr val="3892AD"/>
    <a:srgbClr val="FFFFFF"/>
    <a:srgbClr val="CC0066"/>
    <a:srgbClr val="800080"/>
    <a:srgbClr val="660066"/>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79" autoAdjust="0"/>
    <p:restoredTop sz="83453" autoAdjust="0"/>
  </p:normalViewPr>
  <p:slideViewPr>
    <p:cSldViewPr>
      <p:cViewPr varScale="1">
        <p:scale>
          <a:sx n="98" d="100"/>
          <a:sy n="98" d="100"/>
        </p:scale>
        <p:origin x="-738" y="-102"/>
      </p:cViewPr>
      <p:guideLst>
        <p:guide orient="horz" pos="1620"/>
        <p:guide pos="2880"/>
      </p:guideLst>
    </p:cSldViewPr>
  </p:slideViewPr>
  <p:outlineViewPr>
    <p:cViewPr>
      <p:scale>
        <a:sx n="33" d="100"/>
        <a:sy n="33" d="100"/>
      </p:scale>
      <p:origin x="0" y="4248"/>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29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ER\Desktop\ASM\P1928%20-%20GMINA%20LUBLIN\REALIZACJA\BADANIE%20DOST&#280;PNO&#346;CI\P1928%20-%20Lublin%20karta%20N=120%20tabel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8622966396127"/>
          <c:y val="1.5543980690526378E-2"/>
          <c:w val="0.45693446149604217"/>
          <c:h val="0.96742115250860905"/>
        </c:manualLayout>
      </c:layout>
      <c:barChart>
        <c:barDir val="bar"/>
        <c:grouping val="clustered"/>
        <c:varyColors val="0"/>
        <c:ser>
          <c:idx val="0"/>
          <c:order val="0"/>
          <c:spPr>
            <a:solidFill>
              <a:srgbClr val="002D5B"/>
            </a:solidFill>
            <a:ln>
              <a:noFill/>
            </a:ln>
            <a:effectLst/>
          </c:spPr>
          <c:invertIfNegative val="0"/>
          <c:dLbls>
            <c:spPr>
              <a:solidFill>
                <a:srgbClr val="008BB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Arkusz3!$C$245:$C$248</c:f>
              <c:strCache>
                <c:ptCount val="4"/>
                <c:pt idx="0">
                  <c:v>Miejsce obsługi/recepcja</c:v>
                </c:pt>
                <c:pt idx="1">
                  <c:v>Bezkolizyjny dostęp do miejsca obsługi/recepcji</c:v>
                </c:pt>
                <c:pt idx="2">
                  <c:v>Miejsce obsługi/recepcja dostosowane do potrzeb osób poruszających się na wózkach</c:v>
                </c:pt>
                <c:pt idx="3">
                  <c:v>Dostępność tłumacza Polskiego Języka Migowego</c:v>
                </c:pt>
              </c:strCache>
            </c:strRef>
          </c:cat>
          <c:val>
            <c:numRef>
              <c:f>Arkusz3!$D$245:$D$248</c:f>
              <c:numCache>
                <c:formatCode>0.0%</c:formatCode>
                <c:ptCount val="4"/>
                <c:pt idx="0">
                  <c:v>0.89166666666666661</c:v>
                </c:pt>
                <c:pt idx="1">
                  <c:v>0.5</c:v>
                </c:pt>
                <c:pt idx="2">
                  <c:v>0.27500000000000002</c:v>
                </c:pt>
                <c:pt idx="3">
                  <c:v>2.5000000000000001E-2</c:v>
                </c:pt>
              </c:numCache>
            </c:numRef>
          </c:val>
          <c:extLst xmlns:c16r2="http://schemas.microsoft.com/office/drawing/2015/06/chart">
            <c:ext xmlns:c16="http://schemas.microsoft.com/office/drawing/2014/chart" uri="{C3380CC4-5D6E-409C-BE32-E72D297353CC}">
              <c16:uniqueId val="{00000000-5146-426D-BFB0-8166F6D8635F}"/>
            </c:ext>
          </c:extLst>
        </c:ser>
        <c:dLbls>
          <c:showLegendKey val="0"/>
          <c:showVal val="1"/>
          <c:showCatName val="0"/>
          <c:showSerName val="0"/>
          <c:showPercent val="0"/>
          <c:showBubbleSize val="0"/>
        </c:dLbls>
        <c:gapWidth val="182"/>
        <c:axId val="173683072"/>
        <c:axId val="173685760"/>
      </c:barChart>
      <c:catAx>
        <c:axId val="173683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pl-PL"/>
          </a:p>
        </c:txPr>
        <c:crossAx val="173685760"/>
        <c:crosses val="autoZero"/>
        <c:auto val="1"/>
        <c:lblAlgn val="ctr"/>
        <c:lblOffset val="100"/>
        <c:noMultiLvlLbl val="0"/>
      </c:catAx>
      <c:valAx>
        <c:axId val="173685760"/>
        <c:scaling>
          <c:orientation val="minMax"/>
        </c:scaling>
        <c:delete val="1"/>
        <c:axPos val="t"/>
        <c:numFmt formatCode="0.0%" sourceLinked="1"/>
        <c:majorTickMark val="none"/>
        <c:minorTickMark val="none"/>
        <c:tickLblPos val="nextTo"/>
        <c:crossAx val="1736830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492184-8CC6-4F84-984F-201019AD47DE}" type="datetimeFigureOut">
              <a:rPr lang="pl-PL" smtClean="0"/>
              <a:t>10.12.2019</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3BAF5E-7C20-4567-9093-E577A7AA3EC5}" type="slidenum">
              <a:rPr lang="pl-PL" smtClean="0"/>
              <a:t>‹#›</a:t>
            </a:fld>
            <a:endParaRPr lang="pl-PL"/>
          </a:p>
        </p:txBody>
      </p:sp>
    </p:spTree>
    <p:extLst>
      <p:ext uri="{BB962C8B-B14F-4D97-AF65-F5344CB8AC3E}">
        <p14:creationId xmlns:p14="http://schemas.microsoft.com/office/powerpoint/2010/main" val="1744407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1B320-AA4F-41F5-A2CD-BDB6A4701B54}" type="datetimeFigureOut">
              <a:rPr lang="pl-PL" smtClean="0"/>
              <a:pPr/>
              <a:t>10.12.2019</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5E64AE-1016-431A-832F-4AEEE4377C6A}" type="slidenum">
              <a:rPr lang="pl-PL" smtClean="0"/>
              <a:pPr/>
              <a:t>‹#›</a:t>
            </a:fld>
            <a:endParaRPr lang="pl-PL"/>
          </a:p>
        </p:txBody>
      </p:sp>
    </p:spTree>
    <p:extLst>
      <p:ext uri="{BB962C8B-B14F-4D97-AF65-F5344CB8AC3E}">
        <p14:creationId xmlns:p14="http://schemas.microsoft.com/office/powerpoint/2010/main" val="7644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r>
              <a:rPr lang="pl-PL" dirty="0" err="1"/>
              <a:t>mwg</a:t>
            </a:r>
            <a:endParaRPr lang="pl-PL" dirty="0"/>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1</a:t>
            </a:fld>
            <a:endParaRPr lang="pl-PL"/>
          </a:p>
        </p:txBody>
      </p:sp>
    </p:spTree>
    <p:extLst>
      <p:ext uri="{BB962C8B-B14F-4D97-AF65-F5344CB8AC3E}">
        <p14:creationId xmlns:p14="http://schemas.microsoft.com/office/powerpoint/2010/main" val="4095158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10</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11</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12</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13</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14</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15</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16</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17</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18</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19</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2</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20</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21</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22</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23</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24</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25</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26</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27</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28</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29</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3</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30</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31</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32</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33</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34</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35</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36</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37</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38</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39</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4</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54</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55</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56</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57</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58</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59</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60</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61</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62</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63</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5</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64</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65</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66</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67</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68</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6</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7</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8</a:t>
            </a:fld>
            <a:endParaRPr lang="pl-PL"/>
          </a:p>
        </p:txBody>
      </p:sp>
    </p:spTree>
    <p:extLst>
      <p:ext uri="{BB962C8B-B14F-4D97-AF65-F5344CB8AC3E}">
        <p14:creationId xmlns:p14="http://schemas.microsoft.com/office/powerpoint/2010/main" val="465801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955E64AE-1016-431A-832F-4AEEE4377C6A}" type="slidenum">
              <a:rPr lang="pl-PL" smtClean="0"/>
              <a:pPr/>
              <a:t>9</a:t>
            </a:fld>
            <a:endParaRPr lang="pl-PL"/>
          </a:p>
        </p:txBody>
      </p:sp>
    </p:spTree>
    <p:extLst>
      <p:ext uri="{BB962C8B-B14F-4D97-AF65-F5344CB8AC3E}">
        <p14:creationId xmlns:p14="http://schemas.microsoft.com/office/powerpoint/2010/main" val="465801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20"/>
            <a:ext cx="7772400" cy="1102519"/>
          </a:xfrm>
        </p:spPr>
        <p:txBody>
          <a:bodyPr/>
          <a:lstStyle>
            <a:lvl1pPr>
              <a:defRPr>
                <a:solidFill>
                  <a:srgbClr val="002D5B"/>
                </a:solidFill>
                <a:latin typeface="+mn-lt"/>
              </a:defRPr>
            </a:lvl1pPr>
          </a:lstStyle>
          <a:p>
            <a:r>
              <a:rPr lang="pl-PL"/>
              <a:t>Kliknij, aby edytować styl</a:t>
            </a:r>
          </a:p>
        </p:txBody>
      </p:sp>
      <p:sp>
        <p:nvSpPr>
          <p:cNvPr id="3" name="Podtytu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340D817C-9978-40EB-9811-9C6B10460A54}" type="datetime1">
              <a:rPr lang="pl-PL" smtClean="0"/>
              <a:t>10.12.2019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8CD7840-DD93-4E1F-9A7C-F388E513D903}" type="slidenum">
              <a:rPr lang="pl-PL" smtClean="0"/>
              <a:pPr/>
              <a:t>‹#›</a:t>
            </a:fld>
            <a:endParaRPr lang="pl-PL"/>
          </a:p>
        </p:txBody>
      </p:sp>
    </p:spTree>
    <p:extLst>
      <p:ext uri="{BB962C8B-B14F-4D97-AF65-F5344CB8AC3E}">
        <p14:creationId xmlns:p14="http://schemas.microsoft.com/office/powerpoint/2010/main" val="21294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5BCB7F8-53AA-4DE7-BF89-5F7333684996}" type="datetime1">
              <a:rPr lang="pl-PL" smtClean="0"/>
              <a:t>10.12.2019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8CD7840-DD93-4E1F-9A7C-F388E513D903}" type="slidenum">
              <a:rPr lang="pl-PL" smtClean="0"/>
              <a:pPr/>
              <a:t>‹#›</a:t>
            </a:fld>
            <a:endParaRPr lang="pl-PL"/>
          </a:p>
        </p:txBody>
      </p:sp>
    </p:spTree>
    <p:extLst>
      <p:ext uri="{BB962C8B-B14F-4D97-AF65-F5344CB8AC3E}">
        <p14:creationId xmlns:p14="http://schemas.microsoft.com/office/powerpoint/2010/main" val="201656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05980"/>
            <a:ext cx="2057400" cy="4388644"/>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05980"/>
            <a:ext cx="6019800" cy="43886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3425F7D-A93F-4192-A901-5C636782107D}" type="datetime1">
              <a:rPr lang="pl-PL" smtClean="0"/>
              <a:t>10.12.2019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8CD7840-DD93-4E1F-9A7C-F388E513D903}" type="slidenum">
              <a:rPr lang="pl-PL" smtClean="0"/>
              <a:pPr/>
              <a:t>‹#›</a:t>
            </a:fld>
            <a:endParaRPr lang="pl-PL"/>
          </a:p>
        </p:txBody>
      </p:sp>
    </p:spTree>
    <p:extLst>
      <p:ext uri="{BB962C8B-B14F-4D97-AF65-F5344CB8AC3E}">
        <p14:creationId xmlns:p14="http://schemas.microsoft.com/office/powerpoint/2010/main" val="1879889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st_2 kolumny">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bwMode="gray">
          <a:xfrm>
            <a:off x="401722" y="714889"/>
            <a:ext cx="7350357" cy="407077"/>
          </a:xfrm>
        </p:spPr>
        <p:txBody>
          <a:bodyPr>
            <a:noAutofit/>
          </a:bodyPr>
          <a:lstStyle>
            <a:lvl1pPr marL="0" indent="0" algn="l">
              <a:buNone/>
              <a:defRPr sz="1125">
                <a:solidFill>
                  <a:schemeClr val="accent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dirty="0"/>
              <a:t>Click to edit Sub headline style</a:t>
            </a:r>
            <a:endParaRPr lang="en-US" dirty="0"/>
          </a:p>
        </p:txBody>
      </p:sp>
      <p:sp>
        <p:nvSpPr>
          <p:cNvPr id="4" name="Datumsplatzhalter 3"/>
          <p:cNvSpPr>
            <a:spLocks noGrp="1"/>
          </p:cNvSpPr>
          <p:nvPr>
            <p:ph type="dt" sz="half" idx="10"/>
          </p:nvPr>
        </p:nvSpPr>
        <p:spPr bwMode="gray"/>
        <p:txBody>
          <a:bodyPr/>
          <a:lstStyle/>
          <a:p>
            <a:fld id="{11490135-8E63-4EAB-AED8-84EB5AC45C45}" type="datetime1">
              <a:rPr lang="pl-PL" smtClean="0"/>
              <a:t>10.12.2019</a:t>
            </a:fld>
            <a:endParaRPr lang="en-US" dirty="0"/>
          </a:p>
        </p:txBody>
      </p:sp>
      <p:sp>
        <p:nvSpPr>
          <p:cNvPr id="5" name="Fußzeilenplatzhalter 4"/>
          <p:cNvSpPr>
            <a:spLocks noGrp="1"/>
          </p:cNvSpPr>
          <p:nvPr>
            <p:ph type="ftr" sz="quarter" idx="11"/>
          </p:nvPr>
        </p:nvSpPr>
        <p:spPr bwMode="gray"/>
        <p:txBody>
          <a:bodyPr/>
          <a:lstStyle/>
          <a:p>
            <a:endParaRPr lang="en-US" dirty="0"/>
          </a:p>
        </p:txBody>
      </p:sp>
      <p:sp>
        <p:nvSpPr>
          <p:cNvPr id="8" name="Textplatzhalter 7"/>
          <p:cNvSpPr>
            <a:spLocks noGrp="1"/>
          </p:cNvSpPr>
          <p:nvPr>
            <p:ph type="body" sz="quarter" idx="13"/>
          </p:nvPr>
        </p:nvSpPr>
        <p:spPr bwMode="gray">
          <a:xfrm>
            <a:off x="401722" y="1168004"/>
            <a:ext cx="3989481" cy="3456384"/>
          </a:xfrm>
        </p:spPr>
        <p:txBody>
          <a:bodyPr/>
          <a:lstStyle>
            <a:lvl1pPr>
              <a:lnSpc>
                <a:spcPct val="120000"/>
              </a:lnSpc>
              <a:spcAft>
                <a:spcPts val="338"/>
              </a:spcAft>
              <a:defRPr/>
            </a:lvl1pPr>
            <a:lvl2pPr>
              <a:lnSpc>
                <a:spcPct val="120000"/>
              </a:lnSpc>
              <a:spcAft>
                <a:spcPts val="338"/>
              </a:spcAft>
              <a:defRPr/>
            </a:lvl2pPr>
            <a:lvl3pPr>
              <a:lnSpc>
                <a:spcPct val="120000"/>
              </a:lnSpc>
              <a:spcAft>
                <a:spcPts val="338"/>
              </a:spcAft>
              <a:defRPr/>
            </a:lvl3pPr>
            <a:lvl4pPr>
              <a:lnSpc>
                <a:spcPct val="120000"/>
              </a:lnSpc>
              <a:spcAft>
                <a:spcPts val="338"/>
              </a:spcAft>
              <a:defRPr/>
            </a:lvl4pPr>
            <a:lvl5pPr>
              <a:lnSpc>
                <a:spcPct val="120000"/>
              </a:lnSpc>
              <a:spcAft>
                <a:spcPts val="338"/>
              </a:spcAf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24" name="Textplatzhalter 7"/>
          <p:cNvSpPr>
            <a:spLocks noGrp="1"/>
          </p:cNvSpPr>
          <p:nvPr>
            <p:ph type="body" sz="quarter" idx="16"/>
          </p:nvPr>
        </p:nvSpPr>
        <p:spPr bwMode="gray">
          <a:xfrm>
            <a:off x="4745489" y="1168004"/>
            <a:ext cx="3989481" cy="3456384"/>
          </a:xfrm>
        </p:spPr>
        <p:txBody>
          <a:bodyPr/>
          <a:lstStyle>
            <a:lvl1pPr>
              <a:lnSpc>
                <a:spcPct val="120000"/>
              </a:lnSpc>
              <a:spcAft>
                <a:spcPts val="338"/>
              </a:spcAft>
              <a:defRPr/>
            </a:lvl1pPr>
            <a:lvl2pPr>
              <a:lnSpc>
                <a:spcPct val="120000"/>
              </a:lnSpc>
              <a:spcAft>
                <a:spcPts val="338"/>
              </a:spcAft>
              <a:defRPr/>
            </a:lvl2pPr>
            <a:lvl3pPr>
              <a:lnSpc>
                <a:spcPct val="120000"/>
              </a:lnSpc>
              <a:spcAft>
                <a:spcPts val="338"/>
              </a:spcAft>
              <a:defRPr/>
            </a:lvl3pPr>
            <a:lvl4pPr>
              <a:lnSpc>
                <a:spcPct val="120000"/>
              </a:lnSpc>
              <a:spcAft>
                <a:spcPts val="338"/>
              </a:spcAft>
              <a:defRPr/>
            </a:lvl4pPr>
            <a:lvl5pPr>
              <a:lnSpc>
                <a:spcPct val="120000"/>
              </a:lnSpc>
              <a:spcAft>
                <a:spcPts val="338"/>
              </a:spcAf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101330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519522"/>
            <a:ext cx="8115592" cy="857250"/>
          </a:xfrm>
        </p:spPr>
        <p:txBody>
          <a:bodyPr>
            <a:normAutofit/>
          </a:bodyPr>
          <a:lstStyle>
            <a:lvl1pPr algn="l">
              <a:defRPr sz="4000" cap="small" baseline="0"/>
            </a:lvl1pPr>
          </a:lstStyle>
          <a:p>
            <a:r>
              <a:rPr lang="pl-PL" dirty="0"/>
              <a:t>Kliknij, aby edytować styl</a:t>
            </a:r>
          </a:p>
        </p:txBody>
      </p:sp>
      <p:sp>
        <p:nvSpPr>
          <p:cNvPr id="3" name="Symbol zastępczy zawartości 2"/>
          <p:cNvSpPr>
            <a:spLocks noGrp="1"/>
          </p:cNvSpPr>
          <p:nvPr>
            <p:ph idx="1"/>
          </p:nvPr>
        </p:nvSpPr>
        <p:spPr>
          <a:xfrm>
            <a:off x="539552" y="1437625"/>
            <a:ext cx="8147248" cy="3156998"/>
          </a:xfrm>
        </p:spPr>
        <p:txBody>
          <a:bodyPr>
            <a:normAutofit/>
          </a:bodyPr>
          <a:lstStyle>
            <a:lvl1pPr marL="342900" indent="-342900">
              <a:buClr>
                <a:srgbClr val="008BB0"/>
              </a:buClr>
              <a:buFont typeface="Wingdings" panose="05000000000000000000" pitchFamily="2" charset="2"/>
              <a:buChar char="§"/>
              <a:defRPr sz="2800"/>
            </a:lvl1pPr>
            <a:lvl2pPr>
              <a:defRPr sz="2400"/>
            </a:lvl2pPr>
            <a:lvl3pPr>
              <a:defRPr sz="2000"/>
            </a:lvl3pPr>
            <a:lvl4pPr>
              <a:defRPr sz="1800"/>
            </a:lvl4pPr>
            <a:lvl5pPr>
              <a:defRPr sz="1800"/>
            </a:lvl5pPr>
          </a:lstStyle>
          <a:p>
            <a:pPr lvl="0"/>
            <a:r>
              <a:rPr lang="pl-PL" dirty="0"/>
              <a:t>Kliknij, aby edytować style wzorca tekstu</a:t>
            </a:r>
          </a:p>
          <a:p>
            <a:pPr lvl="0"/>
            <a:endParaRPr lang="pl-PL" dirty="0"/>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10"/>
          </p:nvPr>
        </p:nvSpPr>
        <p:spPr/>
        <p:txBody>
          <a:bodyPr/>
          <a:lstStyle/>
          <a:p>
            <a:fld id="{858A7948-2509-4C1E-8F6F-3231ED7CA391}" type="datetime1">
              <a:rPr lang="pl-PL" smtClean="0"/>
              <a:t>10.12.2019</a:t>
            </a:fld>
            <a:endParaRPr lang="pl-PL"/>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38CD7840-DD93-4E1F-9A7C-F388E513D903}" type="slidenum">
              <a:rPr lang="pl-PL" smtClean="0"/>
              <a:pPr/>
              <a:t>‹#›</a:t>
            </a:fld>
            <a:endParaRPr lang="pl-PL"/>
          </a:p>
        </p:txBody>
      </p:sp>
    </p:spTree>
    <p:extLst>
      <p:ext uri="{BB962C8B-B14F-4D97-AF65-F5344CB8AC3E}">
        <p14:creationId xmlns:p14="http://schemas.microsoft.com/office/powerpoint/2010/main" val="1569921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6"/>
            <a:ext cx="7772400" cy="1021556"/>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1EEA16D9-D884-41CE-BDB0-8F745D88B620}" type="datetime1">
              <a:rPr lang="pl-PL" smtClean="0"/>
              <a:t>10.12.2019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8CD7840-DD93-4E1F-9A7C-F388E513D903}" type="slidenum">
              <a:rPr lang="pl-PL" smtClean="0"/>
              <a:pPr/>
              <a:t>‹#›</a:t>
            </a:fld>
            <a:endParaRPr lang="pl-PL"/>
          </a:p>
        </p:txBody>
      </p:sp>
      <p:sp>
        <p:nvSpPr>
          <p:cNvPr id="7" name="pole tekstowe 6"/>
          <p:cNvSpPr txBox="1"/>
          <p:nvPr userDrawn="1"/>
        </p:nvSpPr>
        <p:spPr>
          <a:xfrm rot="16200000">
            <a:off x="7950192" y="926331"/>
            <a:ext cx="1882704"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200" b="1" dirty="0">
                <a:solidFill>
                  <a:schemeClr val="bg1"/>
                </a:solidFill>
              </a:rPr>
              <a:t>www.asm-poland.com.pl</a:t>
            </a:r>
          </a:p>
        </p:txBody>
      </p:sp>
    </p:spTree>
    <p:extLst>
      <p:ext uri="{BB962C8B-B14F-4D97-AF65-F5344CB8AC3E}">
        <p14:creationId xmlns:p14="http://schemas.microsoft.com/office/powerpoint/2010/main" val="2576393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84F9F4DC-7AE7-4F31-85B2-D5F7F63958C2}" type="datetime1">
              <a:rPr lang="pl-PL" smtClean="0"/>
              <a:t>10.12.2019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8CD7840-DD93-4E1F-9A7C-F388E513D903}" type="slidenum">
              <a:rPr lang="pl-PL" smtClean="0"/>
              <a:pPr/>
              <a:t>‹#›</a:t>
            </a:fld>
            <a:endParaRPr lang="pl-PL"/>
          </a:p>
        </p:txBody>
      </p:sp>
    </p:spTree>
    <p:extLst>
      <p:ext uri="{BB962C8B-B14F-4D97-AF65-F5344CB8AC3E}">
        <p14:creationId xmlns:p14="http://schemas.microsoft.com/office/powerpoint/2010/main" val="28072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79DB7C9-B993-4AC2-932F-D518DF93B273}" type="datetime1">
              <a:rPr lang="pl-PL" smtClean="0"/>
              <a:t>10.12.2019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8CD7840-DD93-4E1F-9A7C-F388E513D903}" type="slidenum">
              <a:rPr lang="pl-PL" smtClean="0"/>
              <a:pPr/>
              <a:t>‹#›</a:t>
            </a:fld>
            <a:endParaRPr lang="pl-PL"/>
          </a:p>
        </p:txBody>
      </p:sp>
    </p:spTree>
    <p:extLst>
      <p:ext uri="{BB962C8B-B14F-4D97-AF65-F5344CB8AC3E}">
        <p14:creationId xmlns:p14="http://schemas.microsoft.com/office/powerpoint/2010/main" val="206614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C532BA79-4225-4516-840B-19A2C7387242}" type="datetime1">
              <a:rPr lang="pl-PL" smtClean="0"/>
              <a:t>10.12.2019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8CD7840-DD93-4E1F-9A7C-F388E513D903}" type="slidenum">
              <a:rPr lang="pl-PL" smtClean="0"/>
              <a:pPr/>
              <a:t>‹#›</a:t>
            </a:fld>
            <a:endParaRPr lang="pl-PL"/>
          </a:p>
        </p:txBody>
      </p:sp>
    </p:spTree>
    <p:extLst>
      <p:ext uri="{BB962C8B-B14F-4D97-AF65-F5344CB8AC3E}">
        <p14:creationId xmlns:p14="http://schemas.microsoft.com/office/powerpoint/2010/main" val="96717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F89C375-0F9F-44F1-9C04-CBEB155B3226}" type="datetime1">
              <a:rPr lang="pl-PL" smtClean="0"/>
              <a:t>10.12.2019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8CD7840-DD93-4E1F-9A7C-F388E513D903}" type="slidenum">
              <a:rPr lang="pl-PL" smtClean="0"/>
              <a:pPr/>
              <a:t>‹#›</a:t>
            </a:fld>
            <a:endParaRPr lang="pl-PL"/>
          </a:p>
        </p:txBody>
      </p:sp>
    </p:spTree>
    <p:extLst>
      <p:ext uri="{BB962C8B-B14F-4D97-AF65-F5344CB8AC3E}">
        <p14:creationId xmlns:p14="http://schemas.microsoft.com/office/powerpoint/2010/main" val="218634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3" y="204787"/>
            <a:ext cx="3008313" cy="871538"/>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257E72DD-042E-4CAA-82C9-7B189C7BFD5F}" type="datetime1">
              <a:rPr lang="pl-PL" smtClean="0"/>
              <a:t>10.12.2019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8CD7840-DD93-4E1F-9A7C-F388E513D903}" type="slidenum">
              <a:rPr lang="pl-PL" smtClean="0"/>
              <a:pPr/>
              <a:t>‹#›</a:t>
            </a:fld>
            <a:endParaRPr lang="pl-PL"/>
          </a:p>
        </p:txBody>
      </p:sp>
    </p:spTree>
    <p:extLst>
      <p:ext uri="{BB962C8B-B14F-4D97-AF65-F5344CB8AC3E}">
        <p14:creationId xmlns:p14="http://schemas.microsoft.com/office/powerpoint/2010/main" val="12175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1"/>
            <a:ext cx="5486400" cy="425054"/>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E324F327-040F-4CE0-AEAD-3F90BE132628}" type="datetime1">
              <a:rPr lang="pl-PL" smtClean="0"/>
              <a:t>10.12.2019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8CD7840-DD93-4E1F-9A7C-F388E513D903}" type="slidenum">
              <a:rPr lang="pl-PL" smtClean="0"/>
              <a:pPr/>
              <a:t>‹#›</a:t>
            </a:fld>
            <a:endParaRPr lang="pl-PL"/>
          </a:p>
        </p:txBody>
      </p:sp>
    </p:spTree>
    <p:extLst>
      <p:ext uri="{BB962C8B-B14F-4D97-AF65-F5344CB8AC3E}">
        <p14:creationId xmlns:p14="http://schemas.microsoft.com/office/powerpoint/2010/main" val="98991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25544" y="519522"/>
            <a:ext cx="8229600" cy="857250"/>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F9F4A0-9BE5-4E28-B412-8E19C2A543E1}" type="datetime1">
              <a:rPr lang="pl-PL" smtClean="0"/>
              <a:t>10.12.2019</a:t>
            </a:fld>
            <a:endParaRPr lang="pl-PL"/>
          </a:p>
        </p:txBody>
      </p:sp>
      <p:sp>
        <p:nvSpPr>
          <p:cNvPr id="5" name="Symbol zastępczy stopki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8CD7840-DD93-4E1F-9A7C-F388E513D903}" type="slidenum">
              <a:rPr lang="pl-PL" smtClean="0"/>
              <a:pPr/>
              <a:t>‹#›</a:t>
            </a:fld>
            <a:endParaRPr lang="pl-PL"/>
          </a:p>
        </p:txBody>
      </p:sp>
      <p:sp>
        <p:nvSpPr>
          <p:cNvPr id="16" name="Prostokąt 15"/>
          <p:cNvSpPr/>
          <p:nvPr userDrawn="1"/>
        </p:nvSpPr>
        <p:spPr>
          <a:xfrm>
            <a:off x="1619672" y="4894008"/>
            <a:ext cx="7020272" cy="249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l-PL" sz="1100" dirty="0">
                <a:solidFill>
                  <a:srgbClr val="002D5B"/>
                </a:solidFill>
              </a:rPr>
              <a:t>Więcej niż agencja badawcza</a:t>
            </a:r>
          </a:p>
        </p:txBody>
      </p:sp>
      <p:pic>
        <p:nvPicPr>
          <p:cNvPr id="11" name="Obraz 10"/>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683568" y="123478"/>
            <a:ext cx="2027163" cy="302924"/>
          </a:xfrm>
          <a:prstGeom prst="rect">
            <a:avLst/>
          </a:prstGeom>
        </p:spPr>
      </p:pic>
      <p:sp>
        <p:nvSpPr>
          <p:cNvPr id="7" name="pole tekstowe 6"/>
          <p:cNvSpPr txBox="1"/>
          <p:nvPr userDrawn="1"/>
        </p:nvSpPr>
        <p:spPr>
          <a:xfrm rot="16200000">
            <a:off x="7950192" y="926331"/>
            <a:ext cx="1882704"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200" b="1" dirty="0">
                <a:solidFill>
                  <a:schemeClr val="bg1"/>
                </a:solidFill>
              </a:rPr>
              <a:t>www.asm-poland.com.pl</a:t>
            </a:r>
          </a:p>
        </p:txBody>
      </p:sp>
      <p:sp>
        <p:nvSpPr>
          <p:cNvPr id="12" name="Prostokąt 11"/>
          <p:cNvSpPr/>
          <p:nvPr userDrawn="1"/>
        </p:nvSpPr>
        <p:spPr>
          <a:xfrm>
            <a:off x="0" y="0"/>
            <a:ext cx="251520" cy="5143500"/>
          </a:xfrm>
          <a:prstGeom prst="rect">
            <a:avLst/>
          </a:prstGeom>
          <a:solidFill>
            <a:srgbClr val="008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p:cNvSpPr/>
          <p:nvPr userDrawn="1"/>
        </p:nvSpPr>
        <p:spPr>
          <a:xfrm>
            <a:off x="8923912" y="0"/>
            <a:ext cx="251520" cy="5143500"/>
          </a:xfrm>
          <a:prstGeom prst="rect">
            <a:avLst/>
          </a:prstGeom>
          <a:solidFill>
            <a:srgbClr val="002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40711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rgbClr val="002D5B"/>
          </a:solidFill>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2D5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D5B"/>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D5B"/>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D5B"/>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D5B"/>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descr="E:\Foto\edukacja badania cel\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4" y="1"/>
            <a:ext cx="8237746" cy="5164037"/>
          </a:xfrm>
          <a:prstGeom prst="rect">
            <a:avLst/>
          </a:prstGeom>
          <a:noFill/>
          <a:extLst>
            <a:ext uri="{909E8E84-426E-40DD-AFC4-6F175D3DCCD1}">
              <a14:hiddenFill xmlns:a14="http://schemas.microsoft.com/office/drawing/2010/main">
                <a:solidFill>
                  <a:srgbClr val="FFFFFF"/>
                </a:solidFill>
              </a14:hiddenFill>
            </a:ext>
          </a:extLst>
        </p:spPr>
      </p:pic>
      <p:sp>
        <p:nvSpPr>
          <p:cNvPr id="2" name="Równoległobok 1"/>
          <p:cNvSpPr/>
          <p:nvPr/>
        </p:nvSpPr>
        <p:spPr>
          <a:xfrm flipH="1">
            <a:off x="323528" y="3889804"/>
            <a:ext cx="3152630" cy="698170"/>
          </a:xfrm>
          <a:prstGeom prst="parallelogram">
            <a:avLst>
              <a:gd name="adj" fmla="val 11973"/>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100" b="1" i="1" dirty="0">
                <a:solidFill>
                  <a:srgbClr val="008BB0"/>
                </a:solidFill>
              </a:rPr>
              <a:t>Z wielu źródeł informacji wybieramy te, które pozwolą zrozumieć zależności gwarantujące sukces naszych klientów</a:t>
            </a:r>
            <a:endParaRPr lang="pl-PL" sz="1100" i="1" dirty="0">
              <a:solidFill>
                <a:srgbClr val="008BB0"/>
              </a:solidFill>
            </a:endParaRPr>
          </a:p>
        </p:txBody>
      </p:sp>
      <p:sp>
        <p:nvSpPr>
          <p:cNvPr id="11" name="Równoległobok 10"/>
          <p:cNvSpPr/>
          <p:nvPr/>
        </p:nvSpPr>
        <p:spPr>
          <a:xfrm flipH="1">
            <a:off x="185430" y="3053740"/>
            <a:ext cx="3168352" cy="670138"/>
          </a:xfrm>
          <a:prstGeom prst="parallelogram">
            <a:avLst>
              <a:gd name="adj" fmla="val 11973"/>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100" b="1" i="1" dirty="0">
                <a:solidFill>
                  <a:srgbClr val="008BB0"/>
                </a:solidFill>
              </a:rPr>
              <a:t>    Rozwijamy innowacyjne technologie   </a:t>
            </a:r>
          </a:p>
          <a:p>
            <a:r>
              <a:rPr lang="pl-PL" sz="1100" b="1" i="1" dirty="0">
                <a:solidFill>
                  <a:srgbClr val="008BB0"/>
                </a:solidFill>
              </a:rPr>
              <a:t>    gromadzenia i analizy danych</a:t>
            </a:r>
          </a:p>
        </p:txBody>
      </p:sp>
      <p:sp>
        <p:nvSpPr>
          <p:cNvPr id="12" name="Równoległobok 11"/>
          <p:cNvSpPr/>
          <p:nvPr/>
        </p:nvSpPr>
        <p:spPr>
          <a:xfrm flipH="1">
            <a:off x="323528" y="4731990"/>
            <a:ext cx="3240360" cy="432048"/>
          </a:xfrm>
          <a:prstGeom prst="parallelogram">
            <a:avLst>
              <a:gd name="adj" fmla="val 11973"/>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100" b="1" i="1" dirty="0">
                <a:solidFill>
                  <a:srgbClr val="002D5B"/>
                </a:solidFill>
              </a:rPr>
              <a:t>Więcej niż agencja badawcza</a:t>
            </a:r>
            <a:endParaRPr lang="pl-PL" sz="1100" i="1" dirty="0">
              <a:solidFill>
                <a:srgbClr val="002D5B"/>
              </a:solidFill>
            </a:endParaRPr>
          </a:p>
        </p:txBody>
      </p:sp>
      <p:sp>
        <p:nvSpPr>
          <p:cNvPr id="20" name="Równoległobok 19"/>
          <p:cNvSpPr/>
          <p:nvPr/>
        </p:nvSpPr>
        <p:spPr>
          <a:xfrm flipH="1">
            <a:off x="3923923" y="1562004"/>
            <a:ext cx="5292079" cy="3386010"/>
          </a:xfrm>
          <a:prstGeom prst="parallelogram">
            <a:avLst>
              <a:gd name="adj" fmla="val 14377"/>
            </a:avLst>
          </a:prstGeom>
          <a:solidFill>
            <a:schemeClr val="bg1">
              <a:alpha val="5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800" dirty="0">
              <a:solidFill>
                <a:srgbClr val="002D5B"/>
              </a:solidFill>
            </a:endParaRPr>
          </a:p>
          <a:p>
            <a:pPr algn="ctr"/>
            <a:r>
              <a:rPr lang="pl-PL" sz="2800" dirty="0">
                <a:solidFill>
                  <a:srgbClr val="002D5B"/>
                </a:solidFill>
              </a:rPr>
              <a:t>Diagnoza społeczna Lubelskiego Obszaru Funkcjonalnego</a:t>
            </a:r>
          </a:p>
        </p:txBody>
      </p:sp>
      <p:pic>
        <p:nvPicPr>
          <p:cNvPr id="23" name="Obraz 2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48064" y="1059582"/>
            <a:ext cx="3362196" cy="502422"/>
          </a:xfrm>
          <a:prstGeom prst="rect">
            <a:avLst/>
          </a:prstGeom>
        </p:spPr>
      </p:pic>
      <p:sp>
        <p:nvSpPr>
          <p:cNvPr id="10" name="Prostokąt 9"/>
          <p:cNvSpPr/>
          <p:nvPr/>
        </p:nvSpPr>
        <p:spPr>
          <a:xfrm>
            <a:off x="6876256" y="4824537"/>
            <a:ext cx="1872208" cy="339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32" name="Picture 8" descr="E:\materiały wizualizacja\social_prezentacj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374" y="2493349"/>
            <a:ext cx="1977305" cy="43844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E:\materiały wizualizacja\info_prezentacj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1059582"/>
            <a:ext cx="4367993" cy="1337479"/>
          </a:xfrm>
          <a:prstGeom prst="rect">
            <a:avLst/>
          </a:prstGeom>
          <a:noFill/>
          <a:extLst>
            <a:ext uri="{909E8E84-426E-40DD-AFC4-6F175D3DCCD1}">
              <a14:hiddenFill xmlns:a14="http://schemas.microsoft.com/office/drawing/2010/main">
                <a:solidFill>
                  <a:srgbClr val="FFFFFF"/>
                </a:solidFill>
              </a14:hiddenFill>
            </a:ext>
          </a:extLst>
        </p:spPr>
      </p:pic>
      <p:sp>
        <p:nvSpPr>
          <p:cNvPr id="13" name="Prostokąt 12"/>
          <p:cNvSpPr/>
          <p:nvPr/>
        </p:nvSpPr>
        <p:spPr>
          <a:xfrm>
            <a:off x="0" y="0"/>
            <a:ext cx="467544" cy="5164037"/>
          </a:xfrm>
          <a:prstGeom prst="rect">
            <a:avLst/>
          </a:prstGeom>
          <a:solidFill>
            <a:srgbClr val="008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p:cNvSpPr/>
          <p:nvPr/>
        </p:nvSpPr>
        <p:spPr>
          <a:xfrm>
            <a:off x="8748464" y="0"/>
            <a:ext cx="467544" cy="5164038"/>
          </a:xfrm>
          <a:prstGeom prst="rect">
            <a:avLst/>
          </a:prstGeom>
          <a:solidFill>
            <a:srgbClr val="002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p:cNvSpPr txBox="1"/>
          <p:nvPr/>
        </p:nvSpPr>
        <p:spPr>
          <a:xfrm rot="16200000">
            <a:off x="7950192" y="926331"/>
            <a:ext cx="1882704"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200" b="1" dirty="0">
                <a:solidFill>
                  <a:schemeClr val="bg1"/>
                </a:solidFill>
              </a:rPr>
              <a:t>www.asm-poland.com.pl</a:t>
            </a:r>
          </a:p>
        </p:txBody>
      </p:sp>
      <p:sp>
        <p:nvSpPr>
          <p:cNvPr id="3" name="Symbol zastępczy numeru slajdu 2"/>
          <p:cNvSpPr>
            <a:spLocks noGrp="1"/>
          </p:cNvSpPr>
          <p:nvPr>
            <p:ph type="sldNum" sz="quarter" idx="12"/>
          </p:nvPr>
        </p:nvSpPr>
        <p:spPr>
          <a:xfrm>
            <a:off x="6588224" y="4890194"/>
            <a:ext cx="2133600" cy="273844"/>
          </a:xfrm>
        </p:spPr>
        <p:txBody>
          <a:bodyPr/>
          <a:lstStyle/>
          <a:p>
            <a:fld id="{38CD7840-DD93-4E1F-9A7C-F388E513D903}" type="slidenum">
              <a:rPr lang="pl-PL" smtClean="0"/>
              <a:pPr/>
              <a:t>1</a:t>
            </a:fld>
            <a:endParaRPr lang="pl-PL" dirty="0"/>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2"/>
            <a:ext cx="8280920" cy="90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484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27784" y="933254"/>
            <a:ext cx="6264696" cy="1782512"/>
          </a:xfrm>
        </p:spPr>
        <p:txBody>
          <a:bodyPr>
            <a:normAutofit/>
          </a:bodyPr>
          <a:lstStyle/>
          <a:p>
            <a:pPr algn="ctr"/>
            <a:r>
              <a:rPr lang="pl-PL" sz="6000" dirty="0"/>
              <a:t>Część III</a:t>
            </a:r>
          </a:p>
        </p:txBody>
      </p:sp>
      <p:sp>
        <p:nvSpPr>
          <p:cNvPr id="3" name="Symbol zastępczy zawartości 2"/>
          <p:cNvSpPr>
            <a:spLocks noGrp="1"/>
          </p:cNvSpPr>
          <p:nvPr>
            <p:ph idx="1"/>
          </p:nvPr>
        </p:nvSpPr>
        <p:spPr>
          <a:xfrm>
            <a:off x="2648744" y="2431693"/>
            <a:ext cx="6315744" cy="2084273"/>
          </a:xfrm>
        </p:spPr>
        <p:txBody>
          <a:bodyPr anchor="ctr">
            <a:noAutofit/>
          </a:bodyPr>
          <a:lstStyle/>
          <a:p>
            <a:pPr marL="0" indent="0" algn="ctr">
              <a:buNone/>
            </a:pPr>
            <a:r>
              <a:rPr lang="pl-PL" sz="3200" b="1" dirty="0" smtClean="0"/>
              <a:t>Warunki mieszkaniowe osób starszych i z niepełnosprawnościami</a:t>
            </a:r>
            <a:endParaRPr lang="pl-PL" sz="32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10</a:t>
            </a:fld>
            <a:endParaRPr lang="pl-PL" dirty="0"/>
          </a:p>
        </p:txBody>
      </p:sp>
      <p:grpSp>
        <p:nvGrpSpPr>
          <p:cNvPr id="5" name="Grupa 4"/>
          <p:cNvGrpSpPr/>
          <p:nvPr/>
        </p:nvGrpSpPr>
        <p:grpSpPr>
          <a:xfrm>
            <a:off x="683568" y="933254"/>
            <a:ext cx="1944216" cy="2160240"/>
            <a:chOff x="1331640" y="1491630"/>
            <a:chExt cx="1944216" cy="2160240"/>
          </a:xfrm>
        </p:grpSpPr>
        <p:sp>
          <p:nvSpPr>
            <p:cNvPr id="6" name="Freeform 82"/>
            <p:cNvSpPr>
              <a:spLocks/>
            </p:cNvSpPr>
            <p:nvPr/>
          </p:nvSpPr>
          <p:spPr bwMode="auto">
            <a:xfrm>
              <a:off x="1331640" y="1491630"/>
              <a:ext cx="1185063" cy="1043489"/>
            </a:xfrm>
            <a:custGeom>
              <a:avLst/>
              <a:gdLst>
                <a:gd name="T0" fmla="*/ 221 w 280"/>
                <a:gd name="T1" fmla="*/ 0 h 222"/>
                <a:gd name="T2" fmla="*/ 0 w 280"/>
                <a:gd name="T3" fmla="*/ 0 h 222"/>
                <a:gd name="T4" fmla="*/ 0 w 280"/>
                <a:gd name="T5" fmla="*/ 222 h 222"/>
                <a:gd name="T6" fmla="*/ 82 w 280"/>
                <a:gd name="T7" fmla="*/ 222 h 222"/>
                <a:gd name="T8" fmla="*/ 82 w 280"/>
                <a:gd name="T9" fmla="*/ 221 h 222"/>
                <a:gd name="T10" fmla="*/ 80 w 280"/>
                <a:gd name="T11" fmla="*/ 216 h 222"/>
                <a:gd name="T12" fmla="*/ 76 w 280"/>
                <a:gd name="T13" fmla="*/ 200 h 222"/>
                <a:gd name="T14" fmla="*/ 114 w 280"/>
                <a:gd name="T15" fmla="*/ 162 h 222"/>
                <a:gd name="T16" fmla="*/ 149 w 280"/>
                <a:gd name="T17" fmla="*/ 184 h 222"/>
                <a:gd name="T18" fmla="*/ 153 w 280"/>
                <a:gd name="T19" fmla="*/ 200 h 222"/>
                <a:gd name="T20" fmla="*/ 146 w 280"/>
                <a:gd name="T21" fmla="*/ 222 h 222"/>
                <a:gd name="T22" fmla="*/ 221 w 280"/>
                <a:gd name="T23" fmla="*/ 222 h 222"/>
                <a:gd name="T24" fmla="*/ 221 w 280"/>
                <a:gd name="T25" fmla="*/ 146 h 222"/>
                <a:gd name="T26" fmla="*/ 221 w 280"/>
                <a:gd name="T27" fmla="*/ 146 h 222"/>
                <a:gd name="T28" fmla="*/ 221 w 280"/>
                <a:gd name="T29" fmla="*/ 145 h 222"/>
                <a:gd name="T30" fmla="*/ 235 w 280"/>
                <a:gd name="T31" fmla="*/ 130 h 222"/>
                <a:gd name="T32" fmla="*/ 237 w 280"/>
                <a:gd name="T33" fmla="*/ 130 h 222"/>
                <a:gd name="T34" fmla="*/ 247 w 280"/>
                <a:gd name="T35" fmla="*/ 133 h 222"/>
                <a:gd name="T36" fmla="*/ 248 w 280"/>
                <a:gd name="T37" fmla="*/ 134 h 222"/>
                <a:gd name="T38" fmla="*/ 248 w 280"/>
                <a:gd name="T39" fmla="*/ 134 h 222"/>
                <a:gd name="T40" fmla="*/ 249 w 280"/>
                <a:gd name="T41" fmla="*/ 135 h 222"/>
                <a:gd name="T42" fmla="*/ 250 w 280"/>
                <a:gd name="T43" fmla="*/ 135 h 222"/>
                <a:gd name="T44" fmla="*/ 251 w 280"/>
                <a:gd name="T45" fmla="*/ 135 h 222"/>
                <a:gd name="T46" fmla="*/ 252 w 280"/>
                <a:gd name="T47" fmla="*/ 135 h 222"/>
                <a:gd name="T48" fmla="*/ 252 w 280"/>
                <a:gd name="T49" fmla="*/ 135 h 222"/>
                <a:gd name="T50" fmla="*/ 252 w 280"/>
                <a:gd name="T51" fmla="*/ 135 h 222"/>
                <a:gd name="T52" fmla="*/ 253 w 280"/>
                <a:gd name="T53" fmla="*/ 135 h 222"/>
                <a:gd name="T54" fmla="*/ 254 w 280"/>
                <a:gd name="T55" fmla="*/ 136 h 222"/>
                <a:gd name="T56" fmla="*/ 255 w 280"/>
                <a:gd name="T57" fmla="*/ 136 h 222"/>
                <a:gd name="T58" fmla="*/ 256 w 280"/>
                <a:gd name="T59" fmla="*/ 136 h 222"/>
                <a:gd name="T60" fmla="*/ 257 w 280"/>
                <a:gd name="T61" fmla="*/ 136 h 222"/>
                <a:gd name="T62" fmla="*/ 257 w 280"/>
                <a:gd name="T63" fmla="*/ 136 h 222"/>
                <a:gd name="T64" fmla="*/ 259 w 280"/>
                <a:gd name="T65" fmla="*/ 136 h 222"/>
                <a:gd name="T66" fmla="*/ 269 w 280"/>
                <a:gd name="T67" fmla="*/ 134 h 222"/>
                <a:gd name="T68" fmla="*/ 280 w 280"/>
                <a:gd name="T69" fmla="*/ 115 h 222"/>
                <a:gd name="T70" fmla="*/ 269 w 280"/>
                <a:gd name="T71" fmla="*/ 97 h 222"/>
                <a:gd name="T72" fmla="*/ 259 w 280"/>
                <a:gd name="T73" fmla="*/ 94 h 222"/>
                <a:gd name="T74" fmla="*/ 248 w 280"/>
                <a:gd name="T75" fmla="*/ 97 h 222"/>
                <a:gd name="T76" fmla="*/ 247 w 280"/>
                <a:gd name="T77" fmla="*/ 97 h 222"/>
                <a:gd name="T78" fmla="*/ 247 w 280"/>
                <a:gd name="T79" fmla="*/ 97 h 222"/>
                <a:gd name="T80" fmla="*/ 247 w 280"/>
                <a:gd name="T81" fmla="*/ 98 h 222"/>
                <a:gd name="T82" fmla="*/ 247 w 280"/>
                <a:gd name="T83" fmla="*/ 98 h 222"/>
                <a:gd name="T84" fmla="*/ 240 w 280"/>
                <a:gd name="T85" fmla="*/ 100 h 222"/>
                <a:gd name="T86" fmla="*/ 237 w 280"/>
                <a:gd name="T87" fmla="*/ 100 h 222"/>
                <a:gd name="T88" fmla="*/ 235 w 280"/>
                <a:gd name="T89" fmla="*/ 100 h 222"/>
                <a:gd name="T90" fmla="*/ 221 w 280"/>
                <a:gd name="T91" fmla="*/ 90 h 222"/>
                <a:gd name="T92" fmla="*/ 221 w 280"/>
                <a:gd name="T93" fmla="*/ 89 h 222"/>
                <a:gd name="T94" fmla="*/ 221 w 280"/>
                <a:gd name="T95" fmla="*/ 88 h 222"/>
                <a:gd name="T96" fmla="*/ 221 w 280"/>
                <a:gd name="T97" fmla="*/ 88 h 222"/>
                <a:gd name="T98" fmla="*/ 221 w 280"/>
                <a:gd name="T99" fmla="*/ 87 h 222"/>
                <a:gd name="T100" fmla="*/ 221 w 280"/>
                <a:gd name="T101" fmla="*/ 86 h 222"/>
                <a:gd name="T102" fmla="*/ 221 w 280"/>
                <a:gd name="T103" fmla="*/ 85 h 222"/>
                <a:gd name="T104" fmla="*/ 221 w 280"/>
                <a:gd name="T105" fmla="*/ 84 h 222"/>
                <a:gd name="T106" fmla="*/ 221 w 280"/>
                <a:gd name="T107" fmla="*/ 84 h 222"/>
                <a:gd name="T108" fmla="*/ 221 w 280"/>
                <a:gd name="T10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222">
                  <a:moveTo>
                    <a:pt x="221" y="0"/>
                  </a:moveTo>
                  <a:cubicBezTo>
                    <a:pt x="0" y="0"/>
                    <a:pt x="0" y="0"/>
                    <a:pt x="0" y="0"/>
                  </a:cubicBezTo>
                  <a:cubicBezTo>
                    <a:pt x="0" y="222"/>
                    <a:pt x="0" y="222"/>
                    <a:pt x="0" y="222"/>
                  </a:cubicBezTo>
                  <a:cubicBezTo>
                    <a:pt x="82" y="222"/>
                    <a:pt x="82" y="222"/>
                    <a:pt x="82" y="222"/>
                  </a:cubicBezTo>
                  <a:cubicBezTo>
                    <a:pt x="82" y="221"/>
                    <a:pt x="82" y="221"/>
                    <a:pt x="82" y="221"/>
                  </a:cubicBezTo>
                  <a:cubicBezTo>
                    <a:pt x="81" y="220"/>
                    <a:pt x="81" y="218"/>
                    <a:pt x="80" y="216"/>
                  </a:cubicBezTo>
                  <a:cubicBezTo>
                    <a:pt x="77" y="211"/>
                    <a:pt x="76" y="206"/>
                    <a:pt x="76" y="200"/>
                  </a:cubicBezTo>
                  <a:cubicBezTo>
                    <a:pt x="76" y="180"/>
                    <a:pt x="93" y="162"/>
                    <a:pt x="114" y="162"/>
                  </a:cubicBezTo>
                  <a:cubicBezTo>
                    <a:pt x="129" y="162"/>
                    <a:pt x="143" y="171"/>
                    <a:pt x="149" y="184"/>
                  </a:cubicBezTo>
                  <a:cubicBezTo>
                    <a:pt x="151" y="189"/>
                    <a:pt x="153" y="194"/>
                    <a:pt x="153" y="200"/>
                  </a:cubicBezTo>
                  <a:cubicBezTo>
                    <a:pt x="153" y="207"/>
                    <a:pt x="150" y="216"/>
                    <a:pt x="146" y="222"/>
                  </a:cubicBezTo>
                  <a:cubicBezTo>
                    <a:pt x="221" y="222"/>
                    <a:pt x="221" y="222"/>
                    <a:pt x="221" y="222"/>
                  </a:cubicBezTo>
                  <a:cubicBezTo>
                    <a:pt x="221" y="146"/>
                    <a:pt x="221" y="146"/>
                    <a:pt x="221" y="146"/>
                  </a:cubicBezTo>
                  <a:cubicBezTo>
                    <a:pt x="221" y="146"/>
                    <a:pt x="221" y="146"/>
                    <a:pt x="221" y="146"/>
                  </a:cubicBezTo>
                  <a:cubicBezTo>
                    <a:pt x="221" y="146"/>
                    <a:pt x="221" y="146"/>
                    <a:pt x="221" y="145"/>
                  </a:cubicBezTo>
                  <a:cubicBezTo>
                    <a:pt x="221" y="137"/>
                    <a:pt x="227" y="131"/>
                    <a:pt x="235" y="130"/>
                  </a:cubicBezTo>
                  <a:cubicBezTo>
                    <a:pt x="236" y="130"/>
                    <a:pt x="237" y="130"/>
                    <a:pt x="237" y="130"/>
                  </a:cubicBezTo>
                  <a:cubicBezTo>
                    <a:pt x="241" y="130"/>
                    <a:pt x="244" y="131"/>
                    <a:pt x="247" y="133"/>
                  </a:cubicBezTo>
                  <a:cubicBezTo>
                    <a:pt x="248" y="134"/>
                    <a:pt x="248" y="134"/>
                    <a:pt x="248" y="134"/>
                  </a:cubicBezTo>
                  <a:cubicBezTo>
                    <a:pt x="248" y="134"/>
                    <a:pt x="248" y="134"/>
                    <a:pt x="248" y="134"/>
                  </a:cubicBezTo>
                  <a:cubicBezTo>
                    <a:pt x="249" y="134"/>
                    <a:pt x="249" y="134"/>
                    <a:pt x="249" y="135"/>
                  </a:cubicBezTo>
                  <a:cubicBezTo>
                    <a:pt x="250" y="135"/>
                    <a:pt x="250" y="135"/>
                    <a:pt x="250" y="135"/>
                  </a:cubicBezTo>
                  <a:cubicBezTo>
                    <a:pt x="251" y="135"/>
                    <a:pt x="251" y="135"/>
                    <a:pt x="251" y="135"/>
                  </a:cubicBezTo>
                  <a:cubicBezTo>
                    <a:pt x="251" y="135"/>
                    <a:pt x="251" y="135"/>
                    <a:pt x="252" y="135"/>
                  </a:cubicBezTo>
                  <a:cubicBezTo>
                    <a:pt x="252" y="135"/>
                    <a:pt x="252" y="135"/>
                    <a:pt x="252" y="135"/>
                  </a:cubicBezTo>
                  <a:cubicBezTo>
                    <a:pt x="252" y="135"/>
                    <a:pt x="252" y="135"/>
                    <a:pt x="252" y="135"/>
                  </a:cubicBezTo>
                  <a:cubicBezTo>
                    <a:pt x="253" y="135"/>
                    <a:pt x="253" y="135"/>
                    <a:pt x="253" y="135"/>
                  </a:cubicBezTo>
                  <a:cubicBezTo>
                    <a:pt x="253" y="135"/>
                    <a:pt x="254" y="135"/>
                    <a:pt x="254" y="136"/>
                  </a:cubicBezTo>
                  <a:cubicBezTo>
                    <a:pt x="255" y="136"/>
                    <a:pt x="255" y="136"/>
                    <a:pt x="255" y="136"/>
                  </a:cubicBezTo>
                  <a:cubicBezTo>
                    <a:pt x="255" y="136"/>
                    <a:pt x="255" y="136"/>
                    <a:pt x="256" y="136"/>
                  </a:cubicBezTo>
                  <a:cubicBezTo>
                    <a:pt x="256" y="136"/>
                    <a:pt x="256" y="136"/>
                    <a:pt x="257" y="136"/>
                  </a:cubicBezTo>
                  <a:cubicBezTo>
                    <a:pt x="257" y="136"/>
                    <a:pt x="257" y="136"/>
                    <a:pt x="257" y="136"/>
                  </a:cubicBezTo>
                  <a:cubicBezTo>
                    <a:pt x="258" y="136"/>
                    <a:pt x="258" y="136"/>
                    <a:pt x="259" y="136"/>
                  </a:cubicBezTo>
                  <a:cubicBezTo>
                    <a:pt x="262" y="136"/>
                    <a:pt x="266" y="135"/>
                    <a:pt x="269" y="134"/>
                  </a:cubicBezTo>
                  <a:cubicBezTo>
                    <a:pt x="276" y="130"/>
                    <a:pt x="280" y="123"/>
                    <a:pt x="280" y="115"/>
                  </a:cubicBezTo>
                  <a:cubicBezTo>
                    <a:pt x="280" y="108"/>
                    <a:pt x="276" y="100"/>
                    <a:pt x="269" y="97"/>
                  </a:cubicBezTo>
                  <a:cubicBezTo>
                    <a:pt x="266" y="95"/>
                    <a:pt x="262" y="94"/>
                    <a:pt x="259" y="94"/>
                  </a:cubicBezTo>
                  <a:cubicBezTo>
                    <a:pt x="254" y="94"/>
                    <a:pt x="251" y="95"/>
                    <a:pt x="248" y="97"/>
                  </a:cubicBezTo>
                  <a:cubicBezTo>
                    <a:pt x="247" y="97"/>
                    <a:pt x="247" y="97"/>
                    <a:pt x="247" y="97"/>
                  </a:cubicBezTo>
                  <a:cubicBezTo>
                    <a:pt x="247" y="97"/>
                    <a:pt x="247" y="97"/>
                    <a:pt x="247" y="97"/>
                  </a:cubicBezTo>
                  <a:cubicBezTo>
                    <a:pt x="247" y="98"/>
                    <a:pt x="247" y="98"/>
                    <a:pt x="247" y="98"/>
                  </a:cubicBezTo>
                  <a:cubicBezTo>
                    <a:pt x="247" y="98"/>
                    <a:pt x="247" y="98"/>
                    <a:pt x="247" y="98"/>
                  </a:cubicBezTo>
                  <a:cubicBezTo>
                    <a:pt x="244" y="99"/>
                    <a:pt x="243" y="100"/>
                    <a:pt x="240" y="100"/>
                  </a:cubicBezTo>
                  <a:cubicBezTo>
                    <a:pt x="239" y="100"/>
                    <a:pt x="238" y="100"/>
                    <a:pt x="237" y="100"/>
                  </a:cubicBezTo>
                  <a:cubicBezTo>
                    <a:pt x="237" y="100"/>
                    <a:pt x="236" y="100"/>
                    <a:pt x="235" y="100"/>
                  </a:cubicBezTo>
                  <a:cubicBezTo>
                    <a:pt x="229" y="99"/>
                    <a:pt x="224" y="95"/>
                    <a:pt x="221" y="90"/>
                  </a:cubicBezTo>
                  <a:cubicBezTo>
                    <a:pt x="221" y="89"/>
                    <a:pt x="221" y="89"/>
                    <a:pt x="221" y="89"/>
                  </a:cubicBezTo>
                  <a:cubicBezTo>
                    <a:pt x="221" y="89"/>
                    <a:pt x="221" y="89"/>
                    <a:pt x="221" y="88"/>
                  </a:cubicBezTo>
                  <a:cubicBezTo>
                    <a:pt x="221" y="88"/>
                    <a:pt x="221" y="88"/>
                    <a:pt x="221" y="88"/>
                  </a:cubicBezTo>
                  <a:cubicBezTo>
                    <a:pt x="221" y="87"/>
                    <a:pt x="221" y="87"/>
                    <a:pt x="221" y="87"/>
                  </a:cubicBezTo>
                  <a:cubicBezTo>
                    <a:pt x="221" y="86"/>
                    <a:pt x="221" y="86"/>
                    <a:pt x="221" y="86"/>
                  </a:cubicBezTo>
                  <a:cubicBezTo>
                    <a:pt x="221" y="86"/>
                    <a:pt x="221" y="86"/>
                    <a:pt x="221" y="85"/>
                  </a:cubicBezTo>
                  <a:cubicBezTo>
                    <a:pt x="221" y="85"/>
                    <a:pt x="221" y="85"/>
                    <a:pt x="221" y="84"/>
                  </a:cubicBezTo>
                  <a:cubicBezTo>
                    <a:pt x="221" y="84"/>
                    <a:pt x="221" y="84"/>
                    <a:pt x="221" y="84"/>
                  </a:cubicBezTo>
                  <a:lnTo>
                    <a:pt x="221" y="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7" name="Freeform 83"/>
            <p:cNvSpPr>
              <a:spLocks/>
            </p:cNvSpPr>
            <p:nvPr/>
          </p:nvSpPr>
          <p:spPr bwMode="auto">
            <a:xfrm>
              <a:off x="1331640" y="2333154"/>
              <a:ext cx="932012" cy="1318716"/>
            </a:xfrm>
            <a:custGeom>
              <a:avLst/>
              <a:gdLst>
                <a:gd name="T0" fmla="*/ 0 w 220"/>
                <a:gd name="T1" fmla="*/ 280 h 280"/>
                <a:gd name="T2" fmla="*/ 220 w 220"/>
                <a:gd name="T3" fmla="*/ 280 h 280"/>
                <a:gd name="T4" fmla="*/ 220 w 220"/>
                <a:gd name="T5" fmla="*/ 198 h 280"/>
                <a:gd name="T6" fmla="*/ 220 w 220"/>
                <a:gd name="T7" fmla="*/ 198 h 280"/>
                <a:gd name="T8" fmla="*/ 202 w 220"/>
                <a:gd name="T9" fmla="*/ 204 h 280"/>
                <a:gd name="T10" fmla="*/ 199 w 220"/>
                <a:gd name="T11" fmla="*/ 204 h 280"/>
                <a:gd name="T12" fmla="*/ 161 w 220"/>
                <a:gd name="T13" fmla="*/ 166 h 280"/>
                <a:gd name="T14" fmla="*/ 199 w 220"/>
                <a:gd name="T15" fmla="*/ 127 h 280"/>
                <a:gd name="T16" fmla="*/ 199 w 220"/>
                <a:gd name="T17" fmla="*/ 127 h 280"/>
                <a:gd name="T18" fmla="*/ 199 w 220"/>
                <a:gd name="T19" fmla="*/ 127 h 280"/>
                <a:gd name="T20" fmla="*/ 220 w 220"/>
                <a:gd name="T21" fmla="*/ 134 h 280"/>
                <a:gd name="T22" fmla="*/ 220 w 220"/>
                <a:gd name="T23" fmla="*/ 60 h 280"/>
                <a:gd name="T24" fmla="*/ 145 w 220"/>
                <a:gd name="T25" fmla="*/ 60 h 280"/>
                <a:gd name="T26" fmla="*/ 131 w 220"/>
                <a:gd name="T27" fmla="*/ 51 h 280"/>
                <a:gd name="T28" fmla="*/ 129 w 220"/>
                <a:gd name="T29" fmla="*/ 43 h 280"/>
                <a:gd name="T30" fmla="*/ 132 w 220"/>
                <a:gd name="T31" fmla="*/ 33 h 280"/>
                <a:gd name="T32" fmla="*/ 132 w 220"/>
                <a:gd name="T33" fmla="*/ 33 h 280"/>
                <a:gd name="T34" fmla="*/ 135 w 220"/>
                <a:gd name="T35" fmla="*/ 21 h 280"/>
                <a:gd name="T36" fmla="*/ 133 w 220"/>
                <a:gd name="T37" fmla="*/ 11 h 280"/>
                <a:gd name="T38" fmla="*/ 114 w 220"/>
                <a:gd name="T39" fmla="*/ 0 h 280"/>
                <a:gd name="T40" fmla="*/ 93 w 220"/>
                <a:gd name="T41" fmla="*/ 21 h 280"/>
                <a:gd name="T42" fmla="*/ 95 w 220"/>
                <a:gd name="T43" fmla="*/ 31 h 280"/>
                <a:gd name="T44" fmla="*/ 96 w 220"/>
                <a:gd name="T45" fmla="*/ 32 h 280"/>
                <a:gd name="T46" fmla="*/ 96 w 220"/>
                <a:gd name="T47" fmla="*/ 32 h 280"/>
                <a:gd name="T48" fmla="*/ 97 w 220"/>
                <a:gd name="T49" fmla="*/ 33 h 280"/>
                <a:gd name="T50" fmla="*/ 98 w 220"/>
                <a:gd name="T51" fmla="*/ 35 h 280"/>
                <a:gd name="T52" fmla="*/ 99 w 220"/>
                <a:gd name="T53" fmla="*/ 43 h 280"/>
                <a:gd name="T54" fmla="*/ 83 w 220"/>
                <a:gd name="T55" fmla="*/ 60 h 280"/>
                <a:gd name="T56" fmla="*/ 0 w 220"/>
                <a:gd name="T57" fmla="*/ 60 h 280"/>
                <a:gd name="T58" fmla="*/ 0 w 220"/>
                <a:gd name="T5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280">
                  <a:moveTo>
                    <a:pt x="0" y="280"/>
                  </a:moveTo>
                  <a:cubicBezTo>
                    <a:pt x="220" y="280"/>
                    <a:pt x="220" y="280"/>
                    <a:pt x="220" y="280"/>
                  </a:cubicBezTo>
                  <a:cubicBezTo>
                    <a:pt x="220" y="198"/>
                    <a:pt x="220" y="198"/>
                    <a:pt x="220" y="198"/>
                  </a:cubicBezTo>
                  <a:cubicBezTo>
                    <a:pt x="220" y="198"/>
                    <a:pt x="220" y="198"/>
                    <a:pt x="220" y="198"/>
                  </a:cubicBezTo>
                  <a:cubicBezTo>
                    <a:pt x="215" y="201"/>
                    <a:pt x="208" y="203"/>
                    <a:pt x="202" y="204"/>
                  </a:cubicBezTo>
                  <a:cubicBezTo>
                    <a:pt x="201" y="204"/>
                    <a:pt x="200" y="204"/>
                    <a:pt x="199" y="204"/>
                  </a:cubicBezTo>
                  <a:cubicBezTo>
                    <a:pt x="178" y="204"/>
                    <a:pt x="161" y="187"/>
                    <a:pt x="161" y="166"/>
                  </a:cubicBezTo>
                  <a:cubicBezTo>
                    <a:pt x="161" y="145"/>
                    <a:pt x="178" y="127"/>
                    <a:pt x="199" y="127"/>
                  </a:cubicBezTo>
                  <a:cubicBezTo>
                    <a:pt x="199" y="127"/>
                    <a:pt x="199" y="127"/>
                    <a:pt x="199" y="127"/>
                  </a:cubicBezTo>
                  <a:cubicBezTo>
                    <a:pt x="199" y="127"/>
                    <a:pt x="199" y="127"/>
                    <a:pt x="199" y="127"/>
                  </a:cubicBezTo>
                  <a:cubicBezTo>
                    <a:pt x="207" y="127"/>
                    <a:pt x="214" y="130"/>
                    <a:pt x="220" y="134"/>
                  </a:cubicBezTo>
                  <a:cubicBezTo>
                    <a:pt x="220" y="60"/>
                    <a:pt x="220" y="60"/>
                    <a:pt x="220" y="60"/>
                  </a:cubicBezTo>
                  <a:cubicBezTo>
                    <a:pt x="145" y="60"/>
                    <a:pt x="145" y="60"/>
                    <a:pt x="145" y="60"/>
                  </a:cubicBezTo>
                  <a:cubicBezTo>
                    <a:pt x="139" y="60"/>
                    <a:pt x="134" y="56"/>
                    <a:pt x="131" y="51"/>
                  </a:cubicBezTo>
                  <a:cubicBezTo>
                    <a:pt x="129" y="48"/>
                    <a:pt x="129" y="46"/>
                    <a:pt x="129" y="43"/>
                  </a:cubicBezTo>
                  <a:cubicBezTo>
                    <a:pt x="129" y="39"/>
                    <a:pt x="130" y="36"/>
                    <a:pt x="132" y="33"/>
                  </a:cubicBezTo>
                  <a:cubicBezTo>
                    <a:pt x="132" y="33"/>
                    <a:pt x="132" y="33"/>
                    <a:pt x="132" y="33"/>
                  </a:cubicBezTo>
                  <a:cubicBezTo>
                    <a:pt x="135" y="29"/>
                    <a:pt x="135" y="26"/>
                    <a:pt x="135" y="21"/>
                  </a:cubicBezTo>
                  <a:cubicBezTo>
                    <a:pt x="135" y="18"/>
                    <a:pt x="135" y="14"/>
                    <a:pt x="133" y="11"/>
                  </a:cubicBezTo>
                  <a:cubicBezTo>
                    <a:pt x="129" y="4"/>
                    <a:pt x="122" y="0"/>
                    <a:pt x="114" y="0"/>
                  </a:cubicBezTo>
                  <a:cubicBezTo>
                    <a:pt x="102" y="0"/>
                    <a:pt x="93" y="10"/>
                    <a:pt x="93" y="21"/>
                  </a:cubicBezTo>
                  <a:cubicBezTo>
                    <a:pt x="93" y="25"/>
                    <a:pt x="94" y="28"/>
                    <a:pt x="95" y="31"/>
                  </a:cubicBezTo>
                  <a:cubicBezTo>
                    <a:pt x="96" y="31"/>
                    <a:pt x="96" y="32"/>
                    <a:pt x="96" y="32"/>
                  </a:cubicBezTo>
                  <a:cubicBezTo>
                    <a:pt x="96" y="32"/>
                    <a:pt x="96" y="32"/>
                    <a:pt x="96" y="32"/>
                  </a:cubicBezTo>
                  <a:cubicBezTo>
                    <a:pt x="97" y="33"/>
                    <a:pt x="97" y="33"/>
                    <a:pt x="97" y="33"/>
                  </a:cubicBezTo>
                  <a:cubicBezTo>
                    <a:pt x="97" y="34"/>
                    <a:pt x="98" y="35"/>
                    <a:pt x="98" y="35"/>
                  </a:cubicBezTo>
                  <a:cubicBezTo>
                    <a:pt x="99" y="37"/>
                    <a:pt x="99" y="40"/>
                    <a:pt x="99" y="43"/>
                  </a:cubicBezTo>
                  <a:cubicBezTo>
                    <a:pt x="99" y="52"/>
                    <a:pt x="92" y="60"/>
                    <a:pt x="83" y="60"/>
                  </a:cubicBezTo>
                  <a:cubicBezTo>
                    <a:pt x="0" y="60"/>
                    <a:pt x="0" y="60"/>
                    <a:pt x="0" y="60"/>
                  </a:cubicBezTo>
                  <a:lnTo>
                    <a:pt x="0" y="28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8" name="Freeform 84"/>
            <p:cNvSpPr>
              <a:spLocks/>
            </p:cNvSpPr>
            <p:nvPr/>
          </p:nvSpPr>
          <p:spPr bwMode="auto">
            <a:xfrm>
              <a:off x="2085447" y="2616301"/>
              <a:ext cx="1190409" cy="1035569"/>
            </a:xfrm>
            <a:custGeom>
              <a:avLst/>
              <a:gdLst>
                <a:gd name="T0" fmla="*/ 281 w 281"/>
                <a:gd name="T1" fmla="*/ 220 h 220"/>
                <a:gd name="T2" fmla="*/ 281 w 281"/>
                <a:gd name="T3" fmla="*/ 0 h 220"/>
                <a:gd name="T4" fmla="*/ 198 w 281"/>
                <a:gd name="T5" fmla="*/ 0 h 220"/>
                <a:gd name="T6" fmla="*/ 198 w 281"/>
                <a:gd name="T7" fmla="*/ 0 h 220"/>
                <a:gd name="T8" fmla="*/ 204 w 281"/>
                <a:gd name="T9" fmla="*/ 21 h 220"/>
                <a:gd name="T10" fmla="*/ 166 w 281"/>
                <a:gd name="T11" fmla="*/ 59 h 220"/>
                <a:gd name="T12" fmla="*/ 138 w 281"/>
                <a:gd name="T13" fmla="*/ 48 h 220"/>
                <a:gd name="T14" fmla="*/ 128 w 281"/>
                <a:gd name="T15" fmla="*/ 21 h 220"/>
                <a:gd name="T16" fmla="*/ 134 w 281"/>
                <a:gd name="T17" fmla="*/ 0 h 220"/>
                <a:gd name="T18" fmla="*/ 59 w 281"/>
                <a:gd name="T19" fmla="*/ 0 h 220"/>
                <a:gd name="T20" fmla="*/ 59 w 281"/>
                <a:gd name="T21" fmla="*/ 75 h 220"/>
                <a:gd name="T22" fmla="*/ 43 w 281"/>
                <a:gd name="T23" fmla="*/ 91 h 220"/>
                <a:gd name="T24" fmla="*/ 42 w 281"/>
                <a:gd name="T25" fmla="*/ 91 h 220"/>
                <a:gd name="T26" fmla="*/ 42 w 281"/>
                <a:gd name="T27" fmla="*/ 91 h 220"/>
                <a:gd name="T28" fmla="*/ 33 w 281"/>
                <a:gd name="T29" fmla="*/ 88 h 220"/>
                <a:gd name="T30" fmla="*/ 21 w 281"/>
                <a:gd name="T31" fmla="*/ 85 h 220"/>
                <a:gd name="T32" fmla="*/ 0 w 281"/>
                <a:gd name="T33" fmla="*/ 106 h 220"/>
                <a:gd name="T34" fmla="*/ 21 w 281"/>
                <a:gd name="T35" fmla="*/ 127 h 220"/>
                <a:gd name="T36" fmla="*/ 23 w 281"/>
                <a:gd name="T37" fmla="*/ 127 h 220"/>
                <a:gd name="T38" fmla="*/ 32 w 281"/>
                <a:gd name="T39" fmla="*/ 124 h 220"/>
                <a:gd name="T40" fmla="*/ 33 w 281"/>
                <a:gd name="T41" fmla="*/ 123 h 220"/>
                <a:gd name="T42" fmla="*/ 42 w 281"/>
                <a:gd name="T43" fmla="*/ 121 h 220"/>
                <a:gd name="T44" fmla="*/ 42 w 281"/>
                <a:gd name="T45" fmla="*/ 121 h 220"/>
                <a:gd name="T46" fmla="*/ 43 w 281"/>
                <a:gd name="T47" fmla="*/ 121 h 220"/>
                <a:gd name="T48" fmla="*/ 59 w 281"/>
                <a:gd name="T49" fmla="*/ 137 h 220"/>
                <a:gd name="T50" fmla="*/ 59 w 281"/>
                <a:gd name="T51" fmla="*/ 220 h 220"/>
                <a:gd name="T52" fmla="*/ 281 w 281"/>
                <a:gd name="T5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220">
                  <a:moveTo>
                    <a:pt x="281" y="220"/>
                  </a:moveTo>
                  <a:cubicBezTo>
                    <a:pt x="281" y="0"/>
                    <a:pt x="281" y="0"/>
                    <a:pt x="281" y="0"/>
                  </a:cubicBezTo>
                  <a:cubicBezTo>
                    <a:pt x="198" y="0"/>
                    <a:pt x="198" y="0"/>
                    <a:pt x="198" y="0"/>
                  </a:cubicBezTo>
                  <a:cubicBezTo>
                    <a:pt x="198" y="0"/>
                    <a:pt x="198" y="0"/>
                    <a:pt x="198" y="0"/>
                  </a:cubicBezTo>
                  <a:cubicBezTo>
                    <a:pt x="202" y="6"/>
                    <a:pt x="204" y="13"/>
                    <a:pt x="204" y="21"/>
                  </a:cubicBezTo>
                  <a:cubicBezTo>
                    <a:pt x="204" y="42"/>
                    <a:pt x="187" y="59"/>
                    <a:pt x="166" y="59"/>
                  </a:cubicBezTo>
                  <a:cubicBezTo>
                    <a:pt x="155" y="59"/>
                    <a:pt x="146" y="55"/>
                    <a:pt x="138" y="48"/>
                  </a:cubicBezTo>
                  <a:cubicBezTo>
                    <a:pt x="132" y="40"/>
                    <a:pt x="128" y="31"/>
                    <a:pt x="128" y="21"/>
                  </a:cubicBezTo>
                  <a:cubicBezTo>
                    <a:pt x="128" y="13"/>
                    <a:pt x="129" y="5"/>
                    <a:pt x="134" y="0"/>
                  </a:cubicBezTo>
                  <a:cubicBezTo>
                    <a:pt x="59" y="0"/>
                    <a:pt x="59" y="0"/>
                    <a:pt x="59" y="0"/>
                  </a:cubicBezTo>
                  <a:cubicBezTo>
                    <a:pt x="59" y="75"/>
                    <a:pt x="59" y="75"/>
                    <a:pt x="59" y="75"/>
                  </a:cubicBezTo>
                  <a:cubicBezTo>
                    <a:pt x="59" y="84"/>
                    <a:pt x="52" y="91"/>
                    <a:pt x="43" y="91"/>
                  </a:cubicBezTo>
                  <a:cubicBezTo>
                    <a:pt x="42" y="91"/>
                    <a:pt x="42" y="91"/>
                    <a:pt x="42" y="91"/>
                  </a:cubicBezTo>
                  <a:cubicBezTo>
                    <a:pt x="42" y="91"/>
                    <a:pt x="42" y="91"/>
                    <a:pt x="42" y="91"/>
                  </a:cubicBezTo>
                  <a:cubicBezTo>
                    <a:pt x="39" y="91"/>
                    <a:pt x="36" y="90"/>
                    <a:pt x="33" y="88"/>
                  </a:cubicBezTo>
                  <a:cubicBezTo>
                    <a:pt x="29" y="85"/>
                    <a:pt x="26" y="85"/>
                    <a:pt x="21" y="85"/>
                  </a:cubicBezTo>
                  <a:cubicBezTo>
                    <a:pt x="10" y="85"/>
                    <a:pt x="0" y="94"/>
                    <a:pt x="0" y="106"/>
                  </a:cubicBezTo>
                  <a:cubicBezTo>
                    <a:pt x="0" y="118"/>
                    <a:pt x="10" y="127"/>
                    <a:pt x="21" y="127"/>
                  </a:cubicBezTo>
                  <a:cubicBezTo>
                    <a:pt x="21" y="127"/>
                    <a:pt x="22" y="127"/>
                    <a:pt x="23" y="127"/>
                  </a:cubicBezTo>
                  <a:cubicBezTo>
                    <a:pt x="26" y="127"/>
                    <a:pt x="29" y="126"/>
                    <a:pt x="32" y="124"/>
                  </a:cubicBezTo>
                  <a:cubicBezTo>
                    <a:pt x="33" y="123"/>
                    <a:pt x="33" y="123"/>
                    <a:pt x="33" y="123"/>
                  </a:cubicBezTo>
                  <a:cubicBezTo>
                    <a:pt x="36" y="121"/>
                    <a:pt x="39" y="121"/>
                    <a:pt x="42" y="121"/>
                  </a:cubicBezTo>
                  <a:cubicBezTo>
                    <a:pt x="42" y="121"/>
                    <a:pt x="42" y="121"/>
                    <a:pt x="42" y="121"/>
                  </a:cubicBezTo>
                  <a:cubicBezTo>
                    <a:pt x="42" y="121"/>
                    <a:pt x="42" y="121"/>
                    <a:pt x="43" y="121"/>
                  </a:cubicBezTo>
                  <a:cubicBezTo>
                    <a:pt x="52" y="121"/>
                    <a:pt x="59" y="128"/>
                    <a:pt x="59" y="137"/>
                  </a:cubicBezTo>
                  <a:cubicBezTo>
                    <a:pt x="59" y="220"/>
                    <a:pt x="59" y="220"/>
                    <a:pt x="59" y="220"/>
                  </a:cubicBezTo>
                  <a:lnTo>
                    <a:pt x="281" y="22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9" name="Freeform 85"/>
            <p:cNvSpPr>
              <a:spLocks/>
            </p:cNvSpPr>
            <p:nvPr/>
          </p:nvSpPr>
          <p:spPr bwMode="auto">
            <a:xfrm>
              <a:off x="2334934" y="1491630"/>
              <a:ext cx="940922" cy="1322676"/>
            </a:xfrm>
            <a:custGeom>
              <a:avLst/>
              <a:gdLst>
                <a:gd name="T0" fmla="*/ 222 w 222"/>
                <a:gd name="T1" fmla="*/ 0 h 281"/>
                <a:gd name="T2" fmla="*/ 0 w 222"/>
                <a:gd name="T3" fmla="*/ 0 h 281"/>
                <a:gd name="T4" fmla="*/ 0 w 222"/>
                <a:gd name="T5" fmla="*/ 83 h 281"/>
                <a:gd name="T6" fmla="*/ 1 w 222"/>
                <a:gd name="T7" fmla="*/ 83 h 281"/>
                <a:gd name="T8" fmla="*/ 5 w 222"/>
                <a:gd name="T9" fmla="*/ 81 h 281"/>
                <a:gd name="T10" fmla="*/ 22 w 222"/>
                <a:gd name="T11" fmla="*/ 77 h 281"/>
                <a:gd name="T12" fmla="*/ 24 w 222"/>
                <a:gd name="T13" fmla="*/ 77 h 281"/>
                <a:gd name="T14" fmla="*/ 27 w 222"/>
                <a:gd name="T15" fmla="*/ 77 h 281"/>
                <a:gd name="T16" fmla="*/ 30 w 222"/>
                <a:gd name="T17" fmla="*/ 78 h 281"/>
                <a:gd name="T18" fmla="*/ 60 w 222"/>
                <a:gd name="T19" fmla="*/ 115 h 281"/>
                <a:gd name="T20" fmla="*/ 30 w 222"/>
                <a:gd name="T21" fmla="*/ 153 h 281"/>
                <a:gd name="T22" fmla="*/ 27 w 222"/>
                <a:gd name="T23" fmla="*/ 153 h 281"/>
                <a:gd name="T24" fmla="*/ 24 w 222"/>
                <a:gd name="T25" fmla="*/ 153 h 281"/>
                <a:gd name="T26" fmla="*/ 22 w 222"/>
                <a:gd name="T27" fmla="*/ 153 h 281"/>
                <a:gd name="T28" fmla="*/ 19 w 222"/>
                <a:gd name="T29" fmla="*/ 153 h 281"/>
                <a:gd name="T30" fmla="*/ 15 w 222"/>
                <a:gd name="T31" fmla="*/ 153 h 281"/>
                <a:gd name="T32" fmla="*/ 14 w 222"/>
                <a:gd name="T33" fmla="*/ 153 h 281"/>
                <a:gd name="T34" fmla="*/ 6 w 222"/>
                <a:gd name="T35" fmla="*/ 150 h 281"/>
                <a:gd name="T36" fmla="*/ 6 w 222"/>
                <a:gd name="T37" fmla="*/ 150 h 281"/>
                <a:gd name="T38" fmla="*/ 5 w 222"/>
                <a:gd name="T39" fmla="*/ 150 h 281"/>
                <a:gd name="T40" fmla="*/ 0 w 222"/>
                <a:gd name="T41" fmla="*/ 147 h 281"/>
                <a:gd name="T42" fmla="*/ 0 w 222"/>
                <a:gd name="T43" fmla="*/ 222 h 281"/>
                <a:gd name="T44" fmla="*/ 76 w 222"/>
                <a:gd name="T45" fmla="*/ 222 h 281"/>
                <a:gd name="T46" fmla="*/ 87 w 222"/>
                <a:gd name="T47" fmla="*/ 226 h 281"/>
                <a:gd name="T48" fmla="*/ 92 w 222"/>
                <a:gd name="T49" fmla="*/ 238 h 281"/>
                <a:gd name="T50" fmla="*/ 89 w 222"/>
                <a:gd name="T51" fmla="*/ 248 h 281"/>
                <a:gd name="T52" fmla="*/ 89 w 222"/>
                <a:gd name="T53" fmla="*/ 248 h 281"/>
                <a:gd name="T54" fmla="*/ 86 w 222"/>
                <a:gd name="T55" fmla="*/ 260 h 281"/>
                <a:gd name="T56" fmla="*/ 92 w 222"/>
                <a:gd name="T57" fmla="*/ 275 h 281"/>
                <a:gd name="T58" fmla="*/ 106 w 222"/>
                <a:gd name="T59" fmla="*/ 281 h 281"/>
                <a:gd name="T60" fmla="*/ 128 w 222"/>
                <a:gd name="T61" fmla="*/ 260 h 281"/>
                <a:gd name="T62" fmla="*/ 125 w 222"/>
                <a:gd name="T63" fmla="*/ 249 h 281"/>
                <a:gd name="T64" fmla="*/ 125 w 222"/>
                <a:gd name="T65" fmla="*/ 248 h 281"/>
                <a:gd name="T66" fmla="*/ 124 w 222"/>
                <a:gd name="T67" fmla="*/ 248 h 281"/>
                <a:gd name="T68" fmla="*/ 122 w 222"/>
                <a:gd name="T69" fmla="*/ 238 h 281"/>
                <a:gd name="T70" fmla="*/ 138 w 222"/>
                <a:gd name="T71" fmla="*/ 222 h 281"/>
                <a:gd name="T72" fmla="*/ 222 w 222"/>
                <a:gd name="T73" fmla="*/ 222 h 281"/>
                <a:gd name="T74" fmla="*/ 222 w 222"/>
                <a:gd name="T7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81">
                  <a:moveTo>
                    <a:pt x="222" y="0"/>
                  </a:moveTo>
                  <a:cubicBezTo>
                    <a:pt x="0" y="0"/>
                    <a:pt x="0" y="0"/>
                    <a:pt x="0" y="0"/>
                  </a:cubicBezTo>
                  <a:cubicBezTo>
                    <a:pt x="0" y="83"/>
                    <a:pt x="0" y="83"/>
                    <a:pt x="0" y="83"/>
                  </a:cubicBezTo>
                  <a:cubicBezTo>
                    <a:pt x="1" y="83"/>
                    <a:pt x="1" y="83"/>
                    <a:pt x="1" y="83"/>
                  </a:cubicBezTo>
                  <a:cubicBezTo>
                    <a:pt x="2" y="82"/>
                    <a:pt x="4" y="81"/>
                    <a:pt x="5" y="81"/>
                  </a:cubicBezTo>
                  <a:cubicBezTo>
                    <a:pt x="10" y="78"/>
                    <a:pt x="15" y="77"/>
                    <a:pt x="22" y="77"/>
                  </a:cubicBezTo>
                  <a:cubicBezTo>
                    <a:pt x="23" y="77"/>
                    <a:pt x="23" y="77"/>
                    <a:pt x="24" y="77"/>
                  </a:cubicBezTo>
                  <a:cubicBezTo>
                    <a:pt x="25" y="77"/>
                    <a:pt x="26" y="77"/>
                    <a:pt x="27" y="77"/>
                  </a:cubicBezTo>
                  <a:cubicBezTo>
                    <a:pt x="28" y="78"/>
                    <a:pt x="29" y="78"/>
                    <a:pt x="30" y="78"/>
                  </a:cubicBezTo>
                  <a:cubicBezTo>
                    <a:pt x="47" y="81"/>
                    <a:pt x="60" y="97"/>
                    <a:pt x="60" y="115"/>
                  </a:cubicBezTo>
                  <a:cubicBezTo>
                    <a:pt x="60" y="134"/>
                    <a:pt x="47" y="149"/>
                    <a:pt x="30" y="153"/>
                  </a:cubicBezTo>
                  <a:cubicBezTo>
                    <a:pt x="29" y="153"/>
                    <a:pt x="28" y="153"/>
                    <a:pt x="27" y="153"/>
                  </a:cubicBezTo>
                  <a:cubicBezTo>
                    <a:pt x="26" y="153"/>
                    <a:pt x="25" y="153"/>
                    <a:pt x="24" y="153"/>
                  </a:cubicBezTo>
                  <a:cubicBezTo>
                    <a:pt x="23" y="153"/>
                    <a:pt x="23" y="153"/>
                    <a:pt x="22" y="153"/>
                  </a:cubicBezTo>
                  <a:cubicBezTo>
                    <a:pt x="21" y="153"/>
                    <a:pt x="20" y="153"/>
                    <a:pt x="19" y="153"/>
                  </a:cubicBezTo>
                  <a:cubicBezTo>
                    <a:pt x="17" y="153"/>
                    <a:pt x="16" y="153"/>
                    <a:pt x="15" y="153"/>
                  </a:cubicBezTo>
                  <a:cubicBezTo>
                    <a:pt x="14" y="153"/>
                    <a:pt x="14" y="153"/>
                    <a:pt x="14" y="153"/>
                  </a:cubicBezTo>
                  <a:cubicBezTo>
                    <a:pt x="11" y="152"/>
                    <a:pt x="8" y="151"/>
                    <a:pt x="6" y="150"/>
                  </a:cubicBezTo>
                  <a:cubicBezTo>
                    <a:pt x="6" y="150"/>
                    <a:pt x="6" y="150"/>
                    <a:pt x="6" y="150"/>
                  </a:cubicBezTo>
                  <a:cubicBezTo>
                    <a:pt x="6" y="150"/>
                    <a:pt x="6" y="150"/>
                    <a:pt x="5" y="150"/>
                  </a:cubicBezTo>
                  <a:cubicBezTo>
                    <a:pt x="4" y="149"/>
                    <a:pt x="2" y="148"/>
                    <a:pt x="0" y="147"/>
                  </a:cubicBezTo>
                  <a:cubicBezTo>
                    <a:pt x="0" y="222"/>
                    <a:pt x="0" y="222"/>
                    <a:pt x="0" y="222"/>
                  </a:cubicBezTo>
                  <a:cubicBezTo>
                    <a:pt x="76" y="222"/>
                    <a:pt x="76" y="222"/>
                    <a:pt x="76" y="222"/>
                  </a:cubicBezTo>
                  <a:cubicBezTo>
                    <a:pt x="80" y="222"/>
                    <a:pt x="85" y="224"/>
                    <a:pt x="87" y="226"/>
                  </a:cubicBezTo>
                  <a:cubicBezTo>
                    <a:pt x="90" y="229"/>
                    <a:pt x="92" y="234"/>
                    <a:pt x="92" y="238"/>
                  </a:cubicBezTo>
                  <a:cubicBezTo>
                    <a:pt x="92" y="242"/>
                    <a:pt x="91" y="245"/>
                    <a:pt x="89" y="248"/>
                  </a:cubicBezTo>
                  <a:cubicBezTo>
                    <a:pt x="89" y="248"/>
                    <a:pt x="89" y="248"/>
                    <a:pt x="89" y="248"/>
                  </a:cubicBezTo>
                  <a:cubicBezTo>
                    <a:pt x="87" y="252"/>
                    <a:pt x="86" y="256"/>
                    <a:pt x="86" y="260"/>
                  </a:cubicBezTo>
                  <a:cubicBezTo>
                    <a:pt x="86" y="266"/>
                    <a:pt x="88" y="270"/>
                    <a:pt x="92" y="275"/>
                  </a:cubicBezTo>
                  <a:cubicBezTo>
                    <a:pt x="96" y="279"/>
                    <a:pt x="101" y="281"/>
                    <a:pt x="106" y="281"/>
                  </a:cubicBezTo>
                  <a:cubicBezTo>
                    <a:pt x="118" y="281"/>
                    <a:pt x="128" y="271"/>
                    <a:pt x="128" y="260"/>
                  </a:cubicBezTo>
                  <a:cubicBezTo>
                    <a:pt x="128" y="255"/>
                    <a:pt x="127" y="252"/>
                    <a:pt x="125" y="249"/>
                  </a:cubicBezTo>
                  <a:cubicBezTo>
                    <a:pt x="125" y="248"/>
                    <a:pt x="125" y="248"/>
                    <a:pt x="125" y="248"/>
                  </a:cubicBezTo>
                  <a:cubicBezTo>
                    <a:pt x="124" y="248"/>
                    <a:pt x="124" y="248"/>
                    <a:pt x="124" y="248"/>
                  </a:cubicBezTo>
                  <a:cubicBezTo>
                    <a:pt x="123" y="245"/>
                    <a:pt x="122" y="242"/>
                    <a:pt x="122" y="238"/>
                  </a:cubicBezTo>
                  <a:cubicBezTo>
                    <a:pt x="122" y="229"/>
                    <a:pt x="129" y="222"/>
                    <a:pt x="138" y="222"/>
                  </a:cubicBezTo>
                  <a:cubicBezTo>
                    <a:pt x="222" y="222"/>
                    <a:pt x="222" y="222"/>
                    <a:pt x="222" y="222"/>
                  </a:cubicBezTo>
                  <a:lnTo>
                    <a:pt x="222" y="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grpSp>
    </p:spTree>
    <p:extLst>
      <p:ext uri="{BB962C8B-B14F-4D97-AF65-F5344CB8AC3E}">
        <p14:creationId xmlns:p14="http://schemas.microsoft.com/office/powerpoint/2010/main" val="3537811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19" y="627534"/>
            <a:ext cx="8678901" cy="1152128"/>
          </a:xfrm>
        </p:spPr>
        <p:txBody>
          <a:bodyPr>
            <a:noAutofit/>
          </a:bodyPr>
          <a:lstStyle/>
          <a:p>
            <a:pPr algn="ctr"/>
            <a:r>
              <a:rPr lang="pl-PL" sz="2800" dirty="0"/>
              <a:t>Warunki mieszkaniowe osób starszych i z niepełnosprawnościami jako realny problem lub wyzwanie dla </a:t>
            </a:r>
            <a:r>
              <a:rPr lang="pl-PL" sz="2800" dirty="0" smtClean="0"/>
              <a:t>miasta/gminy (na podstawie IDI)</a:t>
            </a:r>
            <a:endParaRPr lang="pl-PL" sz="28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11</a:t>
            </a:fld>
            <a:endParaRPr lang="pl-PL" dirty="0"/>
          </a:p>
        </p:txBody>
      </p:sp>
      <p:sp>
        <p:nvSpPr>
          <p:cNvPr id="3" name="Symbol zastępczy zawartości 2"/>
          <p:cNvSpPr>
            <a:spLocks noGrp="1"/>
          </p:cNvSpPr>
          <p:nvPr>
            <p:ph idx="1"/>
          </p:nvPr>
        </p:nvSpPr>
        <p:spPr>
          <a:xfrm>
            <a:off x="251520" y="1995686"/>
            <a:ext cx="8640960" cy="3147814"/>
          </a:xfrm>
        </p:spPr>
        <p:txBody>
          <a:bodyPr>
            <a:noAutofit/>
          </a:bodyPr>
          <a:lstStyle/>
          <a:p>
            <a:pPr algn="just">
              <a:spcBef>
                <a:spcPts val="600"/>
              </a:spcBef>
              <a:spcAft>
                <a:spcPts val="600"/>
              </a:spcAft>
            </a:pPr>
            <a:r>
              <a:rPr lang="pl-PL" sz="2000" dirty="0" smtClean="0"/>
              <a:t>Warunki </a:t>
            </a:r>
            <a:r>
              <a:rPr lang="pl-PL" sz="2000" dirty="0"/>
              <a:t>mieszkaniowe osób starszych i z niepełnosprawnościami mogą stanowić realne wyzwanie dla władz miejskich czy gminnych z uwagi na fakt, że </a:t>
            </a:r>
            <a:r>
              <a:rPr lang="pl-PL" sz="2000" b="1" dirty="0"/>
              <a:t>przełamywanie barier architektonicznych </a:t>
            </a:r>
            <a:r>
              <a:rPr lang="pl-PL" sz="2000" dirty="0"/>
              <a:t>w budynkach uprzednio niedostosowywanych do potrzeb osób z niepełnosprawnościami jest zadaniem </a:t>
            </a:r>
            <a:r>
              <a:rPr lang="pl-PL" sz="2000" b="1" dirty="0"/>
              <a:t>bardzo </a:t>
            </a:r>
            <a:r>
              <a:rPr lang="pl-PL" sz="2000" b="1" dirty="0" smtClean="0"/>
              <a:t>kosztownym</a:t>
            </a:r>
            <a:r>
              <a:rPr lang="pl-PL" sz="2000" dirty="0" smtClean="0"/>
              <a:t>.</a:t>
            </a:r>
          </a:p>
          <a:p>
            <a:pPr algn="just">
              <a:spcBef>
                <a:spcPts val="600"/>
              </a:spcBef>
              <a:spcAft>
                <a:spcPts val="600"/>
              </a:spcAft>
            </a:pPr>
            <a:r>
              <a:rPr lang="pl-PL" sz="2000" dirty="0" smtClean="0"/>
              <a:t>Wyzwaniem </a:t>
            </a:r>
            <a:r>
              <a:rPr lang="pl-PL" sz="2000" dirty="0"/>
              <a:t>dla systemu pomocy społecznej jest wspieranie osób, które otrzymując jedynie </a:t>
            </a:r>
            <a:r>
              <a:rPr lang="pl-PL" sz="2000" b="1" dirty="0"/>
              <a:t>niewielkie świadczenia</a:t>
            </a:r>
            <a:r>
              <a:rPr lang="pl-PL" sz="2000" dirty="0"/>
              <a:t>, są zmuszone do </a:t>
            </a:r>
            <a:r>
              <a:rPr lang="pl-PL" sz="2000" b="1" dirty="0"/>
              <a:t>samodzielnego utrzymywania</a:t>
            </a:r>
            <a:r>
              <a:rPr lang="pl-PL" sz="2000" dirty="0"/>
              <a:t> dużych mieszkań czy domów.</a:t>
            </a:r>
            <a:endParaRPr lang="pl-PL" sz="2000" dirty="0" smtClean="0"/>
          </a:p>
        </p:txBody>
      </p:sp>
    </p:spTree>
    <p:extLst>
      <p:ext uri="{BB962C8B-B14F-4D97-AF65-F5344CB8AC3E}">
        <p14:creationId xmlns:p14="http://schemas.microsoft.com/office/powerpoint/2010/main" val="3123234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11510"/>
            <a:ext cx="8640960" cy="1008112"/>
          </a:xfrm>
        </p:spPr>
        <p:txBody>
          <a:bodyPr>
            <a:noAutofit/>
          </a:bodyPr>
          <a:lstStyle/>
          <a:p>
            <a:pPr algn="ctr"/>
            <a:r>
              <a:rPr lang="pl-PL" sz="3000" dirty="0"/>
              <a:t>Miejskie i gminne zasoby </a:t>
            </a:r>
            <a:r>
              <a:rPr lang="pl-PL" sz="3000" dirty="0" smtClean="0"/>
              <a:t>mieszkaniowe (na podstawie IDI)</a:t>
            </a:r>
            <a:endParaRPr lang="pl-PL" sz="30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12</a:t>
            </a:fld>
            <a:endParaRPr lang="pl-PL" dirty="0"/>
          </a:p>
        </p:txBody>
      </p:sp>
      <p:sp>
        <p:nvSpPr>
          <p:cNvPr id="3" name="Symbol zastępczy zawartości 2"/>
          <p:cNvSpPr>
            <a:spLocks noGrp="1"/>
          </p:cNvSpPr>
          <p:nvPr>
            <p:ph idx="1"/>
          </p:nvPr>
        </p:nvSpPr>
        <p:spPr>
          <a:xfrm>
            <a:off x="179512" y="1707654"/>
            <a:ext cx="8784976" cy="3384376"/>
          </a:xfrm>
        </p:spPr>
        <p:txBody>
          <a:bodyPr>
            <a:normAutofit fontScale="77500" lnSpcReduction="20000"/>
          </a:bodyPr>
          <a:lstStyle/>
          <a:p>
            <a:pPr algn="just">
              <a:spcBef>
                <a:spcPts val="600"/>
              </a:spcBef>
              <a:spcAft>
                <a:spcPts val="600"/>
              </a:spcAft>
            </a:pPr>
            <a:r>
              <a:rPr lang="pl-PL" dirty="0" smtClean="0"/>
              <a:t>Zasoby </a:t>
            </a:r>
            <a:r>
              <a:rPr lang="pl-PL" dirty="0"/>
              <a:t>mieszkaniowe miast i gmin LOF są </a:t>
            </a:r>
            <a:r>
              <a:rPr lang="pl-PL" b="1" dirty="0"/>
              <a:t>zbyt skromne </a:t>
            </a:r>
            <a:r>
              <a:rPr lang="pl-PL" dirty="0"/>
              <a:t>w stosunku do potrzeb. Jedynym zadaniem, które systematycznie udaje się realizować, jest pozyskiwanie środków na sukcesywne </a:t>
            </a:r>
            <a:r>
              <a:rPr lang="pl-PL" b="1" dirty="0"/>
              <a:t>remonty istniejącego zasobu </a:t>
            </a:r>
            <a:r>
              <a:rPr lang="pl-PL" dirty="0"/>
              <a:t>mieszkaniowego</a:t>
            </a:r>
            <a:r>
              <a:rPr lang="pl-PL" dirty="0" smtClean="0"/>
              <a:t>.</a:t>
            </a:r>
          </a:p>
          <a:p>
            <a:pPr algn="just">
              <a:spcBef>
                <a:spcPts val="600"/>
              </a:spcBef>
              <a:spcAft>
                <a:spcPts val="600"/>
              </a:spcAft>
            </a:pPr>
            <a:r>
              <a:rPr lang="pl-PL" dirty="0"/>
              <a:t>Na terenie </a:t>
            </a:r>
            <a:r>
              <a:rPr lang="pl-PL" b="1" dirty="0"/>
              <a:t>Lublina </a:t>
            </a:r>
            <a:r>
              <a:rPr lang="pl-PL" dirty="0"/>
              <a:t>kwestia ta przedstawia się na ogół korzystniej niż w gminach wiejskich. Zasoby mieszkaniowe wybudowane na przestrzeni kilku ostatnich dekad zapewniają te </a:t>
            </a:r>
            <a:r>
              <a:rPr lang="pl-PL" b="1" dirty="0"/>
              <a:t>udogodnienia</a:t>
            </a:r>
            <a:r>
              <a:rPr lang="pl-PL" dirty="0"/>
              <a:t>, które nie zawsze są obecne w starych wiejskich domach, lecz problemem dla wielu osób z niepełnosprawnościami bywa </a:t>
            </a:r>
            <a:r>
              <a:rPr lang="pl-PL" b="1" dirty="0"/>
              <a:t>brak windy</a:t>
            </a:r>
            <a:r>
              <a:rPr lang="pl-PL" dirty="0"/>
              <a:t>. Czynnik ten przesądza o niemożności opuszczania przez te osoby ich </a:t>
            </a:r>
            <a:r>
              <a:rPr lang="pl-PL" dirty="0" smtClean="0"/>
              <a:t>mieszkań.</a:t>
            </a:r>
            <a:endParaRPr lang="pl-PL" dirty="0"/>
          </a:p>
        </p:txBody>
      </p:sp>
    </p:spTree>
    <p:extLst>
      <p:ext uri="{BB962C8B-B14F-4D97-AF65-F5344CB8AC3E}">
        <p14:creationId xmlns:p14="http://schemas.microsoft.com/office/powerpoint/2010/main" val="244891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83518"/>
            <a:ext cx="8640960" cy="936104"/>
          </a:xfrm>
        </p:spPr>
        <p:txBody>
          <a:bodyPr>
            <a:noAutofit/>
          </a:bodyPr>
          <a:lstStyle/>
          <a:p>
            <a:pPr algn="ctr"/>
            <a:r>
              <a:rPr lang="pl-PL" sz="3600" dirty="0" smtClean="0"/>
              <a:t>Model rodziny a skład gospodarstwa domowego (na podstawie IDI)</a:t>
            </a:r>
            <a:endParaRPr lang="pl-PL" sz="36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13</a:t>
            </a:fld>
            <a:endParaRPr lang="pl-PL" dirty="0"/>
          </a:p>
        </p:txBody>
      </p:sp>
      <p:sp>
        <p:nvSpPr>
          <p:cNvPr id="3" name="Symbol zastępczy zawartości 2"/>
          <p:cNvSpPr>
            <a:spLocks noGrp="1"/>
          </p:cNvSpPr>
          <p:nvPr>
            <p:ph idx="1"/>
          </p:nvPr>
        </p:nvSpPr>
        <p:spPr>
          <a:xfrm>
            <a:off x="179512" y="1707654"/>
            <a:ext cx="8784976" cy="3384376"/>
          </a:xfrm>
        </p:spPr>
        <p:txBody>
          <a:bodyPr>
            <a:normAutofit fontScale="77500" lnSpcReduction="20000"/>
          </a:bodyPr>
          <a:lstStyle/>
          <a:p>
            <a:pPr algn="just">
              <a:spcBef>
                <a:spcPts val="600"/>
              </a:spcBef>
              <a:spcAft>
                <a:spcPts val="600"/>
              </a:spcAft>
            </a:pPr>
            <a:r>
              <a:rPr lang="pl-PL" dirty="0" smtClean="0"/>
              <a:t>Na </a:t>
            </a:r>
            <a:r>
              <a:rPr lang="pl-PL" dirty="0"/>
              <a:t>terenach wiejskich wciąż jeszcze </a:t>
            </a:r>
            <a:r>
              <a:rPr lang="pl-PL" dirty="0" smtClean="0"/>
              <a:t>rozpowszechniony jest model </a:t>
            </a:r>
            <a:r>
              <a:rPr lang="pl-PL" dirty="0"/>
              <a:t>rodziny, który zakłada, że osoby starsze i z niepełnosprawnościami </a:t>
            </a:r>
            <a:r>
              <a:rPr lang="pl-PL" b="1" dirty="0"/>
              <a:t>współtworzą gospodarstwa domowe </a:t>
            </a:r>
            <a:r>
              <a:rPr lang="pl-PL" dirty="0"/>
              <a:t>z innymi członkami rodziny</a:t>
            </a:r>
            <a:r>
              <a:rPr lang="pl-PL" dirty="0" smtClean="0"/>
              <a:t>.</a:t>
            </a:r>
          </a:p>
          <a:p>
            <a:pPr algn="just">
              <a:spcBef>
                <a:spcPts val="600"/>
              </a:spcBef>
              <a:spcAft>
                <a:spcPts val="600"/>
              </a:spcAft>
            </a:pPr>
            <a:r>
              <a:rPr lang="pl-PL" dirty="0"/>
              <a:t>Jednak w Lublinie </a:t>
            </a:r>
            <a:r>
              <a:rPr lang="pl-PL" dirty="0" smtClean="0"/>
              <a:t>zdecydowanie </a:t>
            </a:r>
            <a:r>
              <a:rPr lang="pl-PL" dirty="0"/>
              <a:t>przeważa </a:t>
            </a:r>
            <a:r>
              <a:rPr lang="pl-PL" b="1" dirty="0"/>
              <a:t>model rodziny nuklearnej</a:t>
            </a:r>
            <a:r>
              <a:rPr lang="pl-PL" dirty="0"/>
              <a:t>, co skutkuje tym, że osoby starsze mieszkają w innych mieszkaniach niż ich dorosłe dzieci</a:t>
            </a:r>
            <a:r>
              <a:rPr lang="pl-PL" dirty="0" smtClean="0"/>
              <a:t>.</a:t>
            </a:r>
          </a:p>
          <a:p>
            <a:pPr algn="just">
              <a:spcBef>
                <a:spcPts val="600"/>
              </a:spcBef>
              <a:spcAft>
                <a:spcPts val="600"/>
              </a:spcAft>
            </a:pPr>
            <a:r>
              <a:rPr lang="pl-PL" dirty="0" smtClean="0"/>
              <a:t>Należy mieć na uwadze dynamiczny </a:t>
            </a:r>
            <a:r>
              <a:rPr lang="pl-PL" dirty="0"/>
              <a:t>aspekt </a:t>
            </a:r>
            <a:r>
              <a:rPr lang="pl-PL" dirty="0" smtClean="0"/>
              <a:t>zjawiska: o </a:t>
            </a:r>
            <a:r>
              <a:rPr lang="pl-PL" dirty="0"/>
              <a:t>ile dawniej rodziny wielopokoleniowe przeważały, to na przestrzeni lat coraz wyraźniej widać, że </a:t>
            </a:r>
            <a:r>
              <a:rPr lang="pl-PL" b="1" dirty="0"/>
              <a:t>model ten traci na atrakcyjności </a:t>
            </a:r>
            <a:r>
              <a:rPr lang="pl-PL" dirty="0"/>
              <a:t>i będzie ulegał stopniowej erozji, znajdując swoją </a:t>
            </a:r>
            <a:r>
              <a:rPr lang="pl-PL" b="1" dirty="0"/>
              <a:t>ostoję głównie na terenach wiejskich</a:t>
            </a:r>
            <a:r>
              <a:rPr lang="pl-PL" dirty="0"/>
              <a:t>.</a:t>
            </a:r>
          </a:p>
        </p:txBody>
      </p:sp>
    </p:spTree>
    <p:extLst>
      <p:ext uri="{BB962C8B-B14F-4D97-AF65-F5344CB8AC3E}">
        <p14:creationId xmlns:p14="http://schemas.microsoft.com/office/powerpoint/2010/main" val="2589143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83518"/>
            <a:ext cx="8640960" cy="936104"/>
          </a:xfrm>
        </p:spPr>
        <p:txBody>
          <a:bodyPr>
            <a:noAutofit/>
          </a:bodyPr>
          <a:lstStyle/>
          <a:p>
            <a:pPr algn="ctr"/>
            <a:r>
              <a:rPr lang="pl-PL" sz="3600" dirty="0" smtClean="0"/>
              <a:t>Model rodziny a skład gospodarstwa domowego (na podstawie FGI)</a:t>
            </a:r>
            <a:endParaRPr lang="pl-PL" sz="36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14</a:t>
            </a:fld>
            <a:endParaRPr lang="pl-PL" dirty="0"/>
          </a:p>
        </p:txBody>
      </p:sp>
      <p:sp>
        <p:nvSpPr>
          <p:cNvPr id="3" name="Symbol zastępczy zawartości 2"/>
          <p:cNvSpPr>
            <a:spLocks noGrp="1"/>
          </p:cNvSpPr>
          <p:nvPr>
            <p:ph idx="1"/>
          </p:nvPr>
        </p:nvSpPr>
        <p:spPr>
          <a:xfrm>
            <a:off x="179512" y="1707654"/>
            <a:ext cx="8784976" cy="3384376"/>
          </a:xfrm>
        </p:spPr>
        <p:txBody>
          <a:bodyPr>
            <a:normAutofit fontScale="92500"/>
          </a:bodyPr>
          <a:lstStyle/>
          <a:p>
            <a:pPr algn="just">
              <a:spcBef>
                <a:spcPts val="600"/>
              </a:spcBef>
              <a:spcAft>
                <a:spcPts val="600"/>
              </a:spcAft>
            </a:pPr>
            <a:r>
              <a:rPr lang="pl-PL" dirty="0" smtClean="0"/>
              <a:t>Diagnozowano </a:t>
            </a:r>
            <a:r>
              <a:rPr lang="pl-PL" dirty="0"/>
              <a:t>powszechność różnych modeli rodziny </a:t>
            </a:r>
            <a:r>
              <a:rPr lang="pl-PL" b="1" dirty="0"/>
              <a:t>w zależności od obszaru</a:t>
            </a:r>
            <a:r>
              <a:rPr lang="pl-PL" dirty="0"/>
              <a:t>, który poddawali </a:t>
            </a:r>
            <a:r>
              <a:rPr lang="pl-PL" dirty="0" smtClean="0"/>
              <a:t>obserwacji.</a:t>
            </a:r>
          </a:p>
          <a:p>
            <a:pPr algn="just">
              <a:spcBef>
                <a:spcPts val="600"/>
              </a:spcBef>
              <a:spcAft>
                <a:spcPts val="600"/>
              </a:spcAft>
            </a:pPr>
            <a:r>
              <a:rPr lang="pl-PL" dirty="0" smtClean="0"/>
              <a:t>Zatem </a:t>
            </a:r>
            <a:r>
              <a:rPr lang="pl-PL" dirty="0"/>
              <a:t>mieszkańcy </a:t>
            </a:r>
            <a:r>
              <a:rPr lang="pl-PL" b="1" dirty="0"/>
              <a:t>Lublina i innych miast </a:t>
            </a:r>
            <a:r>
              <a:rPr lang="pl-PL" dirty="0"/>
              <a:t>LOF skłaniali się raczej do stwierdzania, że osoby starsze dość powszechnie żyją </a:t>
            </a:r>
            <a:r>
              <a:rPr lang="pl-PL" b="1" dirty="0"/>
              <a:t>samodzielnie </a:t>
            </a:r>
            <a:r>
              <a:rPr lang="pl-PL" dirty="0"/>
              <a:t>lub w parach </a:t>
            </a:r>
            <a:r>
              <a:rPr lang="pl-PL" dirty="0" smtClean="0"/>
              <a:t>małżeńskich.</a:t>
            </a:r>
          </a:p>
          <a:p>
            <a:pPr algn="just">
              <a:spcBef>
                <a:spcPts val="600"/>
              </a:spcBef>
              <a:spcAft>
                <a:spcPts val="600"/>
              </a:spcAft>
            </a:pPr>
            <a:r>
              <a:rPr lang="pl-PL" dirty="0" smtClean="0"/>
              <a:t>Natomiast </a:t>
            </a:r>
            <a:r>
              <a:rPr lang="pl-PL" dirty="0"/>
              <a:t>mieszkańcy obszarów wiejskich częściej dostrzegali </a:t>
            </a:r>
            <a:r>
              <a:rPr lang="pl-PL" b="1" dirty="0"/>
              <a:t>trwałość modelu rodziny wielopokoleniowej</a:t>
            </a:r>
            <a:r>
              <a:rPr lang="pl-PL" dirty="0"/>
              <a:t>.</a:t>
            </a:r>
          </a:p>
        </p:txBody>
      </p:sp>
    </p:spTree>
    <p:extLst>
      <p:ext uri="{BB962C8B-B14F-4D97-AF65-F5344CB8AC3E}">
        <p14:creationId xmlns:p14="http://schemas.microsoft.com/office/powerpoint/2010/main" val="3835861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27784" y="933254"/>
            <a:ext cx="6264696" cy="1782512"/>
          </a:xfrm>
        </p:spPr>
        <p:txBody>
          <a:bodyPr>
            <a:normAutofit/>
          </a:bodyPr>
          <a:lstStyle/>
          <a:p>
            <a:pPr algn="ctr"/>
            <a:r>
              <a:rPr lang="pl-PL" sz="6000" dirty="0"/>
              <a:t>Część </a:t>
            </a:r>
            <a:r>
              <a:rPr lang="pl-PL" sz="6000" dirty="0" smtClean="0"/>
              <a:t>IV</a:t>
            </a:r>
            <a:endParaRPr lang="pl-PL" sz="6000" dirty="0"/>
          </a:p>
        </p:txBody>
      </p:sp>
      <p:sp>
        <p:nvSpPr>
          <p:cNvPr id="3" name="Symbol zastępczy zawartości 2"/>
          <p:cNvSpPr>
            <a:spLocks noGrp="1"/>
          </p:cNvSpPr>
          <p:nvPr>
            <p:ph idx="1"/>
          </p:nvPr>
        </p:nvSpPr>
        <p:spPr>
          <a:xfrm>
            <a:off x="2648744" y="2719725"/>
            <a:ext cx="6243736" cy="1940257"/>
          </a:xfrm>
        </p:spPr>
        <p:txBody>
          <a:bodyPr anchor="ctr">
            <a:noAutofit/>
          </a:bodyPr>
          <a:lstStyle/>
          <a:p>
            <a:pPr marL="0" indent="0" algn="ctr">
              <a:buNone/>
            </a:pPr>
            <a:r>
              <a:rPr lang="pl-PL" sz="3200" b="1" dirty="0" smtClean="0"/>
              <a:t>Sytuacja </a:t>
            </a:r>
            <a:r>
              <a:rPr lang="pl-PL" sz="3200" b="1" dirty="0"/>
              <a:t>ekonomiczna </a:t>
            </a:r>
            <a:r>
              <a:rPr lang="pl-PL" sz="3200" b="1" dirty="0" smtClean="0"/>
              <a:t>osób starszych i z niepełnosprawnościami</a:t>
            </a:r>
            <a:endParaRPr lang="pl-PL" sz="32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15</a:t>
            </a:fld>
            <a:endParaRPr lang="pl-PL" dirty="0"/>
          </a:p>
        </p:txBody>
      </p:sp>
      <p:grpSp>
        <p:nvGrpSpPr>
          <p:cNvPr id="5" name="Grupa 4"/>
          <p:cNvGrpSpPr/>
          <p:nvPr/>
        </p:nvGrpSpPr>
        <p:grpSpPr>
          <a:xfrm>
            <a:off x="683568" y="933254"/>
            <a:ext cx="1944216" cy="2160240"/>
            <a:chOff x="1331640" y="1491630"/>
            <a:chExt cx="1944216" cy="2160240"/>
          </a:xfrm>
        </p:grpSpPr>
        <p:sp>
          <p:nvSpPr>
            <p:cNvPr id="6" name="Freeform 82"/>
            <p:cNvSpPr>
              <a:spLocks/>
            </p:cNvSpPr>
            <p:nvPr/>
          </p:nvSpPr>
          <p:spPr bwMode="auto">
            <a:xfrm>
              <a:off x="1331640" y="1491630"/>
              <a:ext cx="1185063" cy="1043489"/>
            </a:xfrm>
            <a:custGeom>
              <a:avLst/>
              <a:gdLst>
                <a:gd name="T0" fmla="*/ 221 w 280"/>
                <a:gd name="T1" fmla="*/ 0 h 222"/>
                <a:gd name="T2" fmla="*/ 0 w 280"/>
                <a:gd name="T3" fmla="*/ 0 h 222"/>
                <a:gd name="T4" fmla="*/ 0 w 280"/>
                <a:gd name="T5" fmla="*/ 222 h 222"/>
                <a:gd name="T6" fmla="*/ 82 w 280"/>
                <a:gd name="T7" fmla="*/ 222 h 222"/>
                <a:gd name="T8" fmla="*/ 82 w 280"/>
                <a:gd name="T9" fmla="*/ 221 h 222"/>
                <a:gd name="T10" fmla="*/ 80 w 280"/>
                <a:gd name="T11" fmla="*/ 216 h 222"/>
                <a:gd name="T12" fmla="*/ 76 w 280"/>
                <a:gd name="T13" fmla="*/ 200 h 222"/>
                <a:gd name="T14" fmla="*/ 114 w 280"/>
                <a:gd name="T15" fmla="*/ 162 h 222"/>
                <a:gd name="T16" fmla="*/ 149 w 280"/>
                <a:gd name="T17" fmla="*/ 184 h 222"/>
                <a:gd name="T18" fmla="*/ 153 w 280"/>
                <a:gd name="T19" fmla="*/ 200 h 222"/>
                <a:gd name="T20" fmla="*/ 146 w 280"/>
                <a:gd name="T21" fmla="*/ 222 h 222"/>
                <a:gd name="T22" fmla="*/ 221 w 280"/>
                <a:gd name="T23" fmla="*/ 222 h 222"/>
                <a:gd name="T24" fmla="*/ 221 w 280"/>
                <a:gd name="T25" fmla="*/ 146 h 222"/>
                <a:gd name="T26" fmla="*/ 221 w 280"/>
                <a:gd name="T27" fmla="*/ 146 h 222"/>
                <a:gd name="T28" fmla="*/ 221 w 280"/>
                <a:gd name="T29" fmla="*/ 145 h 222"/>
                <a:gd name="T30" fmla="*/ 235 w 280"/>
                <a:gd name="T31" fmla="*/ 130 h 222"/>
                <a:gd name="T32" fmla="*/ 237 w 280"/>
                <a:gd name="T33" fmla="*/ 130 h 222"/>
                <a:gd name="T34" fmla="*/ 247 w 280"/>
                <a:gd name="T35" fmla="*/ 133 h 222"/>
                <a:gd name="T36" fmla="*/ 248 w 280"/>
                <a:gd name="T37" fmla="*/ 134 h 222"/>
                <a:gd name="T38" fmla="*/ 248 w 280"/>
                <a:gd name="T39" fmla="*/ 134 h 222"/>
                <a:gd name="T40" fmla="*/ 249 w 280"/>
                <a:gd name="T41" fmla="*/ 135 h 222"/>
                <a:gd name="T42" fmla="*/ 250 w 280"/>
                <a:gd name="T43" fmla="*/ 135 h 222"/>
                <a:gd name="T44" fmla="*/ 251 w 280"/>
                <a:gd name="T45" fmla="*/ 135 h 222"/>
                <a:gd name="T46" fmla="*/ 252 w 280"/>
                <a:gd name="T47" fmla="*/ 135 h 222"/>
                <a:gd name="T48" fmla="*/ 252 w 280"/>
                <a:gd name="T49" fmla="*/ 135 h 222"/>
                <a:gd name="T50" fmla="*/ 252 w 280"/>
                <a:gd name="T51" fmla="*/ 135 h 222"/>
                <a:gd name="T52" fmla="*/ 253 w 280"/>
                <a:gd name="T53" fmla="*/ 135 h 222"/>
                <a:gd name="T54" fmla="*/ 254 w 280"/>
                <a:gd name="T55" fmla="*/ 136 h 222"/>
                <a:gd name="T56" fmla="*/ 255 w 280"/>
                <a:gd name="T57" fmla="*/ 136 h 222"/>
                <a:gd name="T58" fmla="*/ 256 w 280"/>
                <a:gd name="T59" fmla="*/ 136 h 222"/>
                <a:gd name="T60" fmla="*/ 257 w 280"/>
                <a:gd name="T61" fmla="*/ 136 h 222"/>
                <a:gd name="T62" fmla="*/ 257 w 280"/>
                <a:gd name="T63" fmla="*/ 136 h 222"/>
                <a:gd name="T64" fmla="*/ 259 w 280"/>
                <a:gd name="T65" fmla="*/ 136 h 222"/>
                <a:gd name="T66" fmla="*/ 269 w 280"/>
                <a:gd name="T67" fmla="*/ 134 h 222"/>
                <a:gd name="T68" fmla="*/ 280 w 280"/>
                <a:gd name="T69" fmla="*/ 115 h 222"/>
                <a:gd name="T70" fmla="*/ 269 w 280"/>
                <a:gd name="T71" fmla="*/ 97 h 222"/>
                <a:gd name="T72" fmla="*/ 259 w 280"/>
                <a:gd name="T73" fmla="*/ 94 h 222"/>
                <a:gd name="T74" fmla="*/ 248 w 280"/>
                <a:gd name="T75" fmla="*/ 97 h 222"/>
                <a:gd name="T76" fmla="*/ 247 w 280"/>
                <a:gd name="T77" fmla="*/ 97 h 222"/>
                <a:gd name="T78" fmla="*/ 247 w 280"/>
                <a:gd name="T79" fmla="*/ 97 h 222"/>
                <a:gd name="T80" fmla="*/ 247 w 280"/>
                <a:gd name="T81" fmla="*/ 98 h 222"/>
                <a:gd name="T82" fmla="*/ 247 w 280"/>
                <a:gd name="T83" fmla="*/ 98 h 222"/>
                <a:gd name="T84" fmla="*/ 240 w 280"/>
                <a:gd name="T85" fmla="*/ 100 h 222"/>
                <a:gd name="T86" fmla="*/ 237 w 280"/>
                <a:gd name="T87" fmla="*/ 100 h 222"/>
                <a:gd name="T88" fmla="*/ 235 w 280"/>
                <a:gd name="T89" fmla="*/ 100 h 222"/>
                <a:gd name="T90" fmla="*/ 221 w 280"/>
                <a:gd name="T91" fmla="*/ 90 h 222"/>
                <a:gd name="T92" fmla="*/ 221 w 280"/>
                <a:gd name="T93" fmla="*/ 89 h 222"/>
                <a:gd name="T94" fmla="*/ 221 w 280"/>
                <a:gd name="T95" fmla="*/ 88 h 222"/>
                <a:gd name="T96" fmla="*/ 221 w 280"/>
                <a:gd name="T97" fmla="*/ 88 h 222"/>
                <a:gd name="T98" fmla="*/ 221 w 280"/>
                <a:gd name="T99" fmla="*/ 87 h 222"/>
                <a:gd name="T100" fmla="*/ 221 w 280"/>
                <a:gd name="T101" fmla="*/ 86 h 222"/>
                <a:gd name="T102" fmla="*/ 221 w 280"/>
                <a:gd name="T103" fmla="*/ 85 h 222"/>
                <a:gd name="T104" fmla="*/ 221 w 280"/>
                <a:gd name="T105" fmla="*/ 84 h 222"/>
                <a:gd name="T106" fmla="*/ 221 w 280"/>
                <a:gd name="T107" fmla="*/ 84 h 222"/>
                <a:gd name="T108" fmla="*/ 221 w 280"/>
                <a:gd name="T10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222">
                  <a:moveTo>
                    <a:pt x="221" y="0"/>
                  </a:moveTo>
                  <a:cubicBezTo>
                    <a:pt x="0" y="0"/>
                    <a:pt x="0" y="0"/>
                    <a:pt x="0" y="0"/>
                  </a:cubicBezTo>
                  <a:cubicBezTo>
                    <a:pt x="0" y="222"/>
                    <a:pt x="0" y="222"/>
                    <a:pt x="0" y="222"/>
                  </a:cubicBezTo>
                  <a:cubicBezTo>
                    <a:pt x="82" y="222"/>
                    <a:pt x="82" y="222"/>
                    <a:pt x="82" y="222"/>
                  </a:cubicBezTo>
                  <a:cubicBezTo>
                    <a:pt x="82" y="221"/>
                    <a:pt x="82" y="221"/>
                    <a:pt x="82" y="221"/>
                  </a:cubicBezTo>
                  <a:cubicBezTo>
                    <a:pt x="81" y="220"/>
                    <a:pt x="81" y="218"/>
                    <a:pt x="80" y="216"/>
                  </a:cubicBezTo>
                  <a:cubicBezTo>
                    <a:pt x="77" y="211"/>
                    <a:pt x="76" y="206"/>
                    <a:pt x="76" y="200"/>
                  </a:cubicBezTo>
                  <a:cubicBezTo>
                    <a:pt x="76" y="180"/>
                    <a:pt x="93" y="162"/>
                    <a:pt x="114" y="162"/>
                  </a:cubicBezTo>
                  <a:cubicBezTo>
                    <a:pt x="129" y="162"/>
                    <a:pt x="143" y="171"/>
                    <a:pt x="149" y="184"/>
                  </a:cubicBezTo>
                  <a:cubicBezTo>
                    <a:pt x="151" y="189"/>
                    <a:pt x="153" y="194"/>
                    <a:pt x="153" y="200"/>
                  </a:cubicBezTo>
                  <a:cubicBezTo>
                    <a:pt x="153" y="207"/>
                    <a:pt x="150" y="216"/>
                    <a:pt x="146" y="222"/>
                  </a:cubicBezTo>
                  <a:cubicBezTo>
                    <a:pt x="221" y="222"/>
                    <a:pt x="221" y="222"/>
                    <a:pt x="221" y="222"/>
                  </a:cubicBezTo>
                  <a:cubicBezTo>
                    <a:pt x="221" y="146"/>
                    <a:pt x="221" y="146"/>
                    <a:pt x="221" y="146"/>
                  </a:cubicBezTo>
                  <a:cubicBezTo>
                    <a:pt x="221" y="146"/>
                    <a:pt x="221" y="146"/>
                    <a:pt x="221" y="146"/>
                  </a:cubicBezTo>
                  <a:cubicBezTo>
                    <a:pt x="221" y="146"/>
                    <a:pt x="221" y="146"/>
                    <a:pt x="221" y="145"/>
                  </a:cubicBezTo>
                  <a:cubicBezTo>
                    <a:pt x="221" y="137"/>
                    <a:pt x="227" y="131"/>
                    <a:pt x="235" y="130"/>
                  </a:cubicBezTo>
                  <a:cubicBezTo>
                    <a:pt x="236" y="130"/>
                    <a:pt x="237" y="130"/>
                    <a:pt x="237" y="130"/>
                  </a:cubicBezTo>
                  <a:cubicBezTo>
                    <a:pt x="241" y="130"/>
                    <a:pt x="244" y="131"/>
                    <a:pt x="247" y="133"/>
                  </a:cubicBezTo>
                  <a:cubicBezTo>
                    <a:pt x="248" y="134"/>
                    <a:pt x="248" y="134"/>
                    <a:pt x="248" y="134"/>
                  </a:cubicBezTo>
                  <a:cubicBezTo>
                    <a:pt x="248" y="134"/>
                    <a:pt x="248" y="134"/>
                    <a:pt x="248" y="134"/>
                  </a:cubicBezTo>
                  <a:cubicBezTo>
                    <a:pt x="249" y="134"/>
                    <a:pt x="249" y="134"/>
                    <a:pt x="249" y="135"/>
                  </a:cubicBezTo>
                  <a:cubicBezTo>
                    <a:pt x="250" y="135"/>
                    <a:pt x="250" y="135"/>
                    <a:pt x="250" y="135"/>
                  </a:cubicBezTo>
                  <a:cubicBezTo>
                    <a:pt x="251" y="135"/>
                    <a:pt x="251" y="135"/>
                    <a:pt x="251" y="135"/>
                  </a:cubicBezTo>
                  <a:cubicBezTo>
                    <a:pt x="251" y="135"/>
                    <a:pt x="251" y="135"/>
                    <a:pt x="252" y="135"/>
                  </a:cubicBezTo>
                  <a:cubicBezTo>
                    <a:pt x="252" y="135"/>
                    <a:pt x="252" y="135"/>
                    <a:pt x="252" y="135"/>
                  </a:cubicBezTo>
                  <a:cubicBezTo>
                    <a:pt x="252" y="135"/>
                    <a:pt x="252" y="135"/>
                    <a:pt x="252" y="135"/>
                  </a:cubicBezTo>
                  <a:cubicBezTo>
                    <a:pt x="253" y="135"/>
                    <a:pt x="253" y="135"/>
                    <a:pt x="253" y="135"/>
                  </a:cubicBezTo>
                  <a:cubicBezTo>
                    <a:pt x="253" y="135"/>
                    <a:pt x="254" y="135"/>
                    <a:pt x="254" y="136"/>
                  </a:cubicBezTo>
                  <a:cubicBezTo>
                    <a:pt x="255" y="136"/>
                    <a:pt x="255" y="136"/>
                    <a:pt x="255" y="136"/>
                  </a:cubicBezTo>
                  <a:cubicBezTo>
                    <a:pt x="255" y="136"/>
                    <a:pt x="255" y="136"/>
                    <a:pt x="256" y="136"/>
                  </a:cubicBezTo>
                  <a:cubicBezTo>
                    <a:pt x="256" y="136"/>
                    <a:pt x="256" y="136"/>
                    <a:pt x="257" y="136"/>
                  </a:cubicBezTo>
                  <a:cubicBezTo>
                    <a:pt x="257" y="136"/>
                    <a:pt x="257" y="136"/>
                    <a:pt x="257" y="136"/>
                  </a:cubicBezTo>
                  <a:cubicBezTo>
                    <a:pt x="258" y="136"/>
                    <a:pt x="258" y="136"/>
                    <a:pt x="259" y="136"/>
                  </a:cubicBezTo>
                  <a:cubicBezTo>
                    <a:pt x="262" y="136"/>
                    <a:pt x="266" y="135"/>
                    <a:pt x="269" y="134"/>
                  </a:cubicBezTo>
                  <a:cubicBezTo>
                    <a:pt x="276" y="130"/>
                    <a:pt x="280" y="123"/>
                    <a:pt x="280" y="115"/>
                  </a:cubicBezTo>
                  <a:cubicBezTo>
                    <a:pt x="280" y="108"/>
                    <a:pt x="276" y="100"/>
                    <a:pt x="269" y="97"/>
                  </a:cubicBezTo>
                  <a:cubicBezTo>
                    <a:pt x="266" y="95"/>
                    <a:pt x="262" y="94"/>
                    <a:pt x="259" y="94"/>
                  </a:cubicBezTo>
                  <a:cubicBezTo>
                    <a:pt x="254" y="94"/>
                    <a:pt x="251" y="95"/>
                    <a:pt x="248" y="97"/>
                  </a:cubicBezTo>
                  <a:cubicBezTo>
                    <a:pt x="247" y="97"/>
                    <a:pt x="247" y="97"/>
                    <a:pt x="247" y="97"/>
                  </a:cubicBezTo>
                  <a:cubicBezTo>
                    <a:pt x="247" y="97"/>
                    <a:pt x="247" y="97"/>
                    <a:pt x="247" y="97"/>
                  </a:cubicBezTo>
                  <a:cubicBezTo>
                    <a:pt x="247" y="98"/>
                    <a:pt x="247" y="98"/>
                    <a:pt x="247" y="98"/>
                  </a:cubicBezTo>
                  <a:cubicBezTo>
                    <a:pt x="247" y="98"/>
                    <a:pt x="247" y="98"/>
                    <a:pt x="247" y="98"/>
                  </a:cubicBezTo>
                  <a:cubicBezTo>
                    <a:pt x="244" y="99"/>
                    <a:pt x="243" y="100"/>
                    <a:pt x="240" y="100"/>
                  </a:cubicBezTo>
                  <a:cubicBezTo>
                    <a:pt x="239" y="100"/>
                    <a:pt x="238" y="100"/>
                    <a:pt x="237" y="100"/>
                  </a:cubicBezTo>
                  <a:cubicBezTo>
                    <a:pt x="237" y="100"/>
                    <a:pt x="236" y="100"/>
                    <a:pt x="235" y="100"/>
                  </a:cubicBezTo>
                  <a:cubicBezTo>
                    <a:pt x="229" y="99"/>
                    <a:pt x="224" y="95"/>
                    <a:pt x="221" y="90"/>
                  </a:cubicBezTo>
                  <a:cubicBezTo>
                    <a:pt x="221" y="89"/>
                    <a:pt x="221" y="89"/>
                    <a:pt x="221" y="89"/>
                  </a:cubicBezTo>
                  <a:cubicBezTo>
                    <a:pt x="221" y="89"/>
                    <a:pt x="221" y="89"/>
                    <a:pt x="221" y="88"/>
                  </a:cubicBezTo>
                  <a:cubicBezTo>
                    <a:pt x="221" y="88"/>
                    <a:pt x="221" y="88"/>
                    <a:pt x="221" y="88"/>
                  </a:cubicBezTo>
                  <a:cubicBezTo>
                    <a:pt x="221" y="87"/>
                    <a:pt x="221" y="87"/>
                    <a:pt x="221" y="87"/>
                  </a:cubicBezTo>
                  <a:cubicBezTo>
                    <a:pt x="221" y="86"/>
                    <a:pt x="221" y="86"/>
                    <a:pt x="221" y="86"/>
                  </a:cubicBezTo>
                  <a:cubicBezTo>
                    <a:pt x="221" y="86"/>
                    <a:pt x="221" y="86"/>
                    <a:pt x="221" y="85"/>
                  </a:cubicBezTo>
                  <a:cubicBezTo>
                    <a:pt x="221" y="85"/>
                    <a:pt x="221" y="85"/>
                    <a:pt x="221" y="84"/>
                  </a:cubicBezTo>
                  <a:cubicBezTo>
                    <a:pt x="221" y="84"/>
                    <a:pt x="221" y="84"/>
                    <a:pt x="221" y="84"/>
                  </a:cubicBezTo>
                  <a:lnTo>
                    <a:pt x="221" y="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7" name="Freeform 83"/>
            <p:cNvSpPr>
              <a:spLocks/>
            </p:cNvSpPr>
            <p:nvPr/>
          </p:nvSpPr>
          <p:spPr bwMode="auto">
            <a:xfrm>
              <a:off x="1331640" y="2333154"/>
              <a:ext cx="932012" cy="1318716"/>
            </a:xfrm>
            <a:custGeom>
              <a:avLst/>
              <a:gdLst>
                <a:gd name="T0" fmla="*/ 0 w 220"/>
                <a:gd name="T1" fmla="*/ 280 h 280"/>
                <a:gd name="T2" fmla="*/ 220 w 220"/>
                <a:gd name="T3" fmla="*/ 280 h 280"/>
                <a:gd name="T4" fmla="*/ 220 w 220"/>
                <a:gd name="T5" fmla="*/ 198 h 280"/>
                <a:gd name="T6" fmla="*/ 220 w 220"/>
                <a:gd name="T7" fmla="*/ 198 h 280"/>
                <a:gd name="T8" fmla="*/ 202 w 220"/>
                <a:gd name="T9" fmla="*/ 204 h 280"/>
                <a:gd name="T10" fmla="*/ 199 w 220"/>
                <a:gd name="T11" fmla="*/ 204 h 280"/>
                <a:gd name="T12" fmla="*/ 161 w 220"/>
                <a:gd name="T13" fmla="*/ 166 h 280"/>
                <a:gd name="T14" fmla="*/ 199 w 220"/>
                <a:gd name="T15" fmla="*/ 127 h 280"/>
                <a:gd name="T16" fmla="*/ 199 w 220"/>
                <a:gd name="T17" fmla="*/ 127 h 280"/>
                <a:gd name="T18" fmla="*/ 199 w 220"/>
                <a:gd name="T19" fmla="*/ 127 h 280"/>
                <a:gd name="T20" fmla="*/ 220 w 220"/>
                <a:gd name="T21" fmla="*/ 134 h 280"/>
                <a:gd name="T22" fmla="*/ 220 w 220"/>
                <a:gd name="T23" fmla="*/ 60 h 280"/>
                <a:gd name="T24" fmla="*/ 145 w 220"/>
                <a:gd name="T25" fmla="*/ 60 h 280"/>
                <a:gd name="T26" fmla="*/ 131 w 220"/>
                <a:gd name="T27" fmla="*/ 51 h 280"/>
                <a:gd name="T28" fmla="*/ 129 w 220"/>
                <a:gd name="T29" fmla="*/ 43 h 280"/>
                <a:gd name="T30" fmla="*/ 132 w 220"/>
                <a:gd name="T31" fmla="*/ 33 h 280"/>
                <a:gd name="T32" fmla="*/ 132 w 220"/>
                <a:gd name="T33" fmla="*/ 33 h 280"/>
                <a:gd name="T34" fmla="*/ 135 w 220"/>
                <a:gd name="T35" fmla="*/ 21 h 280"/>
                <a:gd name="T36" fmla="*/ 133 w 220"/>
                <a:gd name="T37" fmla="*/ 11 h 280"/>
                <a:gd name="T38" fmla="*/ 114 w 220"/>
                <a:gd name="T39" fmla="*/ 0 h 280"/>
                <a:gd name="T40" fmla="*/ 93 w 220"/>
                <a:gd name="T41" fmla="*/ 21 h 280"/>
                <a:gd name="T42" fmla="*/ 95 w 220"/>
                <a:gd name="T43" fmla="*/ 31 h 280"/>
                <a:gd name="T44" fmla="*/ 96 w 220"/>
                <a:gd name="T45" fmla="*/ 32 h 280"/>
                <a:gd name="T46" fmla="*/ 96 w 220"/>
                <a:gd name="T47" fmla="*/ 32 h 280"/>
                <a:gd name="T48" fmla="*/ 97 w 220"/>
                <a:gd name="T49" fmla="*/ 33 h 280"/>
                <a:gd name="T50" fmla="*/ 98 w 220"/>
                <a:gd name="T51" fmla="*/ 35 h 280"/>
                <a:gd name="T52" fmla="*/ 99 w 220"/>
                <a:gd name="T53" fmla="*/ 43 h 280"/>
                <a:gd name="T54" fmla="*/ 83 w 220"/>
                <a:gd name="T55" fmla="*/ 60 h 280"/>
                <a:gd name="T56" fmla="*/ 0 w 220"/>
                <a:gd name="T57" fmla="*/ 60 h 280"/>
                <a:gd name="T58" fmla="*/ 0 w 220"/>
                <a:gd name="T5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280">
                  <a:moveTo>
                    <a:pt x="0" y="280"/>
                  </a:moveTo>
                  <a:cubicBezTo>
                    <a:pt x="220" y="280"/>
                    <a:pt x="220" y="280"/>
                    <a:pt x="220" y="280"/>
                  </a:cubicBezTo>
                  <a:cubicBezTo>
                    <a:pt x="220" y="198"/>
                    <a:pt x="220" y="198"/>
                    <a:pt x="220" y="198"/>
                  </a:cubicBezTo>
                  <a:cubicBezTo>
                    <a:pt x="220" y="198"/>
                    <a:pt x="220" y="198"/>
                    <a:pt x="220" y="198"/>
                  </a:cubicBezTo>
                  <a:cubicBezTo>
                    <a:pt x="215" y="201"/>
                    <a:pt x="208" y="203"/>
                    <a:pt x="202" y="204"/>
                  </a:cubicBezTo>
                  <a:cubicBezTo>
                    <a:pt x="201" y="204"/>
                    <a:pt x="200" y="204"/>
                    <a:pt x="199" y="204"/>
                  </a:cubicBezTo>
                  <a:cubicBezTo>
                    <a:pt x="178" y="204"/>
                    <a:pt x="161" y="187"/>
                    <a:pt x="161" y="166"/>
                  </a:cubicBezTo>
                  <a:cubicBezTo>
                    <a:pt x="161" y="145"/>
                    <a:pt x="178" y="127"/>
                    <a:pt x="199" y="127"/>
                  </a:cubicBezTo>
                  <a:cubicBezTo>
                    <a:pt x="199" y="127"/>
                    <a:pt x="199" y="127"/>
                    <a:pt x="199" y="127"/>
                  </a:cubicBezTo>
                  <a:cubicBezTo>
                    <a:pt x="199" y="127"/>
                    <a:pt x="199" y="127"/>
                    <a:pt x="199" y="127"/>
                  </a:cubicBezTo>
                  <a:cubicBezTo>
                    <a:pt x="207" y="127"/>
                    <a:pt x="214" y="130"/>
                    <a:pt x="220" y="134"/>
                  </a:cubicBezTo>
                  <a:cubicBezTo>
                    <a:pt x="220" y="60"/>
                    <a:pt x="220" y="60"/>
                    <a:pt x="220" y="60"/>
                  </a:cubicBezTo>
                  <a:cubicBezTo>
                    <a:pt x="145" y="60"/>
                    <a:pt x="145" y="60"/>
                    <a:pt x="145" y="60"/>
                  </a:cubicBezTo>
                  <a:cubicBezTo>
                    <a:pt x="139" y="60"/>
                    <a:pt x="134" y="56"/>
                    <a:pt x="131" y="51"/>
                  </a:cubicBezTo>
                  <a:cubicBezTo>
                    <a:pt x="129" y="48"/>
                    <a:pt x="129" y="46"/>
                    <a:pt x="129" y="43"/>
                  </a:cubicBezTo>
                  <a:cubicBezTo>
                    <a:pt x="129" y="39"/>
                    <a:pt x="130" y="36"/>
                    <a:pt x="132" y="33"/>
                  </a:cubicBezTo>
                  <a:cubicBezTo>
                    <a:pt x="132" y="33"/>
                    <a:pt x="132" y="33"/>
                    <a:pt x="132" y="33"/>
                  </a:cubicBezTo>
                  <a:cubicBezTo>
                    <a:pt x="135" y="29"/>
                    <a:pt x="135" y="26"/>
                    <a:pt x="135" y="21"/>
                  </a:cubicBezTo>
                  <a:cubicBezTo>
                    <a:pt x="135" y="18"/>
                    <a:pt x="135" y="14"/>
                    <a:pt x="133" y="11"/>
                  </a:cubicBezTo>
                  <a:cubicBezTo>
                    <a:pt x="129" y="4"/>
                    <a:pt x="122" y="0"/>
                    <a:pt x="114" y="0"/>
                  </a:cubicBezTo>
                  <a:cubicBezTo>
                    <a:pt x="102" y="0"/>
                    <a:pt x="93" y="10"/>
                    <a:pt x="93" y="21"/>
                  </a:cubicBezTo>
                  <a:cubicBezTo>
                    <a:pt x="93" y="25"/>
                    <a:pt x="94" y="28"/>
                    <a:pt x="95" y="31"/>
                  </a:cubicBezTo>
                  <a:cubicBezTo>
                    <a:pt x="96" y="31"/>
                    <a:pt x="96" y="32"/>
                    <a:pt x="96" y="32"/>
                  </a:cubicBezTo>
                  <a:cubicBezTo>
                    <a:pt x="96" y="32"/>
                    <a:pt x="96" y="32"/>
                    <a:pt x="96" y="32"/>
                  </a:cubicBezTo>
                  <a:cubicBezTo>
                    <a:pt x="97" y="33"/>
                    <a:pt x="97" y="33"/>
                    <a:pt x="97" y="33"/>
                  </a:cubicBezTo>
                  <a:cubicBezTo>
                    <a:pt x="97" y="34"/>
                    <a:pt x="98" y="35"/>
                    <a:pt x="98" y="35"/>
                  </a:cubicBezTo>
                  <a:cubicBezTo>
                    <a:pt x="99" y="37"/>
                    <a:pt x="99" y="40"/>
                    <a:pt x="99" y="43"/>
                  </a:cubicBezTo>
                  <a:cubicBezTo>
                    <a:pt x="99" y="52"/>
                    <a:pt x="92" y="60"/>
                    <a:pt x="83" y="60"/>
                  </a:cubicBezTo>
                  <a:cubicBezTo>
                    <a:pt x="0" y="60"/>
                    <a:pt x="0" y="60"/>
                    <a:pt x="0" y="60"/>
                  </a:cubicBezTo>
                  <a:lnTo>
                    <a:pt x="0" y="28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8" name="Freeform 84"/>
            <p:cNvSpPr>
              <a:spLocks/>
            </p:cNvSpPr>
            <p:nvPr/>
          </p:nvSpPr>
          <p:spPr bwMode="auto">
            <a:xfrm>
              <a:off x="2085447" y="2616301"/>
              <a:ext cx="1190409" cy="1035569"/>
            </a:xfrm>
            <a:custGeom>
              <a:avLst/>
              <a:gdLst>
                <a:gd name="T0" fmla="*/ 281 w 281"/>
                <a:gd name="T1" fmla="*/ 220 h 220"/>
                <a:gd name="T2" fmla="*/ 281 w 281"/>
                <a:gd name="T3" fmla="*/ 0 h 220"/>
                <a:gd name="T4" fmla="*/ 198 w 281"/>
                <a:gd name="T5" fmla="*/ 0 h 220"/>
                <a:gd name="T6" fmla="*/ 198 w 281"/>
                <a:gd name="T7" fmla="*/ 0 h 220"/>
                <a:gd name="T8" fmla="*/ 204 w 281"/>
                <a:gd name="T9" fmla="*/ 21 h 220"/>
                <a:gd name="T10" fmla="*/ 166 w 281"/>
                <a:gd name="T11" fmla="*/ 59 h 220"/>
                <a:gd name="T12" fmla="*/ 138 w 281"/>
                <a:gd name="T13" fmla="*/ 48 h 220"/>
                <a:gd name="T14" fmla="*/ 128 w 281"/>
                <a:gd name="T15" fmla="*/ 21 h 220"/>
                <a:gd name="T16" fmla="*/ 134 w 281"/>
                <a:gd name="T17" fmla="*/ 0 h 220"/>
                <a:gd name="T18" fmla="*/ 59 w 281"/>
                <a:gd name="T19" fmla="*/ 0 h 220"/>
                <a:gd name="T20" fmla="*/ 59 w 281"/>
                <a:gd name="T21" fmla="*/ 75 h 220"/>
                <a:gd name="T22" fmla="*/ 43 w 281"/>
                <a:gd name="T23" fmla="*/ 91 h 220"/>
                <a:gd name="T24" fmla="*/ 42 w 281"/>
                <a:gd name="T25" fmla="*/ 91 h 220"/>
                <a:gd name="T26" fmla="*/ 42 w 281"/>
                <a:gd name="T27" fmla="*/ 91 h 220"/>
                <a:gd name="T28" fmla="*/ 33 w 281"/>
                <a:gd name="T29" fmla="*/ 88 h 220"/>
                <a:gd name="T30" fmla="*/ 21 w 281"/>
                <a:gd name="T31" fmla="*/ 85 h 220"/>
                <a:gd name="T32" fmla="*/ 0 w 281"/>
                <a:gd name="T33" fmla="*/ 106 h 220"/>
                <a:gd name="T34" fmla="*/ 21 w 281"/>
                <a:gd name="T35" fmla="*/ 127 h 220"/>
                <a:gd name="T36" fmla="*/ 23 w 281"/>
                <a:gd name="T37" fmla="*/ 127 h 220"/>
                <a:gd name="T38" fmla="*/ 32 w 281"/>
                <a:gd name="T39" fmla="*/ 124 h 220"/>
                <a:gd name="T40" fmla="*/ 33 w 281"/>
                <a:gd name="T41" fmla="*/ 123 h 220"/>
                <a:gd name="T42" fmla="*/ 42 w 281"/>
                <a:gd name="T43" fmla="*/ 121 h 220"/>
                <a:gd name="T44" fmla="*/ 42 w 281"/>
                <a:gd name="T45" fmla="*/ 121 h 220"/>
                <a:gd name="T46" fmla="*/ 43 w 281"/>
                <a:gd name="T47" fmla="*/ 121 h 220"/>
                <a:gd name="T48" fmla="*/ 59 w 281"/>
                <a:gd name="T49" fmla="*/ 137 h 220"/>
                <a:gd name="T50" fmla="*/ 59 w 281"/>
                <a:gd name="T51" fmla="*/ 220 h 220"/>
                <a:gd name="T52" fmla="*/ 281 w 281"/>
                <a:gd name="T5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220">
                  <a:moveTo>
                    <a:pt x="281" y="220"/>
                  </a:moveTo>
                  <a:cubicBezTo>
                    <a:pt x="281" y="0"/>
                    <a:pt x="281" y="0"/>
                    <a:pt x="281" y="0"/>
                  </a:cubicBezTo>
                  <a:cubicBezTo>
                    <a:pt x="198" y="0"/>
                    <a:pt x="198" y="0"/>
                    <a:pt x="198" y="0"/>
                  </a:cubicBezTo>
                  <a:cubicBezTo>
                    <a:pt x="198" y="0"/>
                    <a:pt x="198" y="0"/>
                    <a:pt x="198" y="0"/>
                  </a:cubicBezTo>
                  <a:cubicBezTo>
                    <a:pt x="202" y="6"/>
                    <a:pt x="204" y="13"/>
                    <a:pt x="204" y="21"/>
                  </a:cubicBezTo>
                  <a:cubicBezTo>
                    <a:pt x="204" y="42"/>
                    <a:pt x="187" y="59"/>
                    <a:pt x="166" y="59"/>
                  </a:cubicBezTo>
                  <a:cubicBezTo>
                    <a:pt x="155" y="59"/>
                    <a:pt x="146" y="55"/>
                    <a:pt x="138" y="48"/>
                  </a:cubicBezTo>
                  <a:cubicBezTo>
                    <a:pt x="132" y="40"/>
                    <a:pt x="128" y="31"/>
                    <a:pt x="128" y="21"/>
                  </a:cubicBezTo>
                  <a:cubicBezTo>
                    <a:pt x="128" y="13"/>
                    <a:pt x="129" y="5"/>
                    <a:pt x="134" y="0"/>
                  </a:cubicBezTo>
                  <a:cubicBezTo>
                    <a:pt x="59" y="0"/>
                    <a:pt x="59" y="0"/>
                    <a:pt x="59" y="0"/>
                  </a:cubicBezTo>
                  <a:cubicBezTo>
                    <a:pt x="59" y="75"/>
                    <a:pt x="59" y="75"/>
                    <a:pt x="59" y="75"/>
                  </a:cubicBezTo>
                  <a:cubicBezTo>
                    <a:pt x="59" y="84"/>
                    <a:pt x="52" y="91"/>
                    <a:pt x="43" y="91"/>
                  </a:cubicBezTo>
                  <a:cubicBezTo>
                    <a:pt x="42" y="91"/>
                    <a:pt x="42" y="91"/>
                    <a:pt x="42" y="91"/>
                  </a:cubicBezTo>
                  <a:cubicBezTo>
                    <a:pt x="42" y="91"/>
                    <a:pt x="42" y="91"/>
                    <a:pt x="42" y="91"/>
                  </a:cubicBezTo>
                  <a:cubicBezTo>
                    <a:pt x="39" y="91"/>
                    <a:pt x="36" y="90"/>
                    <a:pt x="33" y="88"/>
                  </a:cubicBezTo>
                  <a:cubicBezTo>
                    <a:pt x="29" y="85"/>
                    <a:pt x="26" y="85"/>
                    <a:pt x="21" y="85"/>
                  </a:cubicBezTo>
                  <a:cubicBezTo>
                    <a:pt x="10" y="85"/>
                    <a:pt x="0" y="94"/>
                    <a:pt x="0" y="106"/>
                  </a:cubicBezTo>
                  <a:cubicBezTo>
                    <a:pt x="0" y="118"/>
                    <a:pt x="10" y="127"/>
                    <a:pt x="21" y="127"/>
                  </a:cubicBezTo>
                  <a:cubicBezTo>
                    <a:pt x="21" y="127"/>
                    <a:pt x="22" y="127"/>
                    <a:pt x="23" y="127"/>
                  </a:cubicBezTo>
                  <a:cubicBezTo>
                    <a:pt x="26" y="127"/>
                    <a:pt x="29" y="126"/>
                    <a:pt x="32" y="124"/>
                  </a:cubicBezTo>
                  <a:cubicBezTo>
                    <a:pt x="33" y="123"/>
                    <a:pt x="33" y="123"/>
                    <a:pt x="33" y="123"/>
                  </a:cubicBezTo>
                  <a:cubicBezTo>
                    <a:pt x="36" y="121"/>
                    <a:pt x="39" y="121"/>
                    <a:pt x="42" y="121"/>
                  </a:cubicBezTo>
                  <a:cubicBezTo>
                    <a:pt x="42" y="121"/>
                    <a:pt x="42" y="121"/>
                    <a:pt x="42" y="121"/>
                  </a:cubicBezTo>
                  <a:cubicBezTo>
                    <a:pt x="42" y="121"/>
                    <a:pt x="42" y="121"/>
                    <a:pt x="43" y="121"/>
                  </a:cubicBezTo>
                  <a:cubicBezTo>
                    <a:pt x="52" y="121"/>
                    <a:pt x="59" y="128"/>
                    <a:pt x="59" y="137"/>
                  </a:cubicBezTo>
                  <a:cubicBezTo>
                    <a:pt x="59" y="220"/>
                    <a:pt x="59" y="220"/>
                    <a:pt x="59" y="220"/>
                  </a:cubicBezTo>
                  <a:lnTo>
                    <a:pt x="281" y="22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9" name="Freeform 85"/>
            <p:cNvSpPr>
              <a:spLocks/>
            </p:cNvSpPr>
            <p:nvPr/>
          </p:nvSpPr>
          <p:spPr bwMode="auto">
            <a:xfrm>
              <a:off x="2334934" y="1491630"/>
              <a:ext cx="940922" cy="1322676"/>
            </a:xfrm>
            <a:custGeom>
              <a:avLst/>
              <a:gdLst>
                <a:gd name="T0" fmla="*/ 222 w 222"/>
                <a:gd name="T1" fmla="*/ 0 h 281"/>
                <a:gd name="T2" fmla="*/ 0 w 222"/>
                <a:gd name="T3" fmla="*/ 0 h 281"/>
                <a:gd name="T4" fmla="*/ 0 w 222"/>
                <a:gd name="T5" fmla="*/ 83 h 281"/>
                <a:gd name="T6" fmla="*/ 1 w 222"/>
                <a:gd name="T7" fmla="*/ 83 h 281"/>
                <a:gd name="T8" fmla="*/ 5 w 222"/>
                <a:gd name="T9" fmla="*/ 81 h 281"/>
                <a:gd name="T10" fmla="*/ 22 w 222"/>
                <a:gd name="T11" fmla="*/ 77 h 281"/>
                <a:gd name="T12" fmla="*/ 24 w 222"/>
                <a:gd name="T13" fmla="*/ 77 h 281"/>
                <a:gd name="T14" fmla="*/ 27 w 222"/>
                <a:gd name="T15" fmla="*/ 77 h 281"/>
                <a:gd name="T16" fmla="*/ 30 w 222"/>
                <a:gd name="T17" fmla="*/ 78 h 281"/>
                <a:gd name="T18" fmla="*/ 60 w 222"/>
                <a:gd name="T19" fmla="*/ 115 h 281"/>
                <a:gd name="T20" fmla="*/ 30 w 222"/>
                <a:gd name="T21" fmla="*/ 153 h 281"/>
                <a:gd name="T22" fmla="*/ 27 w 222"/>
                <a:gd name="T23" fmla="*/ 153 h 281"/>
                <a:gd name="T24" fmla="*/ 24 w 222"/>
                <a:gd name="T25" fmla="*/ 153 h 281"/>
                <a:gd name="T26" fmla="*/ 22 w 222"/>
                <a:gd name="T27" fmla="*/ 153 h 281"/>
                <a:gd name="T28" fmla="*/ 19 w 222"/>
                <a:gd name="T29" fmla="*/ 153 h 281"/>
                <a:gd name="T30" fmla="*/ 15 w 222"/>
                <a:gd name="T31" fmla="*/ 153 h 281"/>
                <a:gd name="T32" fmla="*/ 14 w 222"/>
                <a:gd name="T33" fmla="*/ 153 h 281"/>
                <a:gd name="T34" fmla="*/ 6 w 222"/>
                <a:gd name="T35" fmla="*/ 150 h 281"/>
                <a:gd name="T36" fmla="*/ 6 w 222"/>
                <a:gd name="T37" fmla="*/ 150 h 281"/>
                <a:gd name="T38" fmla="*/ 5 w 222"/>
                <a:gd name="T39" fmla="*/ 150 h 281"/>
                <a:gd name="T40" fmla="*/ 0 w 222"/>
                <a:gd name="T41" fmla="*/ 147 h 281"/>
                <a:gd name="T42" fmla="*/ 0 w 222"/>
                <a:gd name="T43" fmla="*/ 222 h 281"/>
                <a:gd name="T44" fmla="*/ 76 w 222"/>
                <a:gd name="T45" fmla="*/ 222 h 281"/>
                <a:gd name="T46" fmla="*/ 87 w 222"/>
                <a:gd name="T47" fmla="*/ 226 h 281"/>
                <a:gd name="T48" fmla="*/ 92 w 222"/>
                <a:gd name="T49" fmla="*/ 238 h 281"/>
                <a:gd name="T50" fmla="*/ 89 w 222"/>
                <a:gd name="T51" fmla="*/ 248 h 281"/>
                <a:gd name="T52" fmla="*/ 89 w 222"/>
                <a:gd name="T53" fmla="*/ 248 h 281"/>
                <a:gd name="T54" fmla="*/ 86 w 222"/>
                <a:gd name="T55" fmla="*/ 260 h 281"/>
                <a:gd name="T56" fmla="*/ 92 w 222"/>
                <a:gd name="T57" fmla="*/ 275 h 281"/>
                <a:gd name="T58" fmla="*/ 106 w 222"/>
                <a:gd name="T59" fmla="*/ 281 h 281"/>
                <a:gd name="T60" fmla="*/ 128 w 222"/>
                <a:gd name="T61" fmla="*/ 260 h 281"/>
                <a:gd name="T62" fmla="*/ 125 w 222"/>
                <a:gd name="T63" fmla="*/ 249 h 281"/>
                <a:gd name="T64" fmla="*/ 125 w 222"/>
                <a:gd name="T65" fmla="*/ 248 h 281"/>
                <a:gd name="T66" fmla="*/ 124 w 222"/>
                <a:gd name="T67" fmla="*/ 248 h 281"/>
                <a:gd name="T68" fmla="*/ 122 w 222"/>
                <a:gd name="T69" fmla="*/ 238 h 281"/>
                <a:gd name="T70" fmla="*/ 138 w 222"/>
                <a:gd name="T71" fmla="*/ 222 h 281"/>
                <a:gd name="T72" fmla="*/ 222 w 222"/>
                <a:gd name="T73" fmla="*/ 222 h 281"/>
                <a:gd name="T74" fmla="*/ 222 w 222"/>
                <a:gd name="T7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81">
                  <a:moveTo>
                    <a:pt x="222" y="0"/>
                  </a:moveTo>
                  <a:cubicBezTo>
                    <a:pt x="0" y="0"/>
                    <a:pt x="0" y="0"/>
                    <a:pt x="0" y="0"/>
                  </a:cubicBezTo>
                  <a:cubicBezTo>
                    <a:pt x="0" y="83"/>
                    <a:pt x="0" y="83"/>
                    <a:pt x="0" y="83"/>
                  </a:cubicBezTo>
                  <a:cubicBezTo>
                    <a:pt x="1" y="83"/>
                    <a:pt x="1" y="83"/>
                    <a:pt x="1" y="83"/>
                  </a:cubicBezTo>
                  <a:cubicBezTo>
                    <a:pt x="2" y="82"/>
                    <a:pt x="4" y="81"/>
                    <a:pt x="5" y="81"/>
                  </a:cubicBezTo>
                  <a:cubicBezTo>
                    <a:pt x="10" y="78"/>
                    <a:pt x="15" y="77"/>
                    <a:pt x="22" y="77"/>
                  </a:cubicBezTo>
                  <a:cubicBezTo>
                    <a:pt x="23" y="77"/>
                    <a:pt x="23" y="77"/>
                    <a:pt x="24" y="77"/>
                  </a:cubicBezTo>
                  <a:cubicBezTo>
                    <a:pt x="25" y="77"/>
                    <a:pt x="26" y="77"/>
                    <a:pt x="27" y="77"/>
                  </a:cubicBezTo>
                  <a:cubicBezTo>
                    <a:pt x="28" y="78"/>
                    <a:pt x="29" y="78"/>
                    <a:pt x="30" y="78"/>
                  </a:cubicBezTo>
                  <a:cubicBezTo>
                    <a:pt x="47" y="81"/>
                    <a:pt x="60" y="97"/>
                    <a:pt x="60" y="115"/>
                  </a:cubicBezTo>
                  <a:cubicBezTo>
                    <a:pt x="60" y="134"/>
                    <a:pt x="47" y="149"/>
                    <a:pt x="30" y="153"/>
                  </a:cubicBezTo>
                  <a:cubicBezTo>
                    <a:pt x="29" y="153"/>
                    <a:pt x="28" y="153"/>
                    <a:pt x="27" y="153"/>
                  </a:cubicBezTo>
                  <a:cubicBezTo>
                    <a:pt x="26" y="153"/>
                    <a:pt x="25" y="153"/>
                    <a:pt x="24" y="153"/>
                  </a:cubicBezTo>
                  <a:cubicBezTo>
                    <a:pt x="23" y="153"/>
                    <a:pt x="23" y="153"/>
                    <a:pt x="22" y="153"/>
                  </a:cubicBezTo>
                  <a:cubicBezTo>
                    <a:pt x="21" y="153"/>
                    <a:pt x="20" y="153"/>
                    <a:pt x="19" y="153"/>
                  </a:cubicBezTo>
                  <a:cubicBezTo>
                    <a:pt x="17" y="153"/>
                    <a:pt x="16" y="153"/>
                    <a:pt x="15" y="153"/>
                  </a:cubicBezTo>
                  <a:cubicBezTo>
                    <a:pt x="14" y="153"/>
                    <a:pt x="14" y="153"/>
                    <a:pt x="14" y="153"/>
                  </a:cubicBezTo>
                  <a:cubicBezTo>
                    <a:pt x="11" y="152"/>
                    <a:pt x="8" y="151"/>
                    <a:pt x="6" y="150"/>
                  </a:cubicBezTo>
                  <a:cubicBezTo>
                    <a:pt x="6" y="150"/>
                    <a:pt x="6" y="150"/>
                    <a:pt x="6" y="150"/>
                  </a:cubicBezTo>
                  <a:cubicBezTo>
                    <a:pt x="6" y="150"/>
                    <a:pt x="6" y="150"/>
                    <a:pt x="5" y="150"/>
                  </a:cubicBezTo>
                  <a:cubicBezTo>
                    <a:pt x="4" y="149"/>
                    <a:pt x="2" y="148"/>
                    <a:pt x="0" y="147"/>
                  </a:cubicBezTo>
                  <a:cubicBezTo>
                    <a:pt x="0" y="222"/>
                    <a:pt x="0" y="222"/>
                    <a:pt x="0" y="222"/>
                  </a:cubicBezTo>
                  <a:cubicBezTo>
                    <a:pt x="76" y="222"/>
                    <a:pt x="76" y="222"/>
                    <a:pt x="76" y="222"/>
                  </a:cubicBezTo>
                  <a:cubicBezTo>
                    <a:pt x="80" y="222"/>
                    <a:pt x="85" y="224"/>
                    <a:pt x="87" y="226"/>
                  </a:cubicBezTo>
                  <a:cubicBezTo>
                    <a:pt x="90" y="229"/>
                    <a:pt x="92" y="234"/>
                    <a:pt x="92" y="238"/>
                  </a:cubicBezTo>
                  <a:cubicBezTo>
                    <a:pt x="92" y="242"/>
                    <a:pt x="91" y="245"/>
                    <a:pt x="89" y="248"/>
                  </a:cubicBezTo>
                  <a:cubicBezTo>
                    <a:pt x="89" y="248"/>
                    <a:pt x="89" y="248"/>
                    <a:pt x="89" y="248"/>
                  </a:cubicBezTo>
                  <a:cubicBezTo>
                    <a:pt x="87" y="252"/>
                    <a:pt x="86" y="256"/>
                    <a:pt x="86" y="260"/>
                  </a:cubicBezTo>
                  <a:cubicBezTo>
                    <a:pt x="86" y="266"/>
                    <a:pt x="88" y="270"/>
                    <a:pt x="92" y="275"/>
                  </a:cubicBezTo>
                  <a:cubicBezTo>
                    <a:pt x="96" y="279"/>
                    <a:pt x="101" y="281"/>
                    <a:pt x="106" y="281"/>
                  </a:cubicBezTo>
                  <a:cubicBezTo>
                    <a:pt x="118" y="281"/>
                    <a:pt x="128" y="271"/>
                    <a:pt x="128" y="260"/>
                  </a:cubicBezTo>
                  <a:cubicBezTo>
                    <a:pt x="128" y="255"/>
                    <a:pt x="127" y="252"/>
                    <a:pt x="125" y="249"/>
                  </a:cubicBezTo>
                  <a:cubicBezTo>
                    <a:pt x="125" y="248"/>
                    <a:pt x="125" y="248"/>
                    <a:pt x="125" y="248"/>
                  </a:cubicBezTo>
                  <a:cubicBezTo>
                    <a:pt x="124" y="248"/>
                    <a:pt x="124" y="248"/>
                    <a:pt x="124" y="248"/>
                  </a:cubicBezTo>
                  <a:cubicBezTo>
                    <a:pt x="123" y="245"/>
                    <a:pt x="122" y="242"/>
                    <a:pt x="122" y="238"/>
                  </a:cubicBezTo>
                  <a:cubicBezTo>
                    <a:pt x="122" y="229"/>
                    <a:pt x="129" y="222"/>
                    <a:pt x="138" y="222"/>
                  </a:cubicBezTo>
                  <a:cubicBezTo>
                    <a:pt x="222" y="222"/>
                    <a:pt x="222" y="222"/>
                    <a:pt x="222" y="222"/>
                  </a:cubicBezTo>
                  <a:lnTo>
                    <a:pt x="222" y="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grpSp>
    </p:spTree>
    <p:extLst>
      <p:ext uri="{BB962C8B-B14F-4D97-AF65-F5344CB8AC3E}">
        <p14:creationId xmlns:p14="http://schemas.microsoft.com/office/powerpoint/2010/main" val="3791320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83518"/>
            <a:ext cx="8640960" cy="1296144"/>
          </a:xfrm>
        </p:spPr>
        <p:txBody>
          <a:bodyPr>
            <a:noAutofit/>
          </a:bodyPr>
          <a:lstStyle/>
          <a:p>
            <a:pPr algn="ctr"/>
            <a:r>
              <a:rPr lang="pl-PL" sz="2800" dirty="0"/>
              <a:t>Sytuacja materialna osób starszych w mieście/gminie jako przesłanka do korzystania ze wsparcia instytucji pomocy </a:t>
            </a:r>
            <a:r>
              <a:rPr lang="pl-PL" sz="2800" dirty="0" smtClean="0"/>
              <a:t>społecznej (na podstawie IDI)</a:t>
            </a:r>
            <a:endParaRPr lang="pl-PL" sz="28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16</a:t>
            </a:fld>
            <a:endParaRPr lang="pl-PL" dirty="0"/>
          </a:p>
        </p:txBody>
      </p:sp>
      <p:sp>
        <p:nvSpPr>
          <p:cNvPr id="3" name="Symbol zastępczy zawartości 2"/>
          <p:cNvSpPr>
            <a:spLocks noGrp="1"/>
          </p:cNvSpPr>
          <p:nvPr>
            <p:ph idx="1"/>
          </p:nvPr>
        </p:nvSpPr>
        <p:spPr>
          <a:xfrm>
            <a:off x="179512" y="1923678"/>
            <a:ext cx="8712968" cy="3024336"/>
          </a:xfrm>
        </p:spPr>
        <p:txBody>
          <a:bodyPr>
            <a:noAutofit/>
          </a:bodyPr>
          <a:lstStyle/>
          <a:p>
            <a:pPr algn="just">
              <a:spcAft>
                <a:spcPts val="1200"/>
              </a:spcAft>
            </a:pPr>
            <a:r>
              <a:rPr lang="pl-PL" sz="1900" b="1" dirty="0" smtClean="0"/>
              <a:t>Świadczenia </a:t>
            </a:r>
            <a:r>
              <a:rPr lang="pl-PL" sz="1900" b="1" dirty="0"/>
              <a:t>emerytalne </a:t>
            </a:r>
            <a:r>
              <a:rPr lang="pl-PL" sz="1900" dirty="0"/>
              <a:t>znacznej części emerytów są tak </a:t>
            </a:r>
            <a:r>
              <a:rPr lang="pl-PL" sz="1900" b="1" dirty="0"/>
              <a:t>niskie</a:t>
            </a:r>
            <a:r>
              <a:rPr lang="pl-PL" sz="1900" dirty="0"/>
              <a:t>, że bez wsparcia pochodzącego z innych źródeł albo uniemożliwiają samodzielną egzystencję, albo pozwalają jedynie na zaspakajanie absolutnie podstawowych potrzeb. Skłania to emerytów do poszukiwania </a:t>
            </a:r>
            <a:r>
              <a:rPr lang="pl-PL" sz="1900" b="1" dirty="0"/>
              <a:t>wsparcia instytucji pomocy </a:t>
            </a:r>
            <a:r>
              <a:rPr lang="pl-PL" sz="1900" b="1" dirty="0" smtClean="0"/>
              <a:t>społecznej</a:t>
            </a:r>
            <a:r>
              <a:rPr lang="pl-PL" sz="1900" dirty="0" smtClean="0"/>
              <a:t>.</a:t>
            </a:r>
          </a:p>
          <a:p>
            <a:pPr algn="just">
              <a:spcAft>
                <a:spcPts val="1200"/>
              </a:spcAft>
            </a:pPr>
            <a:r>
              <a:rPr lang="pl-PL" sz="1900" dirty="0"/>
              <a:t>Przedstawiciele instytucji położonych w gminach wiejskich często wskazują na problem wysokości </a:t>
            </a:r>
            <a:r>
              <a:rPr lang="pl-PL" sz="1900" b="1" dirty="0"/>
              <a:t>emerytur wypłacanych rolnikom</a:t>
            </a:r>
            <a:r>
              <a:rPr lang="pl-PL" sz="1900" dirty="0"/>
              <a:t>. W okresie ich aktywności zawodowej osoby te były obciążone niższymi składkami odprowadzanymi na rzecz systemu ubezpieczeń </a:t>
            </a:r>
            <a:r>
              <a:rPr lang="pl-PL" sz="1900" dirty="0" smtClean="0"/>
              <a:t>społecznych – konsekwencją </a:t>
            </a:r>
            <a:r>
              <a:rPr lang="pl-PL" sz="1900" dirty="0"/>
              <a:t>tego stanu rzeczy są niższe świadczenia, jakie są im wypłacane po uzyskaniu uprawnień emerytalnych.</a:t>
            </a:r>
          </a:p>
        </p:txBody>
      </p:sp>
    </p:spTree>
    <p:extLst>
      <p:ext uri="{BB962C8B-B14F-4D97-AF65-F5344CB8AC3E}">
        <p14:creationId xmlns:p14="http://schemas.microsoft.com/office/powerpoint/2010/main" val="4119448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11510"/>
            <a:ext cx="8640960" cy="1080120"/>
          </a:xfrm>
        </p:spPr>
        <p:txBody>
          <a:bodyPr>
            <a:noAutofit/>
          </a:bodyPr>
          <a:lstStyle/>
          <a:p>
            <a:pPr algn="ctr"/>
            <a:r>
              <a:rPr lang="pl-PL" sz="2800" dirty="0"/>
              <a:t>Obowiązujące regulacje i procedury przyznawania pomocy społecznej </a:t>
            </a:r>
            <a:r>
              <a:rPr lang="pl-PL" sz="2800" dirty="0" smtClean="0"/>
              <a:t>(na podstawie IDI)</a:t>
            </a:r>
            <a:endParaRPr lang="pl-PL" sz="28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17</a:t>
            </a:fld>
            <a:endParaRPr lang="pl-PL" dirty="0"/>
          </a:p>
        </p:txBody>
      </p:sp>
      <p:sp>
        <p:nvSpPr>
          <p:cNvPr id="3" name="Symbol zastępczy zawartości 2"/>
          <p:cNvSpPr>
            <a:spLocks noGrp="1"/>
          </p:cNvSpPr>
          <p:nvPr>
            <p:ph idx="1"/>
          </p:nvPr>
        </p:nvSpPr>
        <p:spPr>
          <a:xfrm>
            <a:off x="179512" y="1707654"/>
            <a:ext cx="8712968" cy="3240360"/>
          </a:xfrm>
        </p:spPr>
        <p:txBody>
          <a:bodyPr>
            <a:noAutofit/>
          </a:bodyPr>
          <a:lstStyle/>
          <a:p>
            <a:pPr algn="just">
              <a:spcAft>
                <a:spcPts val="1200"/>
              </a:spcAft>
            </a:pPr>
            <a:r>
              <a:rPr lang="pl-PL" sz="1900" dirty="0"/>
              <a:t>Dokonując oceny obowiązujących regulacji i procedur przyznawania pomocy społecznej uczestnicy </a:t>
            </a:r>
            <a:r>
              <a:rPr lang="pl-PL" sz="1900" dirty="0" smtClean="0"/>
              <a:t>wywiadów poświęcili </a:t>
            </a:r>
            <a:r>
              <a:rPr lang="pl-PL" sz="1900" dirty="0"/>
              <a:t>wiele uwagi kwestii </a:t>
            </a:r>
            <a:r>
              <a:rPr lang="pl-PL" sz="1900" b="1" dirty="0"/>
              <a:t>progu dochodów</a:t>
            </a:r>
            <a:r>
              <a:rPr lang="pl-PL" sz="1900" dirty="0"/>
              <a:t>, jaki nie może zostać przekroczony, by możliwe było przyznanie danej osobie świadczeń pomocy społecznej</a:t>
            </a:r>
            <a:r>
              <a:rPr lang="pl-PL" sz="1900" dirty="0" smtClean="0"/>
              <a:t>.</a:t>
            </a:r>
          </a:p>
          <a:p>
            <a:pPr algn="just">
              <a:spcAft>
                <a:spcPts val="1200"/>
              </a:spcAft>
            </a:pPr>
            <a:r>
              <a:rPr lang="pl-PL" sz="1900" dirty="0"/>
              <a:t>Problem ten jest składową zagadnienia o wyższym poziomie ogólności: </a:t>
            </a:r>
            <a:r>
              <a:rPr lang="pl-PL" sz="1900" b="1" dirty="0"/>
              <a:t>biurokratyzacji</a:t>
            </a:r>
            <a:r>
              <a:rPr lang="pl-PL" sz="1900" dirty="0"/>
              <a:t>. Mając na uwadze przesadną biurokratyzację, formułowany jest postulat uproszczenia stosowanych procedur. Obserwowaną sytuację uczestnicy wywiadów komentują koniecznością przestrzegania procedur, które zostały wyznaczone ustawowo</a:t>
            </a:r>
            <a:r>
              <a:rPr lang="pl-PL" sz="1900" dirty="0" smtClean="0"/>
              <a:t>.</a:t>
            </a:r>
            <a:endParaRPr lang="pl-PL" sz="1900" dirty="0"/>
          </a:p>
        </p:txBody>
      </p:sp>
    </p:spTree>
    <p:extLst>
      <p:ext uri="{BB962C8B-B14F-4D97-AF65-F5344CB8AC3E}">
        <p14:creationId xmlns:p14="http://schemas.microsoft.com/office/powerpoint/2010/main" val="2403141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71800" y="0"/>
            <a:ext cx="6120680" cy="915566"/>
          </a:xfrm>
        </p:spPr>
        <p:txBody>
          <a:bodyPr>
            <a:noAutofit/>
          </a:bodyPr>
          <a:lstStyle/>
          <a:p>
            <a:pPr algn="ctr"/>
            <a:r>
              <a:rPr lang="pl-PL" sz="2800" dirty="0"/>
              <a:t>Czas oczekiwania na miejsce w DPS/ŚDS</a:t>
            </a:r>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18</a:t>
            </a:fld>
            <a:endParaRPr lang="pl-PL" dirty="0"/>
          </a:p>
        </p:txBody>
      </p:sp>
      <p:sp>
        <p:nvSpPr>
          <p:cNvPr id="3" name="Symbol zastępczy zawartości 2"/>
          <p:cNvSpPr>
            <a:spLocks noGrp="1"/>
          </p:cNvSpPr>
          <p:nvPr>
            <p:ph idx="1"/>
          </p:nvPr>
        </p:nvSpPr>
        <p:spPr>
          <a:xfrm>
            <a:off x="251520" y="915566"/>
            <a:ext cx="8712968" cy="3456384"/>
          </a:xfrm>
        </p:spPr>
        <p:txBody>
          <a:bodyPr>
            <a:noAutofit/>
          </a:bodyPr>
          <a:lstStyle/>
          <a:p>
            <a:pPr algn="just">
              <a:spcAft>
                <a:spcPts val="1200"/>
              </a:spcAft>
            </a:pPr>
            <a:r>
              <a:rPr lang="pl-PL" sz="1900" b="1" dirty="0" smtClean="0"/>
              <a:t>Czas </a:t>
            </a:r>
            <a:r>
              <a:rPr lang="pl-PL" sz="1900" b="1" dirty="0"/>
              <a:t>oczekiwania </a:t>
            </a:r>
            <a:r>
              <a:rPr lang="pl-PL" sz="1900" dirty="0"/>
              <a:t>na uzyskanie miejsca w domu pomocy społecznej </a:t>
            </a:r>
            <a:r>
              <a:rPr lang="pl-PL" sz="1900" dirty="0" smtClean="0"/>
              <a:t>oceniony został jako </a:t>
            </a:r>
            <a:r>
              <a:rPr lang="pl-PL" sz="1900" b="1" dirty="0" smtClean="0"/>
              <a:t>krótki</a:t>
            </a:r>
            <a:r>
              <a:rPr lang="pl-PL" sz="1900" dirty="0"/>
              <a:t>. </a:t>
            </a:r>
            <a:r>
              <a:rPr lang="pl-PL" sz="1900" dirty="0" smtClean="0"/>
              <a:t>Ważna jest też możliwość </a:t>
            </a:r>
            <a:r>
              <a:rPr lang="pl-PL" sz="1900" dirty="0"/>
              <a:t>umieszczania osób wymagających opieki w placówkach położonych </a:t>
            </a:r>
            <a:r>
              <a:rPr lang="pl-PL" sz="1900" b="1" dirty="0"/>
              <a:t>poza terenem gminy</a:t>
            </a:r>
            <a:r>
              <a:rPr lang="pl-PL" sz="1900" dirty="0" smtClean="0"/>
              <a:t>.</a:t>
            </a:r>
          </a:p>
          <a:p>
            <a:pPr algn="just">
              <a:spcAft>
                <a:spcPts val="1200"/>
              </a:spcAft>
            </a:pPr>
            <a:r>
              <a:rPr lang="pl-PL" sz="1900" dirty="0" smtClean="0"/>
              <a:t>Ogólna </a:t>
            </a:r>
            <a:r>
              <a:rPr lang="pl-PL" sz="1900" dirty="0"/>
              <a:t>ocena nie daje pełnego obrazu w aspekcie dostępności miejsc w domach pomocy społecznej. Pierwszą z </a:t>
            </a:r>
            <a:r>
              <a:rPr lang="pl-PL" sz="1900" dirty="0" smtClean="0"/>
              <a:t>kwestii </a:t>
            </a:r>
            <a:r>
              <a:rPr lang="pl-PL" sz="1900" dirty="0"/>
              <a:t>jest rodzaj </a:t>
            </a:r>
            <a:r>
              <a:rPr lang="pl-PL" sz="1900" dirty="0" smtClean="0"/>
              <a:t>podstawy </a:t>
            </a:r>
            <a:r>
              <a:rPr lang="pl-PL" sz="1900" dirty="0"/>
              <a:t>do umieszczenia w domu pomocy społecznej. O ile w przypadku </a:t>
            </a:r>
            <a:r>
              <a:rPr lang="pl-PL" sz="1900" b="1" dirty="0"/>
              <a:t>osób z niepełnosprawnościami </a:t>
            </a:r>
            <a:r>
              <a:rPr lang="pl-PL" sz="1900" dirty="0"/>
              <a:t>miejsca w wyspecjalizowanych placówkach </a:t>
            </a:r>
            <a:r>
              <a:rPr lang="pl-PL" sz="1900" b="1" dirty="0"/>
              <a:t>są dostępne </a:t>
            </a:r>
            <a:r>
              <a:rPr lang="pl-PL" sz="1900" dirty="0"/>
              <a:t>dla kolejnych zgłaszających się osób, to placówki świadczące usługi na rzecz </a:t>
            </a:r>
            <a:r>
              <a:rPr lang="pl-PL" sz="1900" b="1" dirty="0"/>
              <a:t>osób starszych </a:t>
            </a:r>
            <a:r>
              <a:rPr lang="pl-PL" sz="1900" dirty="0"/>
              <a:t>są </a:t>
            </a:r>
            <a:r>
              <a:rPr lang="pl-PL" sz="1900" b="1" dirty="0" smtClean="0"/>
              <a:t>przepełnione</a:t>
            </a:r>
            <a:r>
              <a:rPr lang="pl-PL" sz="1900" dirty="0" smtClean="0"/>
              <a:t>.</a:t>
            </a:r>
          </a:p>
          <a:p>
            <a:pPr algn="just">
              <a:spcAft>
                <a:spcPts val="1200"/>
              </a:spcAft>
            </a:pPr>
            <a:r>
              <a:rPr lang="pl-PL" sz="1900" dirty="0" smtClean="0"/>
              <a:t>Druga </a:t>
            </a:r>
            <a:r>
              <a:rPr lang="pl-PL" sz="1900" dirty="0"/>
              <a:t>kwestia dotyczy sektora, w obrębie którego działają placówki. Skorzystanie z usług </a:t>
            </a:r>
            <a:r>
              <a:rPr lang="pl-PL" sz="1900" b="1" dirty="0"/>
              <a:t>publicznego</a:t>
            </a:r>
            <a:r>
              <a:rPr lang="pl-PL" sz="1900" dirty="0"/>
              <a:t> domu pomocy społecznej wiąże się bowiem z bardzo </a:t>
            </a:r>
            <a:r>
              <a:rPr lang="pl-PL" sz="1900" b="1" dirty="0"/>
              <a:t>długim oczekiwaniem</a:t>
            </a:r>
            <a:r>
              <a:rPr lang="pl-PL" sz="1900" dirty="0"/>
              <a:t>. Problem ten nie występuje w przypadku placówek </a:t>
            </a:r>
            <a:r>
              <a:rPr lang="pl-PL" sz="1900" b="1" dirty="0"/>
              <a:t>prywatnych</a:t>
            </a:r>
            <a:r>
              <a:rPr lang="pl-PL" sz="1900" dirty="0"/>
              <a:t>, lecz korzystanie z oferowanych przez nie usług jest </a:t>
            </a:r>
            <a:r>
              <a:rPr lang="pl-PL" sz="1900" b="1" dirty="0"/>
              <a:t>zbyt kosztowne</a:t>
            </a:r>
            <a:r>
              <a:rPr lang="pl-PL" sz="1900" dirty="0"/>
              <a:t>.</a:t>
            </a:r>
          </a:p>
        </p:txBody>
      </p:sp>
    </p:spTree>
    <p:extLst>
      <p:ext uri="{BB962C8B-B14F-4D97-AF65-F5344CB8AC3E}">
        <p14:creationId xmlns:p14="http://schemas.microsoft.com/office/powerpoint/2010/main" val="3512739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699542"/>
            <a:ext cx="8640960" cy="936104"/>
          </a:xfrm>
        </p:spPr>
        <p:txBody>
          <a:bodyPr>
            <a:noAutofit/>
          </a:bodyPr>
          <a:lstStyle/>
          <a:p>
            <a:pPr algn="ctr"/>
            <a:r>
              <a:rPr lang="pl-PL" sz="2800" dirty="0"/>
              <a:t>Sytuacja materialna osób starszych w mieście/gminie jako przesłanka do korzystania ze wsparcia instytucji pomocy społecznej (na podstawie </a:t>
            </a:r>
            <a:r>
              <a:rPr lang="pl-PL" sz="2800" dirty="0" smtClean="0"/>
              <a:t>FGI)</a:t>
            </a:r>
            <a:endParaRPr lang="pl-PL" sz="28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19</a:t>
            </a:fld>
            <a:endParaRPr lang="pl-PL" dirty="0"/>
          </a:p>
        </p:txBody>
      </p:sp>
      <p:sp>
        <p:nvSpPr>
          <p:cNvPr id="3" name="Symbol zastępczy zawartości 2"/>
          <p:cNvSpPr>
            <a:spLocks noGrp="1"/>
          </p:cNvSpPr>
          <p:nvPr>
            <p:ph idx="1"/>
          </p:nvPr>
        </p:nvSpPr>
        <p:spPr>
          <a:xfrm>
            <a:off x="179512" y="1923678"/>
            <a:ext cx="8712968" cy="3024336"/>
          </a:xfrm>
        </p:spPr>
        <p:txBody>
          <a:bodyPr>
            <a:noAutofit/>
          </a:bodyPr>
          <a:lstStyle/>
          <a:p>
            <a:pPr algn="just">
              <a:spcAft>
                <a:spcPts val="1200"/>
              </a:spcAft>
            </a:pPr>
            <a:r>
              <a:rPr lang="pl-PL" sz="1900" dirty="0" smtClean="0"/>
              <a:t>Bardzo </a:t>
            </a:r>
            <a:r>
              <a:rPr lang="pl-PL" sz="1900" dirty="0"/>
              <a:t>krytycznie </a:t>
            </a:r>
            <a:r>
              <a:rPr lang="pl-PL" sz="1900" dirty="0" smtClean="0"/>
              <a:t>odnoszono się </a:t>
            </a:r>
            <a:r>
              <a:rPr lang="pl-PL" sz="1900" dirty="0"/>
              <a:t>do sytuacji materialnej osób starszych i z niepełnosprawnościami. Poziom przeciętnych emerytur i rent </a:t>
            </a:r>
            <a:r>
              <a:rPr lang="pl-PL" sz="1900" dirty="0" smtClean="0"/>
              <a:t>oceniony został </a:t>
            </a:r>
            <a:r>
              <a:rPr lang="pl-PL" sz="1900" b="1" dirty="0" smtClean="0"/>
              <a:t>jako </a:t>
            </a:r>
            <a:r>
              <a:rPr lang="pl-PL" sz="1900" b="1" dirty="0"/>
              <a:t>bardzo niski</a:t>
            </a:r>
            <a:r>
              <a:rPr lang="pl-PL" sz="1900" dirty="0" smtClean="0"/>
              <a:t>.</a:t>
            </a:r>
          </a:p>
          <a:p>
            <a:pPr algn="just">
              <a:spcAft>
                <a:spcPts val="1200"/>
              </a:spcAft>
            </a:pPr>
            <a:r>
              <a:rPr lang="pl-PL" sz="1900" dirty="0"/>
              <a:t>Również i w tym gronie uczestników wywiadów podkreślana była szczególnie trudna sytuacja osób </a:t>
            </a:r>
            <a:r>
              <a:rPr lang="pl-PL" sz="1900" b="1" dirty="0"/>
              <a:t>samotnie prowadzących gospodarstwo domowe</a:t>
            </a:r>
            <a:r>
              <a:rPr lang="pl-PL" sz="1900" dirty="0"/>
              <a:t>.</a:t>
            </a:r>
          </a:p>
          <a:p>
            <a:pPr algn="just">
              <a:spcAft>
                <a:spcPts val="1200"/>
              </a:spcAft>
            </a:pPr>
            <a:r>
              <a:rPr lang="pl-PL" sz="1900" dirty="0"/>
              <a:t>Kolejnym </a:t>
            </a:r>
            <a:r>
              <a:rPr lang="pl-PL" sz="1900" dirty="0" smtClean="0"/>
              <a:t>wątkiem był </a:t>
            </a:r>
            <a:r>
              <a:rPr lang="pl-PL" sz="1900" dirty="0"/>
              <a:t>niski poziom </a:t>
            </a:r>
            <a:r>
              <a:rPr lang="pl-PL" sz="1900" b="1" dirty="0"/>
              <a:t>emerytur przyznawanych rolnikom</a:t>
            </a:r>
            <a:r>
              <a:rPr lang="pl-PL" sz="1900" dirty="0"/>
              <a:t>. Wyzwaniem dla samotnie żyjącego emeryta z taką emeryturą jest już samo pokrycie bieżących opłat i zaspokojenie podstawowych potrzeb.</a:t>
            </a:r>
          </a:p>
        </p:txBody>
      </p:sp>
    </p:spTree>
    <p:extLst>
      <p:ext uri="{BB962C8B-B14F-4D97-AF65-F5344CB8AC3E}">
        <p14:creationId xmlns:p14="http://schemas.microsoft.com/office/powerpoint/2010/main" val="41575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83518"/>
            <a:ext cx="5904656" cy="2304256"/>
          </a:xfrm>
        </p:spPr>
        <p:txBody>
          <a:bodyPr>
            <a:normAutofit/>
          </a:bodyPr>
          <a:lstStyle/>
          <a:p>
            <a:pPr algn="ctr"/>
            <a:r>
              <a:rPr lang="pl-PL" sz="6000" dirty="0"/>
              <a:t>Część I</a:t>
            </a:r>
          </a:p>
        </p:txBody>
      </p:sp>
      <p:sp>
        <p:nvSpPr>
          <p:cNvPr id="3" name="Symbol zastępczy zawartości 2"/>
          <p:cNvSpPr>
            <a:spLocks noGrp="1"/>
          </p:cNvSpPr>
          <p:nvPr>
            <p:ph idx="1"/>
          </p:nvPr>
        </p:nvSpPr>
        <p:spPr>
          <a:xfrm>
            <a:off x="395536" y="3075806"/>
            <a:ext cx="8352928" cy="1656184"/>
          </a:xfrm>
        </p:spPr>
        <p:txBody>
          <a:bodyPr>
            <a:normAutofit/>
          </a:bodyPr>
          <a:lstStyle/>
          <a:p>
            <a:pPr marL="0" indent="0" algn="just">
              <a:buNone/>
            </a:pPr>
            <a:r>
              <a:rPr lang="pl-PL" b="1" dirty="0" smtClean="0"/>
              <a:t>Wprowadzenie:</a:t>
            </a:r>
          </a:p>
          <a:p>
            <a:r>
              <a:rPr lang="pl-PL" dirty="0" smtClean="0"/>
              <a:t>Cel i zakres badania,</a:t>
            </a:r>
          </a:p>
          <a:p>
            <a:r>
              <a:rPr lang="pl-PL" dirty="0" smtClean="0"/>
              <a:t>Zastosowana metodologia.</a:t>
            </a:r>
            <a:endParaRPr lang="pl-PL"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2</a:t>
            </a:fld>
            <a:endParaRPr lang="pl-PL" dirty="0"/>
          </a:p>
        </p:txBody>
      </p:sp>
      <p:grpSp>
        <p:nvGrpSpPr>
          <p:cNvPr id="5" name="Grupa 4"/>
          <p:cNvGrpSpPr/>
          <p:nvPr/>
        </p:nvGrpSpPr>
        <p:grpSpPr>
          <a:xfrm>
            <a:off x="6156176" y="739209"/>
            <a:ext cx="1944216" cy="2160240"/>
            <a:chOff x="1331640" y="1491630"/>
            <a:chExt cx="1944216" cy="2160240"/>
          </a:xfrm>
        </p:grpSpPr>
        <p:sp>
          <p:nvSpPr>
            <p:cNvPr id="6" name="Freeform 82"/>
            <p:cNvSpPr>
              <a:spLocks/>
            </p:cNvSpPr>
            <p:nvPr/>
          </p:nvSpPr>
          <p:spPr bwMode="auto">
            <a:xfrm>
              <a:off x="1331640" y="1491630"/>
              <a:ext cx="1185063" cy="1043489"/>
            </a:xfrm>
            <a:custGeom>
              <a:avLst/>
              <a:gdLst>
                <a:gd name="T0" fmla="*/ 221 w 280"/>
                <a:gd name="T1" fmla="*/ 0 h 222"/>
                <a:gd name="T2" fmla="*/ 0 w 280"/>
                <a:gd name="T3" fmla="*/ 0 h 222"/>
                <a:gd name="T4" fmla="*/ 0 w 280"/>
                <a:gd name="T5" fmla="*/ 222 h 222"/>
                <a:gd name="T6" fmla="*/ 82 w 280"/>
                <a:gd name="T7" fmla="*/ 222 h 222"/>
                <a:gd name="T8" fmla="*/ 82 w 280"/>
                <a:gd name="T9" fmla="*/ 221 h 222"/>
                <a:gd name="T10" fmla="*/ 80 w 280"/>
                <a:gd name="T11" fmla="*/ 216 h 222"/>
                <a:gd name="T12" fmla="*/ 76 w 280"/>
                <a:gd name="T13" fmla="*/ 200 h 222"/>
                <a:gd name="T14" fmla="*/ 114 w 280"/>
                <a:gd name="T15" fmla="*/ 162 h 222"/>
                <a:gd name="T16" fmla="*/ 149 w 280"/>
                <a:gd name="T17" fmla="*/ 184 h 222"/>
                <a:gd name="T18" fmla="*/ 153 w 280"/>
                <a:gd name="T19" fmla="*/ 200 h 222"/>
                <a:gd name="T20" fmla="*/ 146 w 280"/>
                <a:gd name="T21" fmla="*/ 222 h 222"/>
                <a:gd name="T22" fmla="*/ 221 w 280"/>
                <a:gd name="T23" fmla="*/ 222 h 222"/>
                <a:gd name="T24" fmla="*/ 221 w 280"/>
                <a:gd name="T25" fmla="*/ 146 h 222"/>
                <a:gd name="T26" fmla="*/ 221 w 280"/>
                <a:gd name="T27" fmla="*/ 146 h 222"/>
                <a:gd name="T28" fmla="*/ 221 w 280"/>
                <a:gd name="T29" fmla="*/ 145 h 222"/>
                <a:gd name="T30" fmla="*/ 235 w 280"/>
                <a:gd name="T31" fmla="*/ 130 h 222"/>
                <a:gd name="T32" fmla="*/ 237 w 280"/>
                <a:gd name="T33" fmla="*/ 130 h 222"/>
                <a:gd name="T34" fmla="*/ 247 w 280"/>
                <a:gd name="T35" fmla="*/ 133 h 222"/>
                <a:gd name="T36" fmla="*/ 248 w 280"/>
                <a:gd name="T37" fmla="*/ 134 h 222"/>
                <a:gd name="T38" fmla="*/ 248 w 280"/>
                <a:gd name="T39" fmla="*/ 134 h 222"/>
                <a:gd name="T40" fmla="*/ 249 w 280"/>
                <a:gd name="T41" fmla="*/ 135 h 222"/>
                <a:gd name="T42" fmla="*/ 250 w 280"/>
                <a:gd name="T43" fmla="*/ 135 h 222"/>
                <a:gd name="T44" fmla="*/ 251 w 280"/>
                <a:gd name="T45" fmla="*/ 135 h 222"/>
                <a:gd name="T46" fmla="*/ 252 w 280"/>
                <a:gd name="T47" fmla="*/ 135 h 222"/>
                <a:gd name="T48" fmla="*/ 252 w 280"/>
                <a:gd name="T49" fmla="*/ 135 h 222"/>
                <a:gd name="T50" fmla="*/ 252 w 280"/>
                <a:gd name="T51" fmla="*/ 135 h 222"/>
                <a:gd name="T52" fmla="*/ 253 w 280"/>
                <a:gd name="T53" fmla="*/ 135 h 222"/>
                <a:gd name="T54" fmla="*/ 254 w 280"/>
                <a:gd name="T55" fmla="*/ 136 h 222"/>
                <a:gd name="T56" fmla="*/ 255 w 280"/>
                <a:gd name="T57" fmla="*/ 136 h 222"/>
                <a:gd name="T58" fmla="*/ 256 w 280"/>
                <a:gd name="T59" fmla="*/ 136 h 222"/>
                <a:gd name="T60" fmla="*/ 257 w 280"/>
                <a:gd name="T61" fmla="*/ 136 h 222"/>
                <a:gd name="T62" fmla="*/ 257 w 280"/>
                <a:gd name="T63" fmla="*/ 136 h 222"/>
                <a:gd name="T64" fmla="*/ 259 w 280"/>
                <a:gd name="T65" fmla="*/ 136 h 222"/>
                <a:gd name="T66" fmla="*/ 269 w 280"/>
                <a:gd name="T67" fmla="*/ 134 h 222"/>
                <a:gd name="T68" fmla="*/ 280 w 280"/>
                <a:gd name="T69" fmla="*/ 115 h 222"/>
                <a:gd name="T70" fmla="*/ 269 w 280"/>
                <a:gd name="T71" fmla="*/ 97 h 222"/>
                <a:gd name="T72" fmla="*/ 259 w 280"/>
                <a:gd name="T73" fmla="*/ 94 h 222"/>
                <a:gd name="T74" fmla="*/ 248 w 280"/>
                <a:gd name="T75" fmla="*/ 97 h 222"/>
                <a:gd name="T76" fmla="*/ 247 w 280"/>
                <a:gd name="T77" fmla="*/ 97 h 222"/>
                <a:gd name="T78" fmla="*/ 247 w 280"/>
                <a:gd name="T79" fmla="*/ 97 h 222"/>
                <a:gd name="T80" fmla="*/ 247 w 280"/>
                <a:gd name="T81" fmla="*/ 98 h 222"/>
                <a:gd name="T82" fmla="*/ 247 w 280"/>
                <a:gd name="T83" fmla="*/ 98 h 222"/>
                <a:gd name="T84" fmla="*/ 240 w 280"/>
                <a:gd name="T85" fmla="*/ 100 h 222"/>
                <a:gd name="T86" fmla="*/ 237 w 280"/>
                <a:gd name="T87" fmla="*/ 100 h 222"/>
                <a:gd name="T88" fmla="*/ 235 w 280"/>
                <a:gd name="T89" fmla="*/ 100 h 222"/>
                <a:gd name="T90" fmla="*/ 221 w 280"/>
                <a:gd name="T91" fmla="*/ 90 h 222"/>
                <a:gd name="T92" fmla="*/ 221 w 280"/>
                <a:gd name="T93" fmla="*/ 89 h 222"/>
                <a:gd name="T94" fmla="*/ 221 w 280"/>
                <a:gd name="T95" fmla="*/ 88 h 222"/>
                <a:gd name="T96" fmla="*/ 221 w 280"/>
                <a:gd name="T97" fmla="*/ 88 h 222"/>
                <a:gd name="T98" fmla="*/ 221 w 280"/>
                <a:gd name="T99" fmla="*/ 87 h 222"/>
                <a:gd name="T100" fmla="*/ 221 w 280"/>
                <a:gd name="T101" fmla="*/ 86 h 222"/>
                <a:gd name="T102" fmla="*/ 221 w 280"/>
                <a:gd name="T103" fmla="*/ 85 h 222"/>
                <a:gd name="T104" fmla="*/ 221 w 280"/>
                <a:gd name="T105" fmla="*/ 84 h 222"/>
                <a:gd name="T106" fmla="*/ 221 w 280"/>
                <a:gd name="T107" fmla="*/ 84 h 222"/>
                <a:gd name="T108" fmla="*/ 221 w 280"/>
                <a:gd name="T10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222">
                  <a:moveTo>
                    <a:pt x="221" y="0"/>
                  </a:moveTo>
                  <a:cubicBezTo>
                    <a:pt x="0" y="0"/>
                    <a:pt x="0" y="0"/>
                    <a:pt x="0" y="0"/>
                  </a:cubicBezTo>
                  <a:cubicBezTo>
                    <a:pt x="0" y="222"/>
                    <a:pt x="0" y="222"/>
                    <a:pt x="0" y="222"/>
                  </a:cubicBezTo>
                  <a:cubicBezTo>
                    <a:pt x="82" y="222"/>
                    <a:pt x="82" y="222"/>
                    <a:pt x="82" y="222"/>
                  </a:cubicBezTo>
                  <a:cubicBezTo>
                    <a:pt x="82" y="221"/>
                    <a:pt x="82" y="221"/>
                    <a:pt x="82" y="221"/>
                  </a:cubicBezTo>
                  <a:cubicBezTo>
                    <a:pt x="81" y="220"/>
                    <a:pt x="81" y="218"/>
                    <a:pt x="80" y="216"/>
                  </a:cubicBezTo>
                  <a:cubicBezTo>
                    <a:pt x="77" y="211"/>
                    <a:pt x="76" y="206"/>
                    <a:pt x="76" y="200"/>
                  </a:cubicBezTo>
                  <a:cubicBezTo>
                    <a:pt x="76" y="180"/>
                    <a:pt x="93" y="162"/>
                    <a:pt x="114" y="162"/>
                  </a:cubicBezTo>
                  <a:cubicBezTo>
                    <a:pt x="129" y="162"/>
                    <a:pt x="143" y="171"/>
                    <a:pt x="149" y="184"/>
                  </a:cubicBezTo>
                  <a:cubicBezTo>
                    <a:pt x="151" y="189"/>
                    <a:pt x="153" y="194"/>
                    <a:pt x="153" y="200"/>
                  </a:cubicBezTo>
                  <a:cubicBezTo>
                    <a:pt x="153" y="207"/>
                    <a:pt x="150" y="216"/>
                    <a:pt x="146" y="222"/>
                  </a:cubicBezTo>
                  <a:cubicBezTo>
                    <a:pt x="221" y="222"/>
                    <a:pt x="221" y="222"/>
                    <a:pt x="221" y="222"/>
                  </a:cubicBezTo>
                  <a:cubicBezTo>
                    <a:pt x="221" y="146"/>
                    <a:pt x="221" y="146"/>
                    <a:pt x="221" y="146"/>
                  </a:cubicBezTo>
                  <a:cubicBezTo>
                    <a:pt x="221" y="146"/>
                    <a:pt x="221" y="146"/>
                    <a:pt x="221" y="146"/>
                  </a:cubicBezTo>
                  <a:cubicBezTo>
                    <a:pt x="221" y="146"/>
                    <a:pt x="221" y="146"/>
                    <a:pt x="221" y="145"/>
                  </a:cubicBezTo>
                  <a:cubicBezTo>
                    <a:pt x="221" y="137"/>
                    <a:pt x="227" y="131"/>
                    <a:pt x="235" y="130"/>
                  </a:cubicBezTo>
                  <a:cubicBezTo>
                    <a:pt x="236" y="130"/>
                    <a:pt x="237" y="130"/>
                    <a:pt x="237" y="130"/>
                  </a:cubicBezTo>
                  <a:cubicBezTo>
                    <a:pt x="241" y="130"/>
                    <a:pt x="244" y="131"/>
                    <a:pt x="247" y="133"/>
                  </a:cubicBezTo>
                  <a:cubicBezTo>
                    <a:pt x="248" y="134"/>
                    <a:pt x="248" y="134"/>
                    <a:pt x="248" y="134"/>
                  </a:cubicBezTo>
                  <a:cubicBezTo>
                    <a:pt x="248" y="134"/>
                    <a:pt x="248" y="134"/>
                    <a:pt x="248" y="134"/>
                  </a:cubicBezTo>
                  <a:cubicBezTo>
                    <a:pt x="249" y="134"/>
                    <a:pt x="249" y="134"/>
                    <a:pt x="249" y="135"/>
                  </a:cubicBezTo>
                  <a:cubicBezTo>
                    <a:pt x="250" y="135"/>
                    <a:pt x="250" y="135"/>
                    <a:pt x="250" y="135"/>
                  </a:cubicBezTo>
                  <a:cubicBezTo>
                    <a:pt x="251" y="135"/>
                    <a:pt x="251" y="135"/>
                    <a:pt x="251" y="135"/>
                  </a:cubicBezTo>
                  <a:cubicBezTo>
                    <a:pt x="251" y="135"/>
                    <a:pt x="251" y="135"/>
                    <a:pt x="252" y="135"/>
                  </a:cubicBezTo>
                  <a:cubicBezTo>
                    <a:pt x="252" y="135"/>
                    <a:pt x="252" y="135"/>
                    <a:pt x="252" y="135"/>
                  </a:cubicBezTo>
                  <a:cubicBezTo>
                    <a:pt x="252" y="135"/>
                    <a:pt x="252" y="135"/>
                    <a:pt x="252" y="135"/>
                  </a:cubicBezTo>
                  <a:cubicBezTo>
                    <a:pt x="253" y="135"/>
                    <a:pt x="253" y="135"/>
                    <a:pt x="253" y="135"/>
                  </a:cubicBezTo>
                  <a:cubicBezTo>
                    <a:pt x="253" y="135"/>
                    <a:pt x="254" y="135"/>
                    <a:pt x="254" y="136"/>
                  </a:cubicBezTo>
                  <a:cubicBezTo>
                    <a:pt x="255" y="136"/>
                    <a:pt x="255" y="136"/>
                    <a:pt x="255" y="136"/>
                  </a:cubicBezTo>
                  <a:cubicBezTo>
                    <a:pt x="255" y="136"/>
                    <a:pt x="255" y="136"/>
                    <a:pt x="256" y="136"/>
                  </a:cubicBezTo>
                  <a:cubicBezTo>
                    <a:pt x="256" y="136"/>
                    <a:pt x="256" y="136"/>
                    <a:pt x="257" y="136"/>
                  </a:cubicBezTo>
                  <a:cubicBezTo>
                    <a:pt x="257" y="136"/>
                    <a:pt x="257" y="136"/>
                    <a:pt x="257" y="136"/>
                  </a:cubicBezTo>
                  <a:cubicBezTo>
                    <a:pt x="258" y="136"/>
                    <a:pt x="258" y="136"/>
                    <a:pt x="259" y="136"/>
                  </a:cubicBezTo>
                  <a:cubicBezTo>
                    <a:pt x="262" y="136"/>
                    <a:pt x="266" y="135"/>
                    <a:pt x="269" y="134"/>
                  </a:cubicBezTo>
                  <a:cubicBezTo>
                    <a:pt x="276" y="130"/>
                    <a:pt x="280" y="123"/>
                    <a:pt x="280" y="115"/>
                  </a:cubicBezTo>
                  <a:cubicBezTo>
                    <a:pt x="280" y="108"/>
                    <a:pt x="276" y="100"/>
                    <a:pt x="269" y="97"/>
                  </a:cubicBezTo>
                  <a:cubicBezTo>
                    <a:pt x="266" y="95"/>
                    <a:pt x="262" y="94"/>
                    <a:pt x="259" y="94"/>
                  </a:cubicBezTo>
                  <a:cubicBezTo>
                    <a:pt x="254" y="94"/>
                    <a:pt x="251" y="95"/>
                    <a:pt x="248" y="97"/>
                  </a:cubicBezTo>
                  <a:cubicBezTo>
                    <a:pt x="247" y="97"/>
                    <a:pt x="247" y="97"/>
                    <a:pt x="247" y="97"/>
                  </a:cubicBezTo>
                  <a:cubicBezTo>
                    <a:pt x="247" y="97"/>
                    <a:pt x="247" y="97"/>
                    <a:pt x="247" y="97"/>
                  </a:cubicBezTo>
                  <a:cubicBezTo>
                    <a:pt x="247" y="98"/>
                    <a:pt x="247" y="98"/>
                    <a:pt x="247" y="98"/>
                  </a:cubicBezTo>
                  <a:cubicBezTo>
                    <a:pt x="247" y="98"/>
                    <a:pt x="247" y="98"/>
                    <a:pt x="247" y="98"/>
                  </a:cubicBezTo>
                  <a:cubicBezTo>
                    <a:pt x="244" y="99"/>
                    <a:pt x="243" y="100"/>
                    <a:pt x="240" y="100"/>
                  </a:cubicBezTo>
                  <a:cubicBezTo>
                    <a:pt x="239" y="100"/>
                    <a:pt x="238" y="100"/>
                    <a:pt x="237" y="100"/>
                  </a:cubicBezTo>
                  <a:cubicBezTo>
                    <a:pt x="237" y="100"/>
                    <a:pt x="236" y="100"/>
                    <a:pt x="235" y="100"/>
                  </a:cubicBezTo>
                  <a:cubicBezTo>
                    <a:pt x="229" y="99"/>
                    <a:pt x="224" y="95"/>
                    <a:pt x="221" y="90"/>
                  </a:cubicBezTo>
                  <a:cubicBezTo>
                    <a:pt x="221" y="89"/>
                    <a:pt x="221" y="89"/>
                    <a:pt x="221" y="89"/>
                  </a:cubicBezTo>
                  <a:cubicBezTo>
                    <a:pt x="221" y="89"/>
                    <a:pt x="221" y="89"/>
                    <a:pt x="221" y="88"/>
                  </a:cubicBezTo>
                  <a:cubicBezTo>
                    <a:pt x="221" y="88"/>
                    <a:pt x="221" y="88"/>
                    <a:pt x="221" y="88"/>
                  </a:cubicBezTo>
                  <a:cubicBezTo>
                    <a:pt x="221" y="87"/>
                    <a:pt x="221" y="87"/>
                    <a:pt x="221" y="87"/>
                  </a:cubicBezTo>
                  <a:cubicBezTo>
                    <a:pt x="221" y="86"/>
                    <a:pt x="221" y="86"/>
                    <a:pt x="221" y="86"/>
                  </a:cubicBezTo>
                  <a:cubicBezTo>
                    <a:pt x="221" y="86"/>
                    <a:pt x="221" y="86"/>
                    <a:pt x="221" y="85"/>
                  </a:cubicBezTo>
                  <a:cubicBezTo>
                    <a:pt x="221" y="85"/>
                    <a:pt x="221" y="85"/>
                    <a:pt x="221" y="84"/>
                  </a:cubicBezTo>
                  <a:cubicBezTo>
                    <a:pt x="221" y="84"/>
                    <a:pt x="221" y="84"/>
                    <a:pt x="221" y="84"/>
                  </a:cubicBezTo>
                  <a:lnTo>
                    <a:pt x="221" y="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7" name="Freeform 83"/>
            <p:cNvSpPr>
              <a:spLocks/>
            </p:cNvSpPr>
            <p:nvPr/>
          </p:nvSpPr>
          <p:spPr bwMode="auto">
            <a:xfrm>
              <a:off x="1331640" y="2333154"/>
              <a:ext cx="932012" cy="1318716"/>
            </a:xfrm>
            <a:custGeom>
              <a:avLst/>
              <a:gdLst>
                <a:gd name="T0" fmla="*/ 0 w 220"/>
                <a:gd name="T1" fmla="*/ 280 h 280"/>
                <a:gd name="T2" fmla="*/ 220 w 220"/>
                <a:gd name="T3" fmla="*/ 280 h 280"/>
                <a:gd name="T4" fmla="*/ 220 w 220"/>
                <a:gd name="T5" fmla="*/ 198 h 280"/>
                <a:gd name="T6" fmla="*/ 220 w 220"/>
                <a:gd name="T7" fmla="*/ 198 h 280"/>
                <a:gd name="T8" fmla="*/ 202 w 220"/>
                <a:gd name="T9" fmla="*/ 204 h 280"/>
                <a:gd name="T10" fmla="*/ 199 w 220"/>
                <a:gd name="T11" fmla="*/ 204 h 280"/>
                <a:gd name="T12" fmla="*/ 161 w 220"/>
                <a:gd name="T13" fmla="*/ 166 h 280"/>
                <a:gd name="T14" fmla="*/ 199 w 220"/>
                <a:gd name="T15" fmla="*/ 127 h 280"/>
                <a:gd name="T16" fmla="*/ 199 w 220"/>
                <a:gd name="T17" fmla="*/ 127 h 280"/>
                <a:gd name="T18" fmla="*/ 199 w 220"/>
                <a:gd name="T19" fmla="*/ 127 h 280"/>
                <a:gd name="T20" fmla="*/ 220 w 220"/>
                <a:gd name="T21" fmla="*/ 134 h 280"/>
                <a:gd name="T22" fmla="*/ 220 w 220"/>
                <a:gd name="T23" fmla="*/ 60 h 280"/>
                <a:gd name="T24" fmla="*/ 145 w 220"/>
                <a:gd name="T25" fmla="*/ 60 h 280"/>
                <a:gd name="T26" fmla="*/ 131 w 220"/>
                <a:gd name="T27" fmla="*/ 51 h 280"/>
                <a:gd name="T28" fmla="*/ 129 w 220"/>
                <a:gd name="T29" fmla="*/ 43 h 280"/>
                <a:gd name="T30" fmla="*/ 132 w 220"/>
                <a:gd name="T31" fmla="*/ 33 h 280"/>
                <a:gd name="T32" fmla="*/ 132 w 220"/>
                <a:gd name="T33" fmla="*/ 33 h 280"/>
                <a:gd name="T34" fmla="*/ 135 w 220"/>
                <a:gd name="T35" fmla="*/ 21 h 280"/>
                <a:gd name="T36" fmla="*/ 133 w 220"/>
                <a:gd name="T37" fmla="*/ 11 h 280"/>
                <a:gd name="T38" fmla="*/ 114 w 220"/>
                <a:gd name="T39" fmla="*/ 0 h 280"/>
                <a:gd name="T40" fmla="*/ 93 w 220"/>
                <a:gd name="T41" fmla="*/ 21 h 280"/>
                <a:gd name="T42" fmla="*/ 95 w 220"/>
                <a:gd name="T43" fmla="*/ 31 h 280"/>
                <a:gd name="T44" fmla="*/ 96 w 220"/>
                <a:gd name="T45" fmla="*/ 32 h 280"/>
                <a:gd name="T46" fmla="*/ 96 w 220"/>
                <a:gd name="T47" fmla="*/ 32 h 280"/>
                <a:gd name="T48" fmla="*/ 97 w 220"/>
                <a:gd name="T49" fmla="*/ 33 h 280"/>
                <a:gd name="T50" fmla="*/ 98 w 220"/>
                <a:gd name="T51" fmla="*/ 35 h 280"/>
                <a:gd name="T52" fmla="*/ 99 w 220"/>
                <a:gd name="T53" fmla="*/ 43 h 280"/>
                <a:gd name="T54" fmla="*/ 83 w 220"/>
                <a:gd name="T55" fmla="*/ 60 h 280"/>
                <a:gd name="T56" fmla="*/ 0 w 220"/>
                <a:gd name="T57" fmla="*/ 60 h 280"/>
                <a:gd name="T58" fmla="*/ 0 w 220"/>
                <a:gd name="T5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280">
                  <a:moveTo>
                    <a:pt x="0" y="280"/>
                  </a:moveTo>
                  <a:cubicBezTo>
                    <a:pt x="220" y="280"/>
                    <a:pt x="220" y="280"/>
                    <a:pt x="220" y="280"/>
                  </a:cubicBezTo>
                  <a:cubicBezTo>
                    <a:pt x="220" y="198"/>
                    <a:pt x="220" y="198"/>
                    <a:pt x="220" y="198"/>
                  </a:cubicBezTo>
                  <a:cubicBezTo>
                    <a:pt x="220" y="198"/>
                    <a:pt x="220" y="198"/>
                    <a:pt x="220" y="198"/>
                  </a:cubicBezTo>
                  <a:cubicBezTo>
                    <a:pt x="215" y="201"/>
                    <a:pt x="208" y="203"/>
                    <a:pt x="202" y="204"/>
                  </a:cubicBezTo>
                  <a:cubicBezTo>
                    <a:pt x="201" y="204"/>
                    <a:pt x="200" y="204"/>
                    <a:pt x="199" y="204"/>
                  </a:cubicBezTo>
                  <a:cubicBezTo>
                    <a:pt x="178" y="204"/>
                    <a:pt x="161" y="187"/>
                    <a:pt x="161" y="166"/>
                  </a:cubicBezTo>
                  <a:cubicBezTo>
                    <a:pt x="161" y="145"/>
                    <a:pt x="178" y="127"/>
                    <a:pt x="199" y="127"/>
                  </a:cubicBezTo>
                  <a:cubicBezTo>
                    <a:pt x="199" y="127"/>
                    <a:pt x="199" y="127"/>
                    <a:pt x="199" y="127"/>
                  </a:cubicBezTo>
                  <a:cubicBezTo>
                    <a:pt x="199" y="127"/>
                    <a:pt x="199" y="127"/>
                    <a:pt x="199" y="127"/>
                  </a:cubicBezTo>
                  <a:cubicBezTo>
                    <a:pt x="207" y="127"/>
                    <a:pt x="214" y="130"/>
                    <a:pt x="220" y="134"/>
                  </a:cubicBezTo>
                  <a:cubicBezTo>
                    <a:pt x="220" y="60"/>
                    <a:pt x="220" y="60"/>
                    <a:pt x="220" y="60"/>
                  </a:cubicBezTo>
                  <a:cubicBezTo>
                    <a:pt x="145" y="60"/>
                    <a:pt x="145" y="60"/>
                    <a:pt x="145" y="60"/>
                  </a:cubicBezTo>
                  <a:cubicBezTo>
                    <a:pt x="139" y="60"/>
                    <a:pt x="134" y="56"/>
                    <a:pt x="131" y="51"/>
                  </a:cubicBezTo>
                  <a:cubicBezTo>
                    <a:pt x="129" y="48"/>
                    <a:pt x="129" y="46"/>
                    <a:pt x="129" y="43"/>
                  </a:cubicBezTo>
                  <a:cubicBezTo>
                    <a:pt x="129" y="39"/>
                    <a:pt x="130" y="36"/>
                    <a:pt x="132" y="33"/>
                  </a:cubicBezTo>
                  <a:cubicBezTo>
                    <a:pt x="132" y="33"/>
                    <a:pt x="132" y="33"/>
                    <a:pt x="132" y="33"/>
                  </a:cubicBezTo>
                  <a:cubicBezTo>
                    <a:pt x="135" y="29"/>
                    <a:pt x="135" y="26"/>
                    <a:pt x="135" y="21"/>
                  </a:cubicBezTo>
                  <a:cubicBezTo>
                    <a:pt x="135" y="18"/>
                    <a:pt x="135" y="14"/>
                    <a:pt x="133" y="11"/>
                  </a:cubicBezTo>
                  <a:cubicBezTo>
                    <a:pt x="129" y="4"/>
                    <a:pt x="122" y="0"/>
                    <a:pt x="114" y="0"/>
                  </a:cubicBezTo>
                  <a:cubicBezTo>
                    <a:pt x="102" y="0"/>
                    <a:pt x="93" y="10"/>
                    <a:pt x="93" y="21"/>
                  </a:cubicBezTo>
                  <a:cubicBezTo>
                    <a:pt x="93" y="25"/>
                    <a:pt x="94" y="28"/>
                    <a:pt x="95" y="31"/>
                  </a:cubicBezTo>
                  <a:cubicBezTo>
                    <a:pt x="96" y="31"/>
                    <a:pt x="96" y="32"/>
                    <a:pt x="96" y="32"/>
                  </a:cubicBezTo>
                  <a:cubicBezTo>
                    <a:pt x="96" y="32"/>
                    <a:pt x="96" y="32"/>
                    <a:pt x="96" y="32"/>
                  </a:cubicBezTo>
                  <a:cubicBezTo>
                    <a:pt x="97" y="33"/>
                    <a:pt x="97" y="33"/>
                    <a:pt x="97" y="33"/>
                  </a:cubicBezTo>
                  <a:cubicBezTo>
                    <a:pt x="97" y="34"/>
                    <a:pt x="98" y="35"/>
                    <a:pt x="98" y="35"/>
                  </a:cubicBezTo>
                  <a:cubicBezTo>
                    <a:pt x="99" y="37"/>
                    <a:pt x="99" y="40"/>
                    <a:pt x="99" y="43"/>
                  </a:cubicBezTo>
                  <a:cubicBezTo>
                    <a:pt x="99" y="52"/>
                    <a:pt x="92" y="60"/>
                    <a:pt x="83" y="60"/>
                  </a:cubicBezTo>
                  <a:cubicBezTo>
                    <a:pt x="0" y="60"/>
                    <a:pt x="0" y="60"/>
                    <a:pt x="0" y="60"/>
                  </a:cubicBezTo>
                  <a:lnTo>
                    <a:pt x="0" y="28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8" name="Freeform 84"/>
            <p:cNvSpPr>
              <a:spLocks/>
            </p:cNvSpPr>
            <p:nvPr/>
          </p:nvSpPr>
          <p:spPr bwMode="auto">
            <a:xfrm>
              <a:off x="2085447" y="2616301"/>
              <a:ext cx="1190409" cy="1035569"/>
            </a:xfrm>
            <a:custGeom>
              <a:avLst/>
              <a:gdLst>
                <a:gd name="T0" fmla="*/ 281 w 281"/>
                <a:gd name="T1" fmla="*/ 220 h 220"/>
                <a:gd name="T2" fmla="*/ 281 w 281"/>
                <a:gd name="T3" fmla="*/ 0 h 220"/>
                <a:gd name="T4" fmla="*/ 198 w 281"/>
                <a:gd name="T5" fmla="*/ 0 h 220"/>
                <a:gd name="T6" fmla="*/ 198 w 281"/>
                <a:gd name="T7" fmla="*/ 0 h 220"/>
                <a:gd name="T8" fmla="*/ 204 w 281"/>
                <a:gd name="T9" fmla="*/ 21 h 220"/>
                <a:gd name="T10" fmla="*/ 166 w 281"/>
                <a:gd name="T11" fmla="*/ 59 h 220"/>
                <a:gd name="T12" fmla="*/ 138 w 281"/>
                <a:gd name="T13" fmla="*/ 48 h 220"/>
                <a:gd name="T14" fmla="*/ 128 w 281"/>
                <a:gd name="T15" fmla="*/ 21 h 220"/>
                <a:gd name="T16" fmla="*/ 134 w 281"/>
                <a:gd name="T17" fmla="*/ 0 h 220"/>
                <a:gd name="T18" fmla="*/ 59 w 281"/>
                <a:gd name="T19" fmla="*/ 0 h 220"/>
                <a:gd name="T20" fmla="*/ 59 w 281"/>
                <a:gd name="T21" fmla="*/ 75 h 220"/>
                <a:gd name="T22" fmla="*/ 43 w 281"/>
                <a:gd name="T23" fmla="*/ 91 h 220"/>
                <a:gd name="T24" fmla="*/ 42 w 281"/>
                <a:gd name="T25" fmla="*/ 91 h 220"/>
                <a:gd name="T26" fmla="*/ 42 w 281"/>
                <a:gd name="T27" fmla="*/ 91 h 220"/>
                <a:gd name="T28" fmla="*/ 33 w 281"/>
                <a:gd name="T29" fmla="*/ 88 h 220"/>
                <a:gd name="T30" fmla="*/ 21 w 281"/>
                <a:gd name="T31" fmla="*/ 85 h 220"/>
                <a:gd name="T32" fmla="*/ 0 w 281"/>
                <a:gd name="T33" fmla="*/ 106 h 220"/>
                <a:gd name="T34" fmla="*/ 21 w 281"/>
                <a:gd name="T35" fmla="*/ 127 h 220"/>
                <a:gd name="T36" fmla="*/ 23 w 281"/>
                <a:gd name="T37" fmla="*/ 127 h 220"/>
                <a:gd name="T38" fmla="*/ 32 w 281"/>
                <a:gd name="T39" fmla="*/ 124 h 220"/>
                <a:gd name="T40" fmla="*/ 33 w 281"/>
                <a:gd name="T41" fmla="*/ 123 h 220"/>
                <a:gd name="T42" fmla="*/ 42 w 281"/>
                <a:gd name="T43" fmla="*/ 121 h 220"/>
                <a:gd name="T44" fmla="*/ 42 w 281"/>
                <a:gd name="T45" fmla="*/ 121 h 220"/>
                <a:gd name="T46" fmla="*/ 43 w 281"/>
                <a:gd name="T47" fmla="*/ 121 h 220"/>
                <a:gd name="T48" fmla="*/ 59 w 281"/>
                <a:gd name="T49" fmla="*/ 137 h 220"/>
                <a:gd name="T50" fmla="*/ 59 w 281"/>
                <a:gd name="T51" fmla="*/ 220 h 220"/>
                <a:gd name="T52" fmla="*/ 281 w 281"/>
                <a:gd name="T5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220">
                  <a:moveTo>
                    <a:pt x="281" y="220"/>
                  </a:moveTo>
                  <a:cubicBezTo>
                    <a:pt x="281" y="0"/>
                    <a:pt x="281" y="0"/>
                    <a:pt x="281" y="0"/>
                  </a:cubicBezTo>
                  <a:cubicBezTo>
                    <a:pt x="198" y="0"/>
                    <a:pt x="198" y="0"/>
                    <a:pt x="198" y="0"/>
                  </a:cubicBezTo>
                  <a:cubicBezTo>
                    <a:pt x="198" y="0"/>
                    <a:pt x="198" y="0"/>
                    <a:pt x="198" y="0"/>
                  </a:cubicBezTo>
                  <a:cubicBezTo>
                    <a:pt x="202" y="6"/>
                    <a:pt x="204" y="13"/>
                    <a:pt x="204" y="21"/>
                  </a:cubicBezTo>
                  <a:cubicBezTo>
                    <a:pt x="204" y="42"/>
                    <a:pt x="187" y="59"/>
                    <a:pt x="166" y="59"/>
                  </a:cubicBezTo>
                  <a:cubicBezTo>
                    <a:pt x="155" y="59"/>
                    <a:pt x="146" y="55"/>
                    <a:pt x="138" y="48"/>
                  </a:cubicBezTo>
                  <a:cubicBezTo>
                    <a:pt x="132" y="40"/>
                    <a:pt x="128" y="31"/>
                    <a:pt x="128" y="21"/>
                  </a:cubicBezTo>
                  <a:cubicBezTo>
                    <a:pt x="128" y="13"/>
                    <a:pt x="129" y="5"/>
                    <a:pt x="134" y="0"/>
                  </a:cubicBezTo>
                  <a:cubicBezTo>
                    <a:pt x="59" y="0"/>
                    <a:pt x="59" y="0"/>
                    <a:pt x="59" y="0"/>
                  </a:cubicBezTo>
                  <a:cubicBezTo>
                    <a:pt x="59" y="75"/>
                    <a:pt x="59" y="75"/>
                    <a:pt x="59" y="75"/>
                  </a:cubicBezTo>
                  <a:cubicBezTo>
                    <a:pt x="59" y="84"/>
                    <a:pt x="52" y="91"/>
                    <a:pt x="43" y="91"/>
                  </a:cubicBezTo>
                  <a:cubicBezTo>
                    <a:pt x="42" y="91"/>
                    <a:pt x="42" y="91"/>
                    <a:pt x="42" y="91"/>
                  </a:cubicBezTo>
                  <a:cubicBezTo>
                    <a:pt x="42" y="91"/>
                    <a:pt x="42" y="91"/>
                    <a:pt x="42" y="91"/>
                  </a:cubicBezTo>
                  <a:cubicBezTo>
                    <a:pt x="39" y="91"/>
                    <a:pt x="36" y="90"/>
                    <a:pt x="33" y="88"/>
                  </a:cubicBezTo>
                  <a:cubicBezTo>
                    <a:pt x="29" y="85"/>
                    <a:pt x="26" y="85"/>
                    <a:pt x="21" y="85"/>
                  </a:cubicBezTo>
                  <a:cubicBezTo>
                    <a:pt x="10" y="85"/>
                    <a:pt x="0" y="94"/>
                    <a:pt x="0" y="106"/>
                  </a:cubicBezTo>
                  <a:cubicBezTo>
                    <a:pt x="0" y="118"/>
                    <a:pt x="10" y="127"/>
                    <a:pt x="21" y="127"/>
                  </a:cubicBezTo>
                  <a:cubicBezTo>
                    <a:pt x="21" y="127"/>
                    <a:pt x="22" y="127"/>
                    <a:pt x="23" y="127"/>
                  </a:cubicBezTo>
                  <a:cubicBezTo>
                    <a:pt x="26" y="127"/>
                    <a:pt x="29" y="126"/>
                    <a:pt x="32" y="124"/>
                  </a:cubicBezTo>
                  <a:cubicBezTo>
                    <a:pt x="33" y="123"/>
                    <a:pt x="33" y="123"/>
                    <a:pt x="33" y="123"/>
                  </a:cubicBezTo>
                  <a:cubicBezTo>
                    <a:pt x="36" y="121"/>
                    <a:pt x="39" y="121"/>
                    <a:pt x="42" y="121"/>
                  </a:cubicBezTo>
                  <a:cubicBezTo>
                    <a:pt x="42" y="121"/>
                    <a:pt x="42" y="121"/>
                    <a:pt x="42" y="121"/>
                  </a:cubicBezTo>
                  <a:cubicBezTo>
                    <a:pt x="42" y="121"/>
                    <a:pt x="42" y="121"/>
                    <a:pt x="43" y="121"/>
                  </a:cubicBezTo>
                  <a:cubicBezTo>
                    <a:pt x="52" y="121"/>
                    <a:pt x="59" y="128"/>
                    <a:pt x="59" y="137"/>
                  </a:cubicBezTo>
                  <a:cubicBezTo>
                    <a:pt x="59" y="220"/>
                    <a:pt x="59" y="220"/>
                    <a:pt x="59" y="220"/>
                  </a:cubicBezTo>
                  <a:lnTo>
                    <a:pt x="281" y="22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9" name="Freeform 85"/>
            <p:cNvSpPr>
              <a:spLocks/>
            </p:cNvSpPr>
            <p:nvPr/>
          </p:nvSpPr>
          <p:spPr bwMode="auto">
            <a:xfrm>
              <a:off x="2334934" y="1491630"/>
              <a:ext cx="940922" cy="1322676"/>
            </a:xfrm>
            <a:custGeom>
              <a:avLst/>
              <a:gdLst>
                <a:gd name="T0" fmla="*/ 222 w 222"/>
                <a:gd name="T1" fmla="*/ 0 h 281"/>
                <a:gd name="T2" fmla="*/ 0 w 222"/>
                <a:gd name="T3" fmla="*/ 0 h 281"/>
                <a:gd name="T4" fmla="*/ 0 w 222"/>
                <a:gd name="T5" fmla="*/ 83 h 281"/>
                <a:gd name="T6" fmla="*/ 1 w 222"/>
                <a:gd name="T7" fmla="*/ 83 h 281"/>
                <a:gd name="T8" fmla="*/ 5 w 222"/>
                <a:gd name="T9" fmla="*/ 81 h 281"/>
                <a:gd name="T10" fmla="*/ 22 w 222"/>
                <a:gd name="T11" fmla="*/ 77 h 281"/>
                <a:gd name="T12" fmla="*/ 24 w 222"/>
                <a:gd name="T13" fmla="*/ 77 h 281"/>
                <a:gd name="T14" fmla="*/ 27 w 222"/>
                <a:gd name="T15" fmla="*/ 77 h 281"/>
                <a:gd name="T16" fmla="*/ 30 w 222"/>
                <a:gd name="T17" fmla="*/ 78 h 281"/>
                <a:gd name="T18" fmla="*/ 60 w 222"/>
                <a:gd name="T19" fmla="*/ 115 h 281"/>
                <a:gd name="T20" fmla="*/ 30 w 222"/>
                <a:gd name="T21" fmla="*/ 153 h 281"/>
                <a:gd name="T22" fmla="*/ 27 w 222"/>
                <a:gd name="T23" fmla="*/ 153 h 281"/>
                <a:gd name="T24" fmla="*/ 24 w 222"/>
                <a:gd name="T25" fmla="*/ 153 h 281"/>
                <a:gd name="T26" fmla="*/ 22 w 222"/>
                <a:gd name="T27" fmla="*/ 153 h 281"/>
                <a:gd name="T28" fmla="*/ 19 w 222"/>
                <a:gd name="T29" fmla="*/ 153 h 281"/>
                <a:gd name="T30" fmla="*/ 15 w 222"/>
                <a:gd name="T31" fmla="*/ 153 h 281"/>
                <a:gd name="T32" fmla="*/ 14 w 222"/>
                <a:gd name="T33" fmla="*/ 153 h 281"/>
                <a:gd name="T34" fmla="*/ 6 w 222"/>
                <a:gd name="T35" fmla="*/ 150 h 281"/>
                <a:gd name="T36" fmla="*/ 6 w 222"/>
                <a:gd name="T37" fmla="*/ 150 h 281"/>
                <a:gd name="T38" fmla="*/ 5 w 222"/>
                <a:gd name="T39" fmla="*/ 150 h 281"/>
                <a:gd name="T40" fmla="*/ 0 w 222"/>
                <a:gd name="T41" fmla="*/ 147 h 281"/>
                <a:gd name="T42" fmla="*/ 0 w 222"/>
                <a:gd name="T43" fmla="*/ 222 h 281"/>
                <a:gd name="T44" fmla="*/ 76 w 222"/>
                <a:gd name="T45" fmla="*/ 222 h 281"/>
                <a:gd name="T46" fmla="*/ 87 w 222"/>
                <a:gd name="T47" fmla="*/ 226 h 281"/>
                <a:gd name="T48" fmla="*/ 92 w 222"/>
                <a:gd name="T49" fmla="*/ 238 h 281"/>
                <a:gd name="T50" fmla="*/ 89 w 222"/>
                <a:gd name="T51" fmla="*/ 248 h 281"/>
                <a:gd name="T52" fmla="*/ 89 w 222"/>
                <a:gd name="T53" fmla="*/ 248 h 281"/>
                <a:gd name="T54" fmla="*/ 86 w 222"/>
                <a:gd name="T55" fmla="*/ 260 h 281"/>
                <a:gd name="T56" fmla="*/ 92 w 222"/>
                <a:gd name="T57" fmla="*/ 275 h 281"/>
                <a:gd name="T58" fmla="*/ 106 w 222"/>
                <a:gd name="T59" fmla="*/ 281 h 281"/>
                <a:gd name="T60" fmla="*/ 128 w 222"/>
                <a:gd name="T61" fmla="*/ 260 h 281"/>
                <a:gd name="T62" fmla="*/ 125 w 222"/>
                <a:gd name="T63" fmla="*/ 249 h 281"/>
                <a:gd name="T64" fmla="*/ 125 w 222"/>
                <a:gd name="T65" fmla="*/ 248 h 281"/>
                <a:gd name="T66" fmla="*/ 124 w 222"/>
                <a:gd name="T67" fmla="*/ 248 h 281"/>
                <a:gd name="T68" fmla="*/ 122 w 222"/>
                <a:gd name="T69" fmla="*/ 238 h 281"/>
                <a:gd name="T70" fmla="*/ 138 w 222"/>
                <a:gd name="T71" fmla="*/ 222 h 281"/>
                <a:gd name="T72" fmla="*/ 222 w 222"/>
                <a:gd name="T73" fmla="*/ 222 h 281"/>
                <a:gd name="T74" fmla="*/ 222 w 222"/>
                <a:gd name="T7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81">
                  <a:moveTo>
                    <a:pt x="222" y="0"/>
                  </a:moveTo>
                  <a:cubicBezTo>
                    <a:pt x="0" y="0"/>
                    <a:pt x="0" y="0"/>
                    <a:pt x="0" y="0"/>
                  </a:cubicBezTo>
                  <a:cubicBezTo>
                    <a:pt x="0" y="83"/>
                    <a:pt x="0" y="83"/>
                    <a:pt x="0" y="83"/>
                  </a:cubicBezTo>
                  <a:cubicBezTo>
                    <a:pt x="1" y="83"/>
                    <a:pt x="1" y="83"/>
                    <a:pt x="1" y="83"/>
                  </a:cubicBezTo>
                  <a:cubicBezTo>
                    <a:pt x="2" y="82"/>
                    <a:pt x="4" y="81"/>
                    <a:pt x="5" y="81"/>
                  </a:cubicBezTo>
                  <a:cubicBezTo>
                    <a:pt x="10" y="78"/>
                    <a:pt x="15" y="77"/>
                    <a:pt x="22" y="77"/>
                  </a:cubicBezTo>
                  <a:cubicBezTo>
                    <a:pt x="23" y="77"/>
                    <a:pt x="23" y="77"/>
                    <a:pt x="24" y="77"/>
                  </a:cubicBezTo>
                  <a:cubicBezTo>
                    <a:pt x="25" y="77"/>
                    <a:pt x="26" y="77"/>
                    <a:pt x="27" y="77"/>
                  </a:cubicBezTo>
                  <a:cubicBezTo>
                    <a:pt x="28" y="78"/>
                    <a:pt x="29" y="78"/>
                    <a:pt x="30" y="78"/>
                  </a:cubicBezTo>
                  <a:cubicBezTo>
                    <a:pt x="47" y="81"/>
                    <a:pt x="60" y="97"/>
                    <a:pt x="60" y="115"/>
                  </a:cubicBezTo>
                  <a:cubicBezTo>
                    <a:pt x="60" y="134"/>
                    <a:pt x="47" y="149"/>
                    <a:pt x="30" y="153"/>
                  </a:cubicBezTo>
                  <a:cubicBezTo>
                    <a:pt x="29" y="153"/>
                    <a:pt x="28" y="153"/>
                    <a:pt x="27" y="153"/>
                  </a:cubicBezTo>
                  <a:cubicBezTo>
                    <a:pt x="26" y="153"/>
                    <a:pt x="25" y="153"/>
                    <a:pt x="24" y="153"/>
                  </a:cubicBezTo>
                  <a:cubicBezTo>
                    <a:pt x="23" y="153"/>
                    <a:pt x="23" y="153"/>
                    <a:pt x="22" y="153"/>
                  </a:cubicBezTo>
                  <a:cubicBezTo>
                    <a:pt x="21" y="153"/>
                    <a:pt x="20" y="153"/>
                    <a:pt x="19" y="153"/>
                  </a:cubicBezTo>
                  <a:cubicBezTo>
                    <a:pt x="17" y="153"/>
                    <a:pt x="16" y="153"/>
                    <a:pt x="15" y="153"/>
                  </a:cubicBezTo>
                  <a:cubicBezTo>
                    <a:pt x="14" y="153"/>
                    <a:pt x="14" y="153"/>
                    <a:pt x="14" y="153"/>
                  </a:cubicBezTo>
                  <a:cubicBezTo>
                    <a:pt x="11" y="152"/>
                    <a:pt x="8" y="151"/>
                    <a:pt x="6" y="150"/>
                  </a:cubicBezTo>
                  <a:cubicBezTo>
                    <a:pt x="6" y="150"/>
                    <a:pt x="6" y="150"/>
                    <a:pt x="6" y="150"/>
                  </a:cubicBezTo>
                  <a:cubicBezTo>
                    <a:pt x="6" y="150"/>
                    <a:pt x="6" y="150"/>
                    <a:pt x="5" y="150"/>
                  </a:cubicBezTo>
                  <a:cubicBezTo>
                    <a:pt x="4" y="149"/>
                    <a:pt x="2" y="148"/>
                    <a:pt x="0" y="147"/>
                  </a:cubicBezTo>
                  <a:cubicBezTo>
                    <a:pt x="0" y="222"/>
                    <a:pt x="0" y="222"/>
                    <a:pt x="0" y="222"/>
                  </a:cubicBezTo>
                  <a:cubicBezTo>
                    <a:pt x="76" y="222"/>
                    <a:pt x="76" y="222"/>
                    <a:pt x="76" y="222"/>
                  </a:cubicBezTo>
                  <a:cubicBezTo>
                    <a:pt x="80" y="222"/>
                    <a:pt x="85" y="224"/>
                    <a:pt x="87" y="226"/>
                  </a:cubicBezTo>
                  <a:cubicBezTo>
                    <a:pt x="90" y="229"/>
                    <a:pt x="92" y="234"/>
                    <a:pt x="92" y="238"/>
                  </a:cubicBezTo>
                  <a:cubicBezTo>
                    <a:pt x="92" y="242"/>
                    <a:pt x="91" y="245"/>
                    <a:pt x="89" y="248"/>
                  </a:cubicBezTo>
                  <a:cubicBezTo>
                    <a:pt x="89" y="248"/>
                    <a:pt x="89" y="248"/>
                    <a:pt x="89" y="248"/>
                  </a:cubicBezTo>
                  <a:cubicBezTo>
                    <a:pt x="87" y="252"/>
                    <a:pt x="86" y="256"/>
                    <a:pt x="86" y="260"/>
                  </a:cubicBezTo>
                  <a:cubicBezTo>
                    <a:pt x="86" y="266"/>
                    <a:pt x="88" y="270"/>
                    <a:pt x="92" y="275"/>
                  </a:cubicBezTo>
                  <a:cubicBezTo>
                    <a:pt x="96" y="279"/>
                    <a:pt x="101" y="281"/>
                    <a:pt x="106" y="281"/>
                  </a:cubicBezTo>
                  <a:cubicBezTo>
                    <a:pt x="118" y="281"/>
                    <a:pt x="128" y="271"/>
                    <a:pt x="128" y="260"/>
                  </a:cubicBezTo>
                  <a:cubicBezTo>
                    <a:pt x="128" y="255"/>
                    <a:pt x="127" y="252"/>
                    <a:pt x="125" y="249"/>
                  </a:cubicBezTo>
                  <a:cubicBezTo>
                    <a:pt x="125" y="248"/>
                    <a:pt x="125" y="248"/>
                    <a:pt x="125" y="248"/>
                  </a:cubicBezTo>
                  <a:cubicBezTo>
                    <a:pt x="124" y="248"/>
                    <a:pt x="124" y="248"/>
                    <a:pt x="124" y="248"/>
                  </a:cubicBezTo>
                  <a:cubicBezTo>
                    <a:pt x="123" y="245"/>
                    <a:pt x="122" y="242"/>
                    <a:pt x="122" y="238"/>
                  </a:cubicBezTo>
                  <a:cubicBezTo>
                    <a:pt x="122" y="229"/>
                    <a:pt x="129" y="222"/>
                    <a:pt x="138" y="222"/>
                  </a:cubicBezTo>
                  <a:cubicBezTo>
                    <a:pt x="222" y="222"/>
                    <a:pt x="222" y="222"/>
                    <a:pt x="222" y="222"/>
                  </a:cubicBezTo>
                  <a:lnTo>
                    <a:pt x="222" y="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grpSp>
    </p:spTree>
    <p:extLst>
      <p:ext uri="{BB962C8B-B14F-4D97-AF65-F5344CB8AC3E}">
        <p14:creationId xmlns:p14="http://schemas.microsoft.com/office/powerpoint/2010/main" val="3417496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27784" y="933254"/>
            <a:ext cx="6264696" cy="1782512"/>
          </a:xfrm>
        </p:spPr>
        <p:txBody>
          <a:bodyPr>
            <a:normAutofit/>
          </a:bodyPr>
          <a:lstStyle/>
          <a:p>
            <a:pPr algn="ctr"/>
            <a:r>
              <a:rPr lang="pl-PL" sz="6000" dirty="0"/>
              <a:t>Część </a:t>
            </a:r>
            <a:r>
              <a:rPr lang="pl-PL" sz="6000" dirty="0" smtClean="0"/>
              <a:t>V</a:t>
            </a:r>
            <a:endParaRPr lang="pl-PL" sz="6000" dirty="0"/>
          </a:p>
        </p:txBody>
      </p:sp>
      <p:sp>
        <p:nvSpPr>
          <p:cNvPr id="3" name="Symbol zastępczy zawartości 2"/>
          <p:cNvSpPr>
            <a:spLocks noGrp="1"/>
          </p:cNvSpPr>
          <p:nvPr>
            <p:ph idx="1"/>
          </p:nvPr>
        </p:nvSpPr>
        <p:spPr>
          <a:xfrm>
            <a:off x="2648744" y="2575709"/>
            <a:ext cx="6192688" cy="1940257"/>
          </a:xfrm>
        </p:spPr>
        <p:txBody>
          <a:bodyPr anchor="ctr">
            <a:noAutofit/>
          </a:bodyPr>
          <a:lstStyle/>
          <a:p>
            <a:pPr marL="0" indent="0" algn="ctr">
              <a:buNone/>
            </a:pPr>
            <a:r>
              <a:rPr lang="pl-PL" sz="4000" b="1" dirty="0" smtClean="0"/>
              <a:t>Sytuacja </a:t>
            </a:r>
            <a:r>
              <a:rPr lang="pl-PL" sz="4000" b="1" dirty="0"/>
              <a:t>rodzinna respondentów</a:t>
            </a:r>
            <a:endParaRPr lang="pl-PL" sz="40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20</a:t>
            </a:fld>
            <a:endParaRPr lang="pl-PL" dirty="0"/>
          </a:p>
        </p:txBody>
      </p:sp>
      <p:grpSp>
        <p:nvGrpSpPr>
          <p:cNvPr id="5" name="Grupa 4"/>
          <p:cNvGrpSpPr/>
          <p:nvPr/>
        </p:nvGrpSpPr>
        <p:grpSpPr>
          <a:xfrm>
            <a:off x="683568" y="933254"/>
            <a:ext cx="1944216" cy="2160240"/>
            <a:chOff x="1331640" y="1491630"/>
            <a:chExt cx="1944216" cy="2160240"/>
          </a:xfrm>
        </p:grpSpPr>
        <p:sp>
          <p:nvSpPr>
            <p:cNvPr id="6" name="Freeform 82"/>
            <p:cNvSpPr>
              <a:spLocks/>
            </p:cNvSpPr>
            <p:nvPr/>
          </p:nvSpPr>
          <p:spPr bwMode="auto">
            <a:xfrm>
              <a:off x="1331640" y="1491630"/>
              <a:ext cx="1185063" cy="1043489"/>
            </a:xfrm>
            <a:custGeom>
              <a:avLst/>
              <a:gdLst>
                <a:gd name="T0" fmla="*/ 221 w 280"/>
                <a:gd name="T1" fmla="*/ 0 h 222"/>
                <a:gd name="T2" fmla="*/ 0 w 280"/>
                <a:gd name="T3" fmla="*/ 0 h 222"/>
                <a:gd name="T4" fmla="*/ 0 w 280"/>
                <a:gd name="T5" fmla="*/ 222 h 222"/>
                <a:gd name="T6" fmla="*/ 82 w 280"/>
                <a:gd name="T7" fmla="*/ 222 h 222"/>
                <a:gd name="T8" fmla="*/ 82 w 280"/>
                <a:gd name="T9" fmla="*/ 221 h 222"/>
                <a:gd name="T10" fmla="*/ 80 w 280"/>
                <a:gd name="T11" fmla="*/ 216 h 222"/>
                <a:gd name="T12" fmla="*/ 76 w 280"/>
                <a:gd name="T13" fmla="*/ 200 h 222"/>
                <a:gd name="T14" fmla="*/ 114 w 280"/>
                <a:gd name="T15" fmla="*/ 162 h 222"/>
                <a:gd name="T16" fmla="*/ 149 w 280"/>
                <a:gd name="T17" fmla="*/ 184 h 222"/>
                <a:gd name="T18" fmla="*/ 153 w 280"/>
                <a:gd name="T19" fmla="*/ 200 h 222"/>
                <a:gd name="T20" fmla="*/ 146 w 280"/>
                <a:gd name="T21" fmla="*/ 222 h 222"/>
                <a:gd name="T22" fmla="*/ 221 w 280"/>
                <a:gd name="T23" fmla="*/ 222 h 222"/>
                <a:gd name="T24" fmla="*/ 221 w 280"/>
                <a:gd name="T25" fmla="*/ 146 h 222"/>
                <a:gd name="T26" fmla="*/ 221 w 280"/>
                <a:gd name="T27" fmla="*/ 146 h 222"/>
                <a:gd name="T28" fmla="*/ 221 w 280"/>
                <a:gd name="T29" fmla="*/ 145 h 222"/>
                <a:gd name="T30" fmla="*/ 235 w 280"/>
                <a:gd name="T31" fmla="*/ 130 h 222"/>
                <a:gd name="T32" fmla="*/ 237 w 280"/>
                <a:gd name="T33" fmla="*/ 130 h 222"/>
                <a:gd name="T34" fmla="*/ 247 w 280"/>
                <a:gd name="T35" fmla="*/ 133 h 222"/>
                <a:gd name="T36" fmla="*/ 248 w 280"/>
                <a:gd name="T37" fmla="*/ 134 h 222"/>
                <a:gd name="T38" fmla="*/ 248 w 280"/>
                <a:gd name="T39" fmla="*/ 134 h 222"/>
                <a:gd name="T40" fmla="*/ 249 w 280"/>
                <a:gd name="T41" fmla="*/ 135 h 222"/>
                <a:gd name="T42" fmla="*/ 250 w 280"/>
                <a:gd name="T43" fmla="*/ 135 h 222"/>
                <a:gd name="T44" fmla="*/ 251 w 280"/>
                <a:gd name="T45" fmla="*/ 135 h 222"/>
                <a:gd name="T46" fmla="*/ 252 w 280"/>
                <a:gd name="T47" fmla="*/ 135 h 222"/>
                <a:gd name="T48" fmla="*/ 252 w 280"/>
                <a:gd name="T49" fmla="*/ 135 h 222"/>
                <a:gd name="T50" fmla="*/ 252 w 280"/>
                <a:gd name="T51" fmla="*/ 135 h 222"/>
                <a:gd name="T52" fmla="*/ 253 w 280"/>
                <a:gd name="T53" fmla="*/ 135 h 222"/>
                <a:gd name="T54" fmla="*/ 254 w 280"/>
                <a:gd name="T55" fmla="*/ 136 h 222"/>
                <a:gd name="T56" fmla="*/ 255 w 280"/>
                <a:gd name="T57" fmla="*/ 136 h 222"/>
                <a:gd name="T58" fmla="*/ 256 w 280"/>
                <a:gd name="T59" fmla="*/ 136 h 222"/>
                <a:gd name="T60" fmla="*/ 257 w 280"/>
                <a:gd name="T61" fmla="*/ 136 h 222"/>
                <a:gd name="T62" fmla="*/ 257 w 280"/>
                <a:gd name="T63" fmla="*/ 136 h 222"/>
                <a:gd name="T64" fmla="*/ 259 w 280"/>
                <a:gd name="T65" fmla="*/ 136 h 222"/>
                <a:gd name="T66" fmla="*/ 269 w 280"/>
                <a:gd name="T67" fmla="*/ 134 h 222"/>
                <a:gd name="T68" fmla="*/ 280 w 280"/>
                <a:gd name="T69" fmla="*/ 115 h 222"/>
                <a:gd name="T70" fmla="*/ 269 w 280"/>
                <a:gd name="T71" fmla="*/ 97 h 222"/>
                <a:gd name="T72" fmla="*/ 259 w 280"/>
                <a:gd name="T73" fmla="*/ 94 h 222"/>
                <a:gd name="T74" fmla="*/ 248 w 280"/>
                <a:gd name="T75" fmla="*/ 97 h 222"/>
                <a:gd name="T76" fmla="*/ 247 w 280"/>
                <a:gd name="T77" fmla="*/ 97 h 222"/>
                <a:gd name="T78" fmla="*/ 247 w 280"/>
                <a:gd name="T79" fmla="*/ 97 h 222"/>
                <a:gd name="T80" fmla="*/ 247 w 280"/>
                <a:gd name="T81" fmla="*/ 98 h 222"/>
                <a:gd name="T82" fmla="*/ 247 w 280"/>
                <a:gd name="T83" fmla="*/ 98 h 222"/>
                <a:gd name="T84" fmla="*/ 240 w 280"/>
                <a:gd name="T85" fmla="*/ 100 h 222"/>
                <a:gd name="T86" fmla="*/ 237 w 280"/>
                <a:gd name="T87" fmla="*/ 100 h 222"/>
                <a:gd name="T88" fmla="*/ 235 w 280"/>
                <a:gd name="T89" fmla="*/ 100 h 222"/>
                <a:gd name="T90" fmla="*/ 221 w 280"/>
                <a:gd name="T91" fmla="*/ 90 h 222"/>
                <a:gd name="T92" fmla="*/ 221 w 280"/>
                <a:gd name="T93" fmla="*/ 89 h 222"/>
                <a:gd name="T94" fmla="*/ 221 w 280"/>
                <a:gd name="T95" fmla="*/ 88 h 222"/>
                <a:gd name="T96" fmla="*/ 221 w 280"/>
                <a:gd name="T97" fmla="*/ 88 h 222"/>
                <a:gd name="T98" fmla="*/ 221 w 280"/>
                <a:gd name="T99" fmla="*/ 87 h 222"/>
                <a:gd name="T100" fmla="*/ 221 w 280"/>
                <a:gd name="T101" fmla="*/ 86 h 222"/>
                <a:gd name="T102" fmla="*/ 221 w 280"/>
                <a:gd name="T103" fmla="*/ 85 h 222"/>
                <a:gd name="T104" fmla="*/ 221 w 280"/>
                <a:gd name="T105" fmla="*/ 84 h 222"/>
                <a:gd name="T106" fmla="*/ 221 w 280"/>
                <a:gd name="T107" fmla="*/ 84 h 222"/>
                <a:gd name="T108" fmla="*/ 221 w 280"/>
                <a:gd name="T10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222">
                  <a:moveTo>
                    <a:pt x="221" y="0"/>
                  </a:moveTo>
                  <a:cubicBezTo>
                    <a:pt x="0" y="0"/>
                    <a:pt x="0" y="0"/>
                    <a:pt x="0" y="0"/>
                  </a:cubicBezTo>
                  <a:cubicBezTo>
                    <a:pt x="0" y="222"/>
                    <a:pt x="0" y="222"/>
                    <a:pt x="0" y="222"/>
                  </a:cubicBezTo>
                  <a:cubicBezTo>
                    <a:pt x="82" y="222"/>
                    <a:pt x="82" y="222"/>
                    <a:pt x="82" y="222"/>
                  </a:cubicBezTo>
                  <a:cubicBezTo>
                    <a:pt x="82" y="221"/>
                    <a:pt x="82" y="221"/>
                    <a:pt x="82" y="221"/>
                  </a:cubicBezTo>
                  <a:cubicBezTo>
                    <a:pt x="81" y="220"/>
                    <a:pt x="81" y="218"/>
                    <a:pt x="80" y="216"/>
                  </a:cubicBezTo>
                  <a:cubicBezTo>
                    <a:pt x="77" y="211"/>
                    <a:pt x="76" y="206"/>
                    <a:pt x="76" y="200"/>
                  </a:cubicBezTo>
                  <a:cubicBezTo>
                    <a:pt x="76" y="180"/>
                    <a:pt x="93" y="162"/>
                    <a:pt x="114" y="162"/>
                  </a:cubicBezTo>
                  <a:cubicBezTo>
                    <a:pt x="129" y="162"/>
                    <a:pt x="143" y="171"/>
                    <a:pt x="149" y="184"/>
                  </a:cubicBezTo>
                  <a:cubicBezTo>
                    <a:pt x="151" y="189"/>
                    <a:pt x="153" y="194"/>
                    <a:pt x="153" y="200"/>
                  </a:cubicBezTo>
                  <a:cubicBezTo>
                    <a:pt x="153" y="207"/>
                    <a:pt x="150" y="216"/>
                    <a:pt x="146" y="222"/>
                  </a:cubicBezTo>
                  <a:cubicBezTo>
                    <a:pt x="221" y="222"/>
                    <a:pt x="221" y="222"/>
                    <a:pt x="221" y="222"/>
                  </a:cubicBezTo>
                  <a:cubicBezTo>
                    <a:pt x="221" y="146"/>
                    <a:pt x="221" y="146"/>
                    <a:pt x="221" y="146"/>
                  </a:cubicBezTo>
                  <a:cubicBezTo>
                    <a:pt x="221" y="146"/>
                    <a:pt x="221" y="146"/>
                    <a:pt x="221" y="146"/>
                  </a:cubicBezTo>
                  <a:cubicBezTo>
                    <a:pt x="221" y="146"/>
                    <a:pt x="221" y="146"/>
                    <a:pt x="221" y="145"/>
                  </a:cubicBezTo>
                  <a:cubicBezTo>
                    <a:pt x="221" y="137"/>
                    <a:pt x="227" y="131"/>
                    <a:pt x="235" y="130"/>
                  </a:cubicBezTo>
                  <a:cubicBezTo>
                    <a:pt x="236" y="130"/>
                    <a:pt x="237" y="130"/>
                    <a:pt x="237" y="130"/>
                  </a:cubicBezTo>
                  <a:cubicBezTo>
                    <a:pt x="241" y="130"/>
                    <a:pt x="244" y="131"/>
                    <a:pt x="247" y="133"/>
                  </a:cubicBezTo>
                  <a:cubicBezTo>
                    <a:pt x="248" y="134"/>
                    <a:pt x="248" y="134"/>
                    <a:pt x="248" y="134"/>
                  </a:cubicBezTo>
                  <a:cubicBezTo>
                    <a:pt x="248" y="134"/>
                    <a:pt x="248" y="134"/>
                    <a:pt x="248" y="134"/>
                  </a:cubicBezTo>
                  <a:cubicBezTo>
                    <a:pt x="249" y="134"/>
                    <a:pt x="249" y="134"/>
                    <a:pt x="249" y="135"/>
                  </a:cubicBezTo>
                  <a:cubicBezTo>
                    <a:pt x="250" y="135"/>
                    <a:pt x="250" y="135"/>
                    <a:pt x="250" y="135"/>
                  </a:cubicBezTo>
                  <a:cubicBezTo>
                    <a:pt x="251" y="135"/>
                    <a:pt x="251" y="135"/>
                    <a:pt x="251" y="135"/>
                  </a:cubicBezTo>
                  <a:cubicBezTo>
                    <a:pt x="251" y="135"/>
                    <a:pt x="251" y="135"/>
                    <a:pt x="252" y="135"/>
                  </a:cubicBezTo>
                  <a:cubicBezTo>
                    <a:pt x="252" y="135"/>
                    <a:pt x="252" y="135"/>
                    <a:pt x="252" y="135"/>
                  </a:cubicBezTo>
                  <a:cubicBezTo>
                    <a:pt x="252" y="135"/>
                    <a:pt x="252" y="135"/>
                    <a:pt x="252" y="135"/>
                  </a:cubicBezTo>
                  <a:cubicBezTo>
                    <a:pt x="253" y="135"/>
                    <a:pt x="253" y="135"/>
                    <a:pt x="253" y="135"/>
                  </a:cubicBezTo>
                  <a:cubicBezTo>
                    <a:pt x="253" y="135"/>
                    <a:pt x="254" y="135"/>
                    <a:pt x="254" y="136"/>
                  </a:cubicBezTo>
                  <a:cubicBezTo>
                    <a:pt x="255" y="136"/>
                    <a:pt x="255" y="136"/>
                    <a:pt x="255" y="136"/>
                  </a:cubicBezTo>
                  <a:cubicBezTo>
                    <a:pt x="255" y="136"/>
                    <a:pt x="255" y="136"/>
                    <a:pt x="256" y="136"/>
                  </a:cubicBezTo>
                  <a:cubicBezTo>
                    <a:pt x="256" y="136"/>
                    <a:pt x="256" y="136"/>
                    <a:pt x="257" y="136"/>
                  </a:cubicBezTo>
                  <a:cubicBezTo>
                    <a:pt x="257" y="136"/>
                    <a:pt x="257" y="136"/>
                    <a:pt x="257" y="136"/>
                  </a:cubicBezTo>
                  <a:cubicBezTo>
                    <a:pt x="258" y="136"/>
                    <a:pt x="258" y="136"/>
                    <a:pt x="259" y="136"/>
                  </a:cubicBezTo>
                  <a:cubicBezTo>
                    <a:pt x="262" y="136"/>
                    <a:pt x="266" y="135"/>
                    <a:pt x="269" y="134"/>
                  </a:cubicBezTo>
                  <a:cubicBezTo>
                    <a:pt x="276" y="130"/>
                    <a:pt x="280" y="123"/>
                    <a:pt x="280" y="115"/>
                  </a:cubicBezTo>
                  <a:cubicBezTo>
                    <a:pt x="280" y="108"/>
                    <a:pt x="276" y="100"/>
                    <a:pt x="269" y="97"/>
                  </a:cubicBezTo>
                  <a:cubicBezTo>
                    <a:pt x="266" y="95"/>
                    <a:pt x="262" y="94"/>
                    <a:pt x="259" y="94"/>
                  </a:cubicBezTo>
                  <a:cubicBezTo>
                    <a:pt x="254" y="94"/>
                    <a:pt x="251" y="95"/>
                    <a:pt x="248" y="97"/>
                  </a:cubicBezTo>
                  <a:cubicBezTo>
                    <a:pt x="247" y="97"/>
                    <a:pt x="247" y="97"/>
                    <a:pt x="247" y="97"/>
                  </a:cubicBezTo>
                  <a:cubicBezTo>
                    <a:pt x="247" y="97"/>
                    <a:pt x="247" y="97"/>
                    <a:pt x="247" y="97"/>
                  </a:cubicBezTo>
                  <a:cubicBezTo>
                    <a:pt x="247" y="98"/>
                    <a:pt x="247" y="98"/>
                    <a:pt x="247" y="98"/>
                  </a:cubicBezTo>
                  <a:cubicBezTo>
                    <a:pt x="247" y="98"/>
                    <a:pt x="247" y="98"/>
                    <a:pt x="247" y="98"/>
                  </a:cubicBezTo>
                  <a:cubicBezTo>
                    <a:pt x="244" y="99"/>
                    <a:pt x="243" y="100"/>
                    <a:pt x="240" y="100"/>
                  </a:cubicBezTo>
                  <a:cubicBezTo>
                    <a:pt x="239" y="100"/>
                    <a:pt x="238" y="100"/>
                    <a:pt x="237" y="100"/>
                  </a:cubicBezTo>
                  <a:cubicBezTo>
                    <a:pt x="237" y="100"/>
                    <a:pt x="236" y="100"/>
                    <a:pt x="235" y="100"/>
                  </a:cubicBezTo>
                  <a:cubicBezTo>
                    <a:pt x="229" y="99"/>
                    <a:pt x="224" y="95"/>
                    <a:pt x="221" y="90"/>
                  </a:cubicBezTo>
                  <a:cubicBezTo>
                    <a:pt x="221" y="89"/>
                    <a:pt x="221" y="89"/>
                    <a:pt x="221" y="89"/>
                  </a:cubicBezTo>
                  <a:cubicBezTo>
                    <a:pt x="221" y="89"/>
                    <a:pt x="221" y="89"/>
                    <a:pt x="221" y="88"/>
                  </a:cubicBezTo>
                  <a:cubicBezTo>
                    <a:pt x="221" y="88"/>
                    <a:pt x="221" y="88"/>
                    <a:pt x="221" y="88"/>
                  </a:cubicBezTo>
                  <a:cubicBezTo>
                    <a:pt x="221" y="87"/>
                    <a:pt x="221" y="87"/>
                    <a:pt x="221" y="87"/>
                  </a:cubicBezTo>
                  <a:cubicBezTo>
                    <a:pt x="221" y="86"/>
                    <a:pt x="221" y="86"/>
                    <a:pt x="221" y="86"/>
                  </a:cubicBezTo>
                  <a:cubicBezTo>
                    <a:pt x="221" y="86"/>
                    <a:pt x="221" y="86"/>
                    <a:pt x="221" y="85"/>
                  </a:cubicBezTo>
                  <a:cubicBezTo>
                    <a:pt x="221" y="85"/>
                    <a:pt x="221" y="85"/>
                    <a:pt x="221" y="84"/>
                  </a:cubicBezTo>
                  <a:cubicBezTo>
                    <a:pt x="221" y="84"/>
                    <a:pt x="221" y="84"/>
                    <a:pt x="221" y="84"/>
                  </a:cubicBezTo>
                  <a:lnTo>
                    <a:pt x="221" y="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7" name="Freeform 83"/>
            <p:cNvSpPr>
              <a:spLocks/>
            </p:cNvSpPr>
            <p:nvPr/>
          </p:nvSpPr>
          <p:spPr bwMode="auto">
            <a:xfrm>
              <a:off x="1331640" y="2333154"/>
              <a:ext cx="932012" cy="1318716"/>
            </a:xfrm>
            <a:custGeom>
              <a:avLst/>
              <a:gdLst>
                <a:gd name="T0" fmla="*/ 0 w 220"/>
                <a:gd name="T1" fmla="*/ 280 h 280"/>
                <a:gd name="T2" fmla="*/ 220 w 220"/>
                <a:gd name="T3" fmla="*/ 280 h 280"/>
                <a:gd name="T4" fmla="*/ 220 w 220"/>
                <a:gd name="T5" fmla="*/ 198 h 280"/>
                <a:gd name="T6" fmla="*/ 220 w 220"/>
                <a:gd name="T7" fmla="*/ 198 h 280"/>
                <a:gd name="T8" fmla="*/ 202 w 220"/>
                <a:gd name="T9" fmla="*/ 204 h 280"/>
                <a:gd name="T10" fmla="*/ 199 w 220"/>
                <a:gd name="T11" fmla="*/ 204 h 280"/>
                <a:gd name="T12" fmla="*/ 161 w 220"/>
                <a:gd name="T13" fmla="*/ 166 h 280"/>
                <a:gd name="T14" fmla="*/ 199 w 220"/>
                <a:gd name="T15" fmla="*/ 127 h 280"/>
                <a:gd name="T16" fmla="*/ 199 w 220"/>
                <a:gd name="T17" fmla="*/ 127 h 280"/>
                <a:gd name="T18" fmla="*/ 199 w 220"/>
                <a:gd name="T19" fmla="*/ 127 h 280"/>
                <a:gd name="T20" fmla="*/ 220 w 220"/>
                <a:gd name="T21" fmla="*/ 134 h 280"/>
                <a:gd name="T22" fmla="*/ 220 w 220"/>
                <a:gd name="T23" fmla="*/ 60 h 280"/>
                <a:gd name="T24" fmla="*/ 145 w 220"/>
                <a:gd name="T25" fmla="*/ 60 h 280"/>
                <a:gd name="T26" fmla="*/ 131 w 220"/>
                <a:gd name="T27" fmla="*/ 51 h 280"/>
                <a:gd name="T28" fmla="*/ 129 w 220"/>
                <a:gd name="T29" fmla="*/ 43 h 280"/>
                <a:gd name="T30" fmla="*/ 132 w 220"/>
                <a:gd name="T31" fmla="*/ 33 h 280"/>
                <a:gd name="T32" fmla="*/ 132 w 220"/>
                <a:gd name="T33" fmla="*/ 33 h 280"/>
                <a:gd name="T34" fmla="*/ 135 w 220"/>
                <a:gd name="T35" fmla="*/ 21 h 280"/>
                <a:gd name="T36" fmla="*/ 133 w 220"/>
                <a:gd name="T37" fmla="*/ 11 h 280"/>
                <a:gd name="T38" fmla="*/ 114 w 220"/>
                <a:gd name="T39" fmla="*/ 0 h 280"/>
                <a:gd name="T40" fmla="*/ 93 w 220"/>
                <a:gd name="T41" fmla="*/ 21 h 280"/>
                <a:gd name="T42" fmla="*/ 95 w 220"/>
                <a:gd name="T43" fmla="*/ 31 h 280"/>
                <a:gd name="T44" fmla="*/ 96 w 220"/>
                <a:gd name="T45" fmla="*/ 32 h 280"/>
                <a:gd name="T46" fmla="*/ 96 w 220"/>
                <a:gd name="T47" fmla="*/ 32 h 280"/>
                <a:gd name="T48" fmla="*/ 97 w 220"/>
                <a:gd name="T49" fmla="*/ 33 h 280"/>
                <a:gd name="T50" fmla="*/ 98 w 220"/>
                <a:gd name="T51" fmla="*/ 35 h 280"/>
                <a:gd name="T52" fmla="*/ 99 w 220"/>
                <a:gd name="T53" fmla="*/ 43 h 280"/>
                <a:gd name="T54" fmla="*/ 83 w 220"/>
                <a:gd name="T55" fmla="*/ 60 h 280"/>
                <a:gd name="T56" fmla="*/ 0 w 220"/>
                <a:gd name="T57" fmla="*/ 60 h 280"/>
                <a:gd name="T58" fmla="*/ 0 w 220"/>
                <a:gd name="T5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280">
                  <a:moveTo>
                    <a:pt x="0" y="280"/>
                  </a:moveTo>
                  <a:cubicBezTo>
                    <a:pt x="220" y="280"/>
                    <a:pt x="220" y="280"/>
                    <a:pt x="220" y="280"/>
                  </a:cubicBezTo>
                  <a:cubicBezTo>
                    <a:pt x="220" y="198"/>
                    <a:pt x="220" y="198"/>
                    <a:pt x="220" y="198"/>
                  </a:cubicBezTo>
                  <a:cubicBezTo>
                    <a:pt x="220" y="198"/>
                    <a:pt x="220" y="198"/>
                    <a:pt x="220" y="198"/>
                  </a:cubicBezTo>
                  <a:cubicBezTo>
                    <a:pt x="215" y="201"/>
                    <a:pt x="208" y="203"/>
                    <a:pt x="202" y="204"/>
                  </a:cubicBezTo>
                  <a:cubicBezTo>
                    <a:pt x="201" y="204"/>
                    <a:pt x="200" y="204"/>
                    <a:pt x="199" y="204"/>
                  </a:cubicBezTo>
                  <a:cubicBezTo>
                    <a:pt x="178" y="204"/>
                    <a:pt x="161" y="187"/>
                    <a:pt x="161" y="166"/>
                  </a:cubicBezTo>
                  <a:cubicBezTo>
                    <a:pt x="161" y="145"/>
                    <a:pt x="178" y="127"/>
                    <a:pt x="199" y="127"/>
                  </a:cubicBezTo>
                  <a:cubicBezTo>
                    <a:pt x="199" y="127"/>
                    <a:pt x="199" y="127"/>
                    <a:pt x="199" y="127"/>
                  </a:cubicBezTo>
                  <a:cubicBezTo>
                    <a:pt x="199" y="127"/>
                    <a:pt x="199" y="127"/>
                    <a:pt x="199" y="127"/>
                  </a:cubicBezTo>
                  <a:cubicBezTo>
                    <a:pt x="207" y="127"/>
                    <a:pt x="214" y="130"/>
                    <a:pt x="220" y="134"/>
                  </a:cubicBezTo>
                  <a:cubicBezTo>
                    <a:pt x="220" y="60"/>
                    <a:pt x="220" y="60"/>
                    <a:pt x="220" y="60"/>
                  </a:cubicBezTo>
                  <a:cubicBezTo>
                    <a:pt x="145" y="60"/>
                    <a:pt x="145" y="60"/>
                    <a:pt x="145" y="60"/>
                  </a:cubicBezTo>
                  <a:cubicBezTo>
                    <a:pt x="139" y="60"/>
                    <a:pt x="134" y="56"/>
                    <a:pt x="131" y="51"/>
                  </a:cubicBezTo>
                  <a:cubicBezTo>
                    <a:pt x="129" y="48"/>
                    <a:pt x="129" y="46"/>
                    <a:pt x="129" y="43"/>
                  </a:cubicBezTo>
                  <a:cubicBezTo>
                    <a:pt x="129" y="39"/>
                    <a:pt x="130" y="36"/>
                    <a:pt x="132" y="33"/>
                  </a:cubicBezTo>
                  <a:cubicBezTo>
                    <a:pt x="132" y="33"/>
                    <a:pt x="132" y="33"/>
                    <a:pt x="132" y="33"/>
                  </a:cubicBezTo>
                  <a:cubicBezTo>
                    <a:pt x="135" y="29"/>
                    <a:pt x="135" y="26"/>
                    <a:pt x="135" y="21"/>
                  </a:cubicBezTo>
                  <a:cubicBezTo>
                    <a:pt x="135" y="18"/>
                    <a:pt x="135" y="14"/>
                    <a:pt x="133" y="11"/>
                  </a:cubicBezTo>
                  <a:cubicBezTo>
                    <a:pt x="129" y="4"/>
                    <a:pt x="122" y="0"/>
                    <a:pt x="114" y="0"/>
                  </a:cubicBezTo>
                  <a:cubicBezTo>
                    <a:pt x="102" y="0"/>
                    <a:pt x="93" y="10"/>
                    <a:pt x="93" y="21"/>
                  </a:cubicBezTo>
                  <a:cubicBezTo>
                    <a:pt x="93" y="25"/>
                    <a:pt x="94" y="28"/>
                    <a:pt x="95" y="31"/>
                  </a:cubicBezTo>
                  <a:cubicBezTo>
                    <a:pt x="96" y="31"/>
                    <a:pt x="96" y="32"/>
                    <a:pt x="96" y="32"/>
                  </a:cubicBezTo>
                  <a:cubicBezTo>
                    <a:pt x="96" y="32"/>
                    <a:pt x="96" y="32"/>
                    <a:pt x="96" y="32"/>
                  </a:cubicBezTo>
                  <a:cubicBezTo>
                    <a:pt x="97" y="33"/>
                    <a:pt x="97" y="33"/>
                    <a:pt x="97" y="33"/>
                  </a:cubicBezTo>
                  <a:cubicBezTo>
                    <a:pt x="97" y="34"/>
                    <a:pt x="98" y="35"/>
                    <a:pt x="98" y="35"/>
                  </a:cubicBezTo>
                  <a:cubicBezTo>
                    <a:pt x="99" y="37"/>
                    <a:pt x="99" y="40"/>
                    <a:pt x="99" y="43"/>
                  </a:cubicBezTo>
                  <a:cubicBezTo>
                    <a:pt x="99" y="52"/>
                    <a:pt x="92" y="60"/>
                    <a:pt x="83" y="60"/>
                  </a:cubicBezTo>
                  <a:cubicBezTo>
                    <a:pt x="0" y="60"/>
                    <a:pt x="0" y="60"/>
                    <a:pt x="0" y="60"/>
                  </a:cubicBezTo>
                  <a:lnTo>
                    <a:pt x="0" y="28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8" name="Freeform 84"/>
            <p:cNvSpPr>
              <a:spLocks/>
            </p:cNvSpPr>
            <p:nvPr/>
          </p:nvSpPr>
          <p:spPr bwMode="auto">
            <a:xfrm>
              <a:off x="2085447" y="2616301"/>
              <a:ext cx="1190409" cy="1035569"/>
            </a:xfrm>
            <a:custGeom>
              <a:avLst/>
              <a:gdLst>
                <a:gd name="T0" fmla="*/ 281 w 281"/>
                <a:gd name="T1" fmla="*/ 220 h 220"/>
                <a:gd name="T2" fmla="*/ 281 w 281"/>
                <a:gd name="T3" fmla="*/ 0 h 220"/>
                <a:gd name="T4" fmla="*/ 198 w 281"/>
                <a:gd name="T5" fmla="*/ 0 h 220"/>
                <a:gd name="T6" fmla="*/ 198 w 281"/>
                <a:gd name="T7" fmla="*/ 0 h 220"/>
                <a:gd name="T8" fmla="*/ 204 w 281"/>
                <a:gd name="T9" fmla="*/ 21 h 220"/>
                <a:gd name="T10" fmla="*/ 166 w 281"/>
                <a:gd name="T11" fmla="*/ 59 h 220"/>
                <a:gd name="T12" fmla="*/ 138 w 281"/>
                <a:gd name="T13" fmla="*/ 48 h 220"/>
                <a:gd name="T14" fmla="*/ 128 w 281"/>
                <a:gd name="T15" fmla="*/ 21 h 220"/>
                <a:gd name="T16" fmla="*/ 134 w 281"/>
                <a:gd name="T17" fmla="*/ 0 h 220"/>
                <a:gd name="T18" fmla="*/ 59 w 281"/>
                <a:gd name="T19" fmla="*/ 0 h 220"/>
                <a:gd name="T20" fmla="*/ 59 w 281"/>
                <a:gd name="T21" fmla="*/ 75 h 220"/>
                <a:gd name="T22" fmla="*/ 43 w 281"/>
                <a:gd name="T23" fmla="*/ 91 h 220"/>
                <a:gd name="T24" fmla="*/ 42 w 281"/>
                <a:gd name="T25" fmla="*/ 91 h 220"/>
                <a:gd name="T26" fmla="*/ 42 w 281"/>
                <a:gd name="T27" fmla="*/ 91 h 220"/>
                <a:gd name="T28" fmla="*/ 33 w 281"/>
                <a:gd name="T29" fmla="*/ 88 h 220"/>
                <a:gd name="T30" fmla="*/ 21 w 281"/>
                <a:gd name="T31" fmla="*/ 85 h 220"/>
                <a:gd name="T32" fmla="*/ 0 w 281"/>
                <a:gd name="T33" fmla="*/ 106 h 220"/>
                <a:gd name="T34" fmla="*/ 21 w 281"/>
                <a:gd name="T35" fmla="*/ 127 h 220"/>
                <a:gd name="T36" fmla="*/ 23 w 281"/>
                <a:gd name="T37" fmla="*/ 127 h 220"/>
                <a:gd name="T38" fmla="*/ 32 w 281"/>
                <a:gd name="T39" fmla="*/ 124 h 220"/>
                <a:gd name="T40" fmla="*/ 33 w 281"/>
                <a:gd name="T41" fmla="*/ 123 h 220"/>
                <a:gd name="T42" fmla="*/ 42 w 281"/>
                <a:gd name="T43" fmla="*/ 121 h 220"/>
                <a:gd name="T44" fmla="*/ 42 w 281"/>
                <a:gd name="T45" fmla="*/ 121 h 220"/>
                <a:gd name="T46" fmla="*/ 43 w 281"/>
                <a:gd name="T47" fmla="*/ 121 h 220"/>
                <a:gd name="T48" fmla="*/ 59 w 281"/>
                <a:gd name="T49" fmla="*/ 137 h 220"/>
                <a:gd name="T50" fmla="*/ 59 w 281"/>
                <a:gd name="T51" fmla="*/ 220 h 220"/>
                <a:gd name="T52" fmla="*/ 281 w 281"/>
                <a:gd name="T5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220">
                  <a:moveTo>
                    <a:pt x="281" y="220"/>
                  </a:moveTo>
                  <a:cubicBezTo>
                    <a:pt x="281" y="0"/>
                    <a:pt x="281" y="0"/>
                    <a:pt x="281" y="0"/>
                  </a:cubicBezTo>
                  <a:cubicBezTo>
                    <a:pt x="198" y="0"/>
                    <a:pt x="198" y="0"/>
                    <a:pt x="198" y="0"/>
                  </a:cubicBezTo>
                  <a:cubicBezTo>
                    <a:pt x="198" y="0"/>
                    <a:pt x="198" y="0"/>
                    <a:pt x="198" y="0"/>
                  </a:cubicBezTo>
                  <a:cubicBezTo>
                    <a:pt x="202" y="6"/>
                    <a:pt x="204" y="13"/>
                    <a:pt x="204" y="21"/>
                  </a:cubicBezTo>
                  <a:cubicBezTo>
                    <a:pt x="204" y="42"/>
                    <a:pt x="187" y="59"/>
                    <a:pt x="166" y="59"/>
                  </a:cubicBezTo>
                  <a:cubicBezTo>
                    <a:pt x="155" y="59"/>
                    <a:pt x="146" y="55"/>
                    <a:pt x="138" y="48"/>
                  </a:cubicBezTo>
                  <a:cubicBezTo>
                    <a:pt x="132" y="40"/>
                    <a:pt x="128" y="31"/>
                    <a:pt x="128" y="21"/>
                  </a:cubicBezTo>
                  <a:cubicBezTo>
                    <a:pt x="128" y="13"/>
                    <a:pt x="129" y="5"/>
                    <a:pt x="134" y="0"/>
                  </a:cubicBezTo>
                  <a:cubicBezTo>
                    <a:pt x="59" y="0"/>
                    <a:pt x="59" y="0"/>
                    <a:pt x="59" y="0"/>
                  </a:cubicBezTo>
                  <a:cubicBezTo>
                    <a:pt x="59" y="75"/>
                    <a:pt x="59" y="75"/>
                    <a:pt x="59" y="75"/>
                  </a:cubicBezTo>
                  <a:cubicBezTo>
                    <a:pt x="59" y="84"/>
                    <a:pt x="52" y="91"/>
                    <a:pt x="43" y="91"/>
                  </a:cubicBezTo>
                  <a:cubicBezTo>
                    <a:pt x="42" y="91"/>
                    <a:pt x="42" y="91"/>
                    <a:pt x="42" y="91"/>
                  </a:cubicBezTo>
                  <a:cubicBezTo>
                    <a:pt x="42" y="91"/>
                    <a:pt x="42" y="91"/>
                    <a:pt x="42" y="91"/>
                  </a:cubicBezTo>
                  <a:cubicBezTo>
                    <a:pt x="39" y="91"/>
                    <a:pt x="36" y="90"/>
                    <a:pt x="33" y="88"/>
                  </a:cubicBezTo>
                  <a:cubicBezTo>
                    <a:pt x="29" y="85"/>
                    <a:pt x="26" y="85"/>
                    <a:pt x="21" y="85"/>
                  </a:cubicBezTo>
                  <a:cubicBezTo>
                    <a:pt x="10" y="85"/>
                    <a:pt x="0" y="94"/>
                    <a:pt x="0" y="106"/>
                  </a:cubicBezTo>
                  <a:cubicBezTo>
                    <a:pt x="0" y="118"/>
                    <a:pt x="10" y="127"/>
                    <a:pt x="21" y="127"/>
                  </a:cubicBezTo>
                  <a:cubicBezTo>
                    <a:pt x="21" y="127"/>
                    <a:pt x="22" y="127"/>
                    <a:pt x="23" y="127"/>
                  </a:cubicBezTo>
                  <a:cubicBezTo>
                    <a:pt x="26" y="127"/>
                    <a:pt x="29" y="126"/>
                    <a:pt x="32" y="124"/>
                  </a:cubicBezTo>
                  <a:cubicBezTo>
                    <a:pt x="33" y="123"/>
                    <a:pt x="33" y="123"/>
                    <a:pt x="33" y="123"/>
                  </a:cubicBezTo>
                  <a:cubicBezTo>
                    <a:pt x="36" y="121"/>
                    <a:pt x="39" y="121"/>
                    <a:pt x="42" y="121"/>
                  </a:cubicBezTo>
                  <a:cubicBezTo>
                    <a:pt x="42" y="121"/>
                    <a:pt x="42" y="121"/>
                    <a:pt x="42" y="121"/>
                  </a:cubicBezTo>
                  <a:cubicBezTo>
                    <a:pt x="42" y="121"/>
                    <a:pt x="42" y="121"/>
                    <a:pt x="43" y="121"/>
                  </a:cubicBezTo>
                  <a:cubicBezTo>
                    <a:pt x="52" y="121"/>
                    <a:pt x="59" y="128"/>
                    <a:pt x="59" y="137"/>
                  </a:cubicBezTo>
                  <a:cubicBezTo>
                    <a:pt x="59" y="220"/>
                    <a:pt x="59" y="220"/>
                    <a:pt x="59" y="220"/>
                  </a:cubicBezTo>
                  <a:lnTo>
                    <a:pt x="281" y="22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9" name="Freeform 85"/>
            <p:cNvSpPr>
              <a:spLocks/>
            </p:cNvSpPr>
            <p:nvPr/>
          </p:nvSpPr>
          <p:spPr bwMode="auto">
            <a:xfrm>
              <a:off x="2334934" y="1491630"/>
              <a:ext cx="940922" cy="1322676"/>
            </a:xfrm>
            <a:custGeom>
              <a:avLst/>
              <a:gdLst>
                <a:gd name="T0" fmla="*/ 222 w 222"/>
                <a:gd name="T1" fmla="*/ 0 h 281"/>
                <a:gd name="T2" fmla="*/ 0 w 222"/>
                <a:gd name="T3" fmla="*/ 0 h 281"/>
                <a:gd name="T4" fmla="*/ 0 w 222"/>
                <a:gd name="T5" fmla="*/ 83 h 281"/>
                <a:gd name="T6" fmla="*/ 1 w 222"/>
                <a:gd name="T7" fmla="*/ 83 h 281"/>
                <a:gd name="T8" fmla="*/ 5 w 222"/>
                <a:gd name="T9" fmla="*/ 81 h 281"/>
                <a:gd name="T10" fmla="*/ 22 w 222"/>
                <a:gd name="T11" fmla="*/ 77 h 281"/>
                <a:gd name="T12" fmla="*/ 24 w 222"/>
                <a:gd name="T13" fmla="*/ 77 h 281"/>
                <a:gd name="T14" fmla="*/ 27 w 222"/>
                <a:gd name="T15" fmla="*/ 77 h 281"/>
                <a:gd name="T16" fmla="*/ 30 w 222"/>
                <a:gd name="T17" fmla="*/ 78 h 281"/>
                <a:gd name="T18" fmla="*/ 60 w 222"/>
                <a:gd name="T19" fmla="*/ 115 h 281"/>
                <a:gd name="T20" fmla="*/ 30 w 222"/>
                <a:gd name="T21" fmla="*/ 153 h 281"/>
                <a:gd name="T22" fmla="*/ 27 w 222"/>
                <a:gd name="T23" fmla="*/ 153 h 281"/>
                <a:gd name="T24" fmla="*/ 24 w 222"/>
                <a:gd name="T25" fmla="*/ 153 h 281"/>
                <a:gd name="T26" fmla="*/ 22 w 222"/>
                <a:gd name="T27" fmla="*/ 153 h 281"/>
                <a:gd name="T28" fmla="*/ 19 w 222"/>
                <a:gd name="T29" fmla="*/ 153 h 281"/>
                <a:gd name="T30" fmla="*/ 15 w 222"/>
                <a:gd name="T31" fmla="*/ 153 h 281"/>
                <a:gd name="T32" fmla="*/ 14 w 222"/>
                <a:gd name="T33" fmla="*/ 153 h 281"/>
                <a:gd name="T34" fmla="*/ 6 w 222"/>
                <a:gd name="T35" fmla="*/ 150 h 281"/>
                <a:gd name="T36" fmla="*/ 6 w 222"/>
                <a:gd name="T37" fmla="*/ 150 h 281"/>
                <a:gd name="T38" fmla="*/ 5 w 222"/>
                <a:gd name="T39" fmla="*/ 150 h 281"/>
                <a:gd name="T40" fmla="*/ 0 w 222"/>
                <a:gd name="T41" fmla="*/ 147 h 281"/>
                <a:gd name="T42" fmla="*/ 0 w 222"/>
                <a:gd name="T43" fmla="*/ 222 h 281"/>
                <a:gd name="T44" fmla="*/ 76 w 222"/>
                <a:gd name="T45" fmla="*/ 222 h 281"/>
                <a:gd name="T46" fmla="*/ 87 w 222"/>
                <a:gd name="T47" fmla="*/ 226 h 281"/>
                <a:gd name="T48" fmla="*/ 92 w 222"/>
                <a:gd name="T49" fmla="*/ 238 h 281"/>
                <a:gd name="T50" fmla="*/ 89 w 222"/>
                <a:gd name="T51" fmla="*/ 248 h 281"/>
                <a:gd name="T52" fmla="*/ 89 w 222"/>
                <a:gd name="T53" fmla="*/ 248 h 281"/>
                <a:gd name="T54" fmla="*/ 86 w 222"/>
                <a:gd name="T55" fmla="*/ 260 h 281"/>
                <a:gd name="T56" fmla="*/ 92 w 222"/>
                <a:gd name="T57" fmla="*/ 275 h 281"/>
                <a:gd name="T58" fmla="*/ 106 w 222"/>
                <a:gd name="T59" fmla="*/ 281 h 281"/>
                <a:gd name="T60" fmla="*/ 128 w 222"/>
                <a:gd name="T61" fmla="*/ 260 h 281"/>
                <a:gd name="T62" fmla="*/ 125 w 222"/>
                <a:gd name="T63" fmla="*/ 249 h 281"/>
                <a:gd name="T64" fmla="*/ 125 w 222"/>
                <a:gd name="T65" fmla="*/ 248 h 281"/>
                <a:gd name="T66" fmla="*/ 124 w 222"/>
                <a:gd name="T67" fmla="*/ 248 h 281"/>
                <a:gd name="T68" fmla="*/ 122 w 222"/>
                <a:gd name="T69" fmla="*/ 238 h 281"/>
                <a:gd name="T70" fmla="*/ 138 w 222"/>
                <a:gd name="T71" fmla="*/ 222 h 281"/>
                <a:gd name="T72" fmla="*/ 222 w 222"/>
                <a:gd name="T73" fmla="*/ 222 h 281"/>
                <a:gd name="T74" fmla="*/ 222 w 222"/>
                <a:gd name="T7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81">
                  <a:moveTo>
                    <a:pt x="222" y="0"/>
                  </a:moveTo>
                  <a:cubicBezTo>
                    <a:pt x="0" y="0"/>
                    <a:pt x="0" y="0"/>
                    <a:pt x="0" y="0"/>
                  </a:cubicBezTo>
                  <a:cubicBezTo>
                    <a:pt x="0" y="83"/>
                    <a:pt x="0" y="83"/>
                    <a:pt x="0" y="83"/>
                  </a:cubicBezTo>
                  <a:cubicBezTo>
                    <a:pt x="1" y="83"/>
                    <a:pt x="1" y="83"/>
                    <a:pt x="1" y="83"/>
                  </a:cubicBezTo>
                  <a:cubicBezTo>
                    <a:pt x="2" y="82"/>
                    <a:pt x="4" y="81"/>
                    <a:pt x="5" y="81"/>
                  </a:cubicBezTo>
                  <a:cubicBezTo>
                    <a:pt x="10" y="78"/>
                    <a:pt x="15" y="77"/>
                    <a:pt x="22" y="77"/>
                  </a:cubicBezTo>
                  <a:cubicBezTo>
                    <a:pt x="23" y="77"/>
                    <a:pt x="23" y="77"/>
                    <a:pt x="24" y="77"/>
                  </a:cubicBezTo>
                  <a:cubicBezTo>
                    <a:pt x="25" y="77"/>
                    <a:pt x="26" y="77"/>
                    <a:pt x="27" y="77"/>
                  </a:cubicBezTo>
                  <a:cubicBezTo>
                    <a:pt x="28" y="78"/>
                    <a:pt x="29" y="78"/>
                    <a:pt x="30" y="78"/>
                  </a:cubicBezTo>
                  <a:cubicBezTo>
                    <a:pt x="47" y="81"/>
                    <a:pt x="60" y="97"/>
                    <a:pt x="60" y="115"/>
                  </a:cubicBezTo>
                  <a:cubicBezTo>
                    <a:pt x="60" y="134"/>
                    <a:pt x="47" y="149"/>
                    <a:pt x="30" y="153"/>
                  </a:cubicBezTo>
                  <a:cubicBezTo>
                    <a:pt x="29" y="153"/>
                    <a:pt x="28" y="153"/>
                    <a:pt x="27" y="153"/>
                  </a:cubicBezTo>
                  <a:cubicBezTo>
                    <a:pt x="26" y="153"/>
                    <a:pt x="25" y="153"/>
                    <a:pt x="24" y="153"/>
                  </a:cubicBezTo>
                  <a:cubicBezTo>
                    <a:pt x="23" y="153"/>
                    <a:pt x="23" y="153"/>
                    <a:pt x="22" y="153"/>
                  </a:cubicBezTo>
                  <a:cubicBezTo>
                    <a:pt x="21" y="153"/>
                    <a:pt x="20" y="153"/>
                    <a:pt x="19" y="153"/>
                  </a:cubicBezTo>
                  <a:cubicBezTo>
                    <a:pt x="17" y="153"/>
                    <a:pt x="16" y="153"/>
                    <a:pt x="15" y="153"/>
                  </a:cubicBezTo>
                  <a:cubicBezTo>
                    <a:pt x="14" y="153"/>
                    <a:pt x="14" y="153"/>
                    <a:pt x="14" y="153"/>
                  </a:cubicBezTo>
                  <a:cubicBezTo>
                    <a:pt x="11" y="152"/>
                    <a:pt x="8" y="151"/>
                    <a:pt x="6" y="150"/>
                  </a:cubicBezTo>
                  <a:cubicBezTo>
                    <a:pt x="6" y="150"/>
                    <a:pt x="6" y="150"/>
                    <a:pt x="6" y="150"/>
                  </a:cubicBezTo>
                  <a:cubicBezTo>
                    <a:pt x="6" y="150"/>
                    <a:pt x="6" y="150"/>
                    <a:pt x="5" y="150"/>
                  </a:cubicBezTo>
                  <a:cubicBezTo>
                    <a:pt x="4" y="149"/>
                    <a:pt x="2" y="148"/>
                    <a:pt x="0" y="147"/>
                  </a:cubicBezTo>
                  <a:cubicBezTo>
                    <a:pt x="0" y="222"/>
                    <a:pt x="0" y="222"/>
                    <a:pt x="0" y="222"/>
                  </a:cubicBezTo>
                  <a:cubicBezTo>
                    <a:pt x="76" y="222"/>
                    <a:pt x="76" y="222"/>
                    <a:pt x="76" y="222"/>
                  </a:cubicBezTo>
                  <a:cubicBezTo>
                    <a:pt x="80" y="222"/>
                    <a:pt x="85" y="224"/>
                    <a:pt x="87" y="226"/>
                  </a:cubicBezTo>
                  <a:cubicBezTo>
                    <a:pt x="90" y="229"/>
                    <a:pt x="92" y="234"/>
                    <a:pt x="92" y="238"/>
                  </a:cubicBezTo>
                  <a:cubicBezTo>
                    <a:pt x="92" y="242"/>
                    <a:pt x="91" y="245"/>
                    <a:pt x="89" y="248"/>
                  </a:cubicBezTo>
                  <a:cubicBezTo>
                    <a:pt x="89" y="248"/>
                    <a:pt x="89" y="248"/>
                    <a:pt x="89" y="248"/>
                  </a:cubicBezTo>
                  <a:cubicBezTo>
                    <a:pt x="87" y="252"/>
                    <a:pt x="86" y="256"/>
                    <a:pt x="86" y="260"/>
                  </a:cubicBezTo>
                  <a:cubicBezTo>
                    <a:pt x="86" y="266"/>
                    <a:pt x="88" y="270"/>
                    <a:pt x="92" y="275"/>
                  </a:cubicBezTo>
                  <a:cubicBezTo>
                    <a:pt x="96" y="279"/>
                    <a:pt x="101" y="281"/>
                    <a:pt x="106" y="281"/>
                  </a:cubicBezTo>
                  <a:cubicBezTo>
                    <a:pt x="118" y="281"/>
                    <a:pt x="128" y="271"/>
                    <a:pt x="128" y="260"/>
                  </a:cubicBezTo>
                  <a:cubicBezTo>
                    <a:pt x="128" y="255"/>
                    <a:pt x="127" y="252"/>
                    <a:pt x="125" y="249"/>
                  </a:cubicBezTo>
                  <a:cubicBezTo>
                    <a:pt x="125" y="248"/>
                    <a:pt x="125" y="248"/>
                    <a:pt x="125" y="248"/>
                  </a:cubicBezTo>
                  <a:cubicBezTo>
                    <a:pt x="124" y="248"/>
                    <a:pt x="124" y="248"/>
                    <a:pt x="124" y="248"/>
                  </a:cubicBezTo>
                  <a:cubicBezTo>
                    <a:pt x="123" y="245"/>
                    <a:pt x="122" y="242"/>
                    <a:pt x="122" y="238"/>
                  </a:cubicBezTo>
                  <a:cubicBezTo>
                    <a:pt x="122" y="229"/>
                    <a:pt x="129" y="222"/>
                    <a:pt x="138" y="222"/>
                  </a:cubicBezTo>
                  <a:cubicBezTo>
                    <a:pt x="222" y="222"/>
                    <a:pt x="222" y="222"/>
                    <a:pt x="222" y="222"/>
                  </a:cubicBezTo>
                  <a:lnTo>
                    <a:pt x="222" y="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grpSp>
    </p:spTree>
    <p:extLst>
      <p:ext uri="{BB962C8B-B14F-4D97-AF65-F5344CB8AC3E}">
        <p14:creationId xmlns:p14="http://schemas.microsoft.com/office/powerpoint/2010/main" val="3626581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43808" y="2077"/>
            <a:ext cx="6048672" cy="1057505"/>
          </a:xfrm>
        </p:spPr>
        <p:txBody>
          <a:bodyPr>
            <a:noAutofit/>
          </a:bodyPr>
          <a:lstStyle/>
          <a:p>
            <a:pPr algn="ctr"/>
            <a:r>
              <a:rPr lang="pl-PL" sz="2800" dirty="0"/>
              <a:t>Wsparcie ze strony członków bliższych lub dalszych </a:t>
            </a:r>
            <a:r>
              <a:rPr lang="pl-PL" sz="2800" dirty="0" smtClean="0"/>
              <a:t>rodzin (na podstawie IDI)</a:t>
            </a:r>
            <a:endParaRPr lang="pl-PL" sz="28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21</a:t>
            </a:fld>
            <a:endParaRPr lang="pl-PL" dirty="0"/>
          </a:p>
        </p:txBody>
      </p:sp>
      <p:sp>
        <p:nvSpPr>
          <p:cNvPr id="3" name="Symbol zastępczy zawartości 2"/>
          <p:cNvSpPr>
            <a:spLocks noGrp="1"/>
          </p:cNvSpPr>
          <p:nvPr>
            <p:ph idx="1"/>
          </p:nvPr>
        </p:nvSpPr>
        <p:spPr>
          <a:xfrm>
            <a:off x="179512" y="1347614"/>
            <a:ext cx="8784976" cy="3528392"/>
          </a:xfrm>
        </p:spPr>
        <p:txBody>
          <a:bodyPr>
            <a:normAutofit fontScale="77500" lnSpcReduction="20000"/>
          </a:bodyPr>
          <a:lstStyle/>
          <a:p>
            <a:pPr algn="just">
              <a:spcAft>
                <a:spcPts val="600"/>
              </a:spcAft>
            </a:pPr>
            <a:r>
              <a:rPr lang="pl-PL" sz="2900" dirty="0" smtClean="0"/>
              <a:t>Spektrum sytuacji osób starszych i z niepełnosprawnościami zawiera </a:t>
            </a:r>
            <a:r>
              <a:rPr lang="pl-PL" sz="2900" dirty="0"/>
              <a:t>się pomiędzy sytuacją </a:t>
            </a:r>
            <a:r>
              <a:rPr lang="pl-PL" sz="2900" b="1" dirty="0"/>
              <a:t>pełnego zaangażowania rodzin w opiekę </a:t>
            </a:r>
            <a:r>
              <a:rPr lang="pl-PL" sz="2900" dirty="0"/>
              <a:t>nad osobą jej wymagającą a sytuacją, gdy osoba taka jest </a:t>
            </a:r>
            <a:r>
              <a:rPr lang="pl-PL" sz="2900" b="1" dirty="0"/>
              <a:t>całkowicie zależna od instytucji </a:t>
            </a:r>
            <a:r>
              <a:rPr lang="pl-PL" sz="2900" dirty="0"/>
              <a:t>pomocy społecznej ze względu na brak osób bliskich czy całkowity brak kontaktu z takimi </a:t>
            </a:r>
            <a:r>
              <a:rPr lang="pl-PL" sz="2900" dirty="0" smtClean="0"/>
              <a:t>osobami.</a:t>
            </a:r>
          </a:p>
          <a:p>
            <a:pPr algn="just">
              <a:spcAft>
                <a:spcPts val="600"/>
              </a:spcAft>
            </a:pPr>
            <a:r>
              <a:rPr lang="pl-PL" sz="2900" dirty="0"/>
              <a:t>Ważnym zastrzeżeniem jest podkreślenie, że pracownicy instytucji opieki społecznej gromadzą informacje przede wszystkim o osobach, które z różnych względów wymagają wsparcia. Ich wiedzy nie należy zatem uznawać za przekrojową, ponieważ pełniąc swoje role zawodowe </a:t>
            </a:r>
            <a:r>
              <a:rPr lang="pl-PL" sz="2900" b="1" dirty="0"/>
              <a:t>nie mają oni okazji </a:t>
            </a:r>
            <a:r>
              <a:rPr lang="pl-PL" sz="2900" dirty="0"/>
              <a:t>do styczności z osobami, które dzięki wsparciu rodzin są w stanie funkcjonować bez konieczności zabiegania o wsparcie instytucjonalne.</a:t>
            </a:r>
            <a:endParaRPr lang="pl-PL" dirty="0"/>
          </a:p>
        </p:txBody>
      </p:sp>
    </p:spTree>
    <p:extLst>
      <p:ext uri="{BB962C8B-B14F-4D97-AF65-F5344CB8AC3E}">
        <p14:creationId xmlns:p14="http://schemas.microsoft.com/office/powerpoint/2010/main" val="3269793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11510"/>
            <a:ext cx="8640960" cy="1296144"/>
          </a:xfrm>
        </p:spPr>
        <p:txBody>
          <a:bodyPr>
            <a:noAutofit/>
          </a:bodyPr>
          <a:lstStyle/>
          <a:p>
            <a:pPr algn="ctr"/>
            <a:r>
              <a:rPr lang="pl-PL" sz="2800" dirty="0"/>
              <a:t>Wsparcie ze strony członków bliższych lub dalszych </a:t>
            </a:r>
            <a:r>
              <a:rPr lang="pl-PL" sz="2800" dirty="0" smtClean="0"/>
              <a:t>rodzin (na podstawie FGI)</a:t>
            </a:r>
            <a:endParaRPr lang="pl-PL" sz="28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22</a:t>
            </a:fld>
            <a:endParaRPr lang="pl-PL" dirty="0"/>
          </a:p>
        </p:txBody>
      </p:sp>
      <p:sp>
        <p:nvSpPr>
          <p:cNvPr id="3" name="Symbol zastępczy zawartości 2"/>
          <p:cNvSpPr>
            <a:spLocks noGrp="1"/>
          </p:cNvSpPr>
          <p:nvPr>
            <p:ph idx="1"/>
          </p:nvPr>
        </p:nvSpPr>
        <p:spPr>
          <a:xfrm>
            <a:off x="179512" y="1635646"/>
            <a:ext cx="8784976" cy="3384376"/>
          </a:xfrm>
        </p:spPr>
        <p:txBody>
          <a:bodyPr>
            <a:noAutofit/>
          </a:bodyPr>
          <a:lstStyle/>
          <a:p>
            <a:pPr algn="just">
              <a:spcAft>
                <a:spcPts val="600"/>
              </a:spcAft>
            </a:pPr>
            <a:r>
              <a:rPr lang="pl-PL" sz="2400" dirty="0"/>
              <a:t>Wśród uczestników zogniskowanych wywiadów grupowych pojawiły się zróżnicowane opinie na temat wsparcia, jakie osobom starszym i z niepełnosprawnościami zapewniają członkowie rodzin. Część osób wskazywała, że może liczyć na </a:t>
            </a:r>
            <a:r>
              <a:rPr lang="pl-PL" sz="2400" b="1" dirty="0" smtClean="0"/>
              <a:t>pełne spektrum wsparcia </a:t>
            </a:r>
            <a:r>
              <a:rPr lang="pl-PL" sz="2400" dirty="0"/>
              <a:t>zapewnianego przez członków rodziny</a:t>
            </a:r>
            <a:r>
              <a:rPr lang="pl-PL" sz="2400" dirty="0" smtClean="0"/>
              <a:t>.</a:t>
            </a:r>
          </a:p>
          <a:p>
            <a:pPr algn="just">
              <a:spcAft>
                <a:spcPts val="600"/>
              </a:spcAft>
            </a:pPr>
            <a:r>
              <a:rPr lang="pl-PL" sz="2400" dirty="0"/>
              <a:t>Pojawiły się też jednak głosy, że wiele rodzin wykazuje </a:t>
            </a:r>
            <a:r>
              <a:rPr lang="pl-PL" sz="2400" b="1" dirty="0"/>
              <a:t>obojętność wobec swoich bliskich</a:t>
            </a:r>
            <a:r>
              <a:rPr lang="pl-PL" sz="2400" dirty="0"/>
              <a:t>, którzy z racji wieku czy sprawności nie są już w stanie pełnić wobec nich tych ról, które pełnili, gdy byli aktywni </a:t>
            </a:r>
            <a:r>
              <a:rPr lang="pl-PL" sz="2400" dirty="0" smtClean="0"/>
              <a:t>ekonomicznie.</a:t>
            </a:r>
            <a:endParaRPr lang="pl-PL" sz="2000" dirty="0"/>
          </a:p>
        </p:txBody>
      </p:sp>
    </p:spTree>
    <p:extLst>
      <p:ext uri="{BB962C8B-B14F-4D97-AF65-F5344CB8AC3E}">
        <p14:creationId xmlns:p14="http://schemas.microsoft.com/office/powerpoint/2010/main" val="358287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27784" y="933254"/>
            <a:ext cx="6264696" cy="1782512"/>
          </a:xfrm>
        </p:spPr>
        <p:txBody>
          <a:bodyPr>
            <a:normAutofit/>
          </a:bodyPr>
          <a:lstStyle/>
          <a:p>
            <a:pPr algn="ctr"/>
            <a:r>
              <a:rPr lang="pl-PL" sz="6000" dirty="0"/>
              <a:t>Część </a:t>
            </a:r>
            <a:r>
              <a:rPr lang="pl-PL" sz="6000" dirty="0" smtClean="0"/>
              <a:t>VI</a:t>
            </a:r>
            <a:endParaRPr lang="pl-PL" sz="6000" dirty="0"/>
          </a:p>
        </p:txBody>
      </p:sp>
      <p:sp>
        <p:nvSpPr>
          <p:cNvPr id="3" name="Symbol zastępczy zawartości 2"/>
          <p:cNvSpPr>
            <a:spLocks noGrp="1"/>
          </p:cNvSpPr>
          <p:nvPr>
            <p:ph idx="1"/>
          </p:nvPr>
        </p:nvSpPr>
        <p:spPr>
          <a:xfrm>
            <a:off x="2648744" y="2575709"/>
            <a:ext cx="6192688" cy="1940257"/>
          </a:xfrm>
        </p:spPr>
        <p:txBody>
          <a:bodyPr anchor="ctr">
            <a:noAutofit/>
          </a:bodyPr>
          <a:lstStyle/>
          <a:p>
            <a:pPr marL="0" indent="0" algn="ctr">
              <a:buNone/>
            </a:pPr>
            <a:r>
              <a:rPr lang="pl-PL" sz="3200" b="1" dirty="0" smtClean="0"/>
              <a:t>Możliwości </a:t>
            </a:r>
            <a:r>
              <a:rPr lang="pl-PL" sz="3200" b="1" dirty="0"/>
              <a:t>poruszania się w przestrzeni fizycznej i korzystanie z Internetu przez osoby starsze i osoby z niepełnosprawnościami </a:t>
            </a:r>
            <a:endParaRPr lang="pl-PL" sz="32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23</a:t>
            </a:fld>
            <a:endParaRPr lang="pl-PL" dirty="0"/>
          </a:p>
        </p:txBody>
      </p:sp>
      <p:grpSp>
        <p:nvGrpSpPr>
          <p:cNvPr id="5" name="Grupa 4"/>
          <p:cNvGrpSpPr/>
          <p:nvPr/>
        </p:nvGrpSpPr>
        <p:grpSpPr>
          <a:xfrm>
            <a:off x="683568" y="933254"/>
            <a:ext cx="1944216" cy="2160240"/>
            <a:chOff x="1331640" y="1491630"/>
            <a:chExt cx="1944216" cy="2160240"/>
          </a:xfrm>
        </p:grpSpPr>
        <p:sp>
          <p:nvSpPr>
            <p:cNvPr id="6" name="Freeform 82"/>
            <p:cNvSpPr>
              <a:spLocks/>
            </p:cNvSpPr>
            <p:nvPr/>
          </p:nvSpPr>
          <p:spPr bwMode="auto">
            <a:xfrm>
              <a:off x="1331640" y="1491630"/>
              <a:ext cx="1185063" cy="1043489"/>
            </a:xfrm>
            <a:custGeom>
              <a:avLst/>
              <a:gdLst>
                <a:gd name="T0" fmla="*/ 221 w 280"/>
                <a:gd name="T1" fmla="*/ 0 h 222"/>
                <a:gd name="T2" fmla="*/ 0 w 280"/>
                <a:gd name="T3" fmla="*/ 0 h 222"/>
                <a:gd name="T4" fmla="*/ 0 w 280"/>
                <a:gd name="T5" fmla="*/ 222 h 222"/>
                <a:gd name="T6" fmla="*/ 82 w 280"/>
                <a:gd name="T7" fmla="*/ 222 h 222"/>
                <a:gd name="T8" fmla="*/ 82 w 280"/>
                <a:gd name="T9" fmla="*/ 221 h 222"/>
                <a:gd name="T10" fmla="*/ 80 w 280"/>
                <a:gd name="T11" fmla="*/ 216 h 222"/>
                <a:gd name="T12" fmla="*/ 76 w 280"/>
                <a:gd name="T13" fmla="*/ 200 h 222"/>
                <a:gd name="T14" fmla="*/ 114 w 280"/>
                <a:gd name="T15" fmla="*/ 162 h 222"/>
                <a:gd name="T16" fmla="*/ 149 w 280"/>
                <a:gd name="T17" fmla="*/ 184 h 222"/>
                <a:gd name="T18" fmla="*/ 153 w 280"/>
                <a:gd name="T19" fmla="*/ 200 h 222"/>
                <a:gd name="T20" fmla="*/ 146 w 280"/>
                <a:gd name="T21" fmla="*/ 222 h 222"/>
                <a:gd name="T22" fmla="*/ 221 w 280"/>
                <a:gd name="T23" fmla="*/ 222 h 222"/>
                <a:gd name="T24" fmla="*/ 221 w 280"/>
                <a:gd name="T25" fmla="*/ 146 h 222"/>
                <a:gd name="T26" fmla="*/ 221 w 280"/>
                <a:gd name="T27" fmla="*/ 146 h 222"/>
                <a:gd name="T28" fmla="*/ 221 w 280"/>
                <a:gd name="T29" fmla="*/ 145 h 222"/>
                <a:gd name="T30" fmla="*/ 235 w 280"/>
                <a:gd name="T31" fmla="*/ 130 h 222"/>
                <a:gd name="T32" fmla="*/ 237 w 280"/>
                <a:gd name="T33" fmla="*/ 130 h 222"/>
                <a:gd name="T34" fmla="*/ 247 w 280"/>
                <a:gd name="T35" fmla="*/ 133 h 222"/>
                <a:gd name="T36" fmla="*/ 248 w 280"/>
                <a:gd name="T37" fmla="*/ 134 h 222"/>
                <a:gd name="T38" fmla="*/ 248 w 280"/>
                <a:gd name="T39" fmla="*/ 134 h 222"/>
                <a:gd name="T40" fmla="*/ 249 w 280"/>
                <a:gd name="T41" fmla="*/ 135 h 222"/>
                <a:gd name="T42" fmla="*/ 250 w 280"/>
                <a:gd name="T43" fmla="*/ 135 h 222"/>
                <a:gd name="T44" fmla="*/ 251 w 280"/>
                <a:gd name="T45" fmla="*/ 135 h 222"/>
                <a:gd name="T46" fmla="*/ 252 w 280"/>
                <a:gd name="T47" fmla="*/ 135 h 222"/>
                <a:gd name="T48" fmla="*/ 252 w 280"/>
                <a:gd name="T49" fmla="*/ 135 h 222"/>
                <a:gd name="T50" fmla="*/ 252 w 280"/>
                <a:gd name="T51" fmla="*/ 135 h 222"/>
                <a:gd name="T52" fmla="*/ 253 w 280"/>
                <a:gd name="T53" fmla="*/ 135 h 222"/>
                <a:gd name="T54" fmla="*/ 254 w 280"/>
                <a:gd name="T55" fmla="*/ 136 h 222"/>
                <a:gd name="T56" fmla="*/ 255 w 280"/>
                <a:gd name="T57" fmla="*/ 136 h 222"/>
                <a:gd name="T58" fmla="*/ 256 w 280"/>
                <a:gd name="T59" fmla="*/ 136 h 222"/>
                <a:gd name="T60" fmla="*/ 257 w 280"/>
                <a:gd name="T61" fmla="*/ 136 h 222"/>
                <a:gd name="T62" fmla="*/ 257 w 280"/>
                <a:gd name="T63" fmla="*/ 136 h 222"/>
                <a:gd name="T64" fmla="*/ 259 w 280"/>
                <a:gd name="T65" fmla="*/ 136 h 222"/>
                <a:gd name="T66" fmla="*/ 269 w 280"/>
                <a:gd name="T67" fmla="*/ 134 h 222"/>
                <a:gd name="T68" fmla="*/ 280 w 280"/>
                <a:gd name="T69" fmla="*/ 115 h 222"/>
                <a:gd name="T70" fmla="*/ 269 w 280"/>
                <a:gd name="T71" fmla="*/ 97 h 222"/>
                <a:gd name="T72" fmla="*/ 259 w 280"/>
                <a:gd name="T73" fmla="*/ 94 h 222"/>
                <a:gd name="T74" fmla="*/ 248 w 280"/>
                <a:gd name="T75" fmla="*/ 97 h 222"/>
                <a:gd name="T76" fmla="*/ 247 w 280"/>
                <a:gd name="T77" fmla="*/ 97 h 222"/>
                <a:gd name="T78" fmla="*/ 247 w 280"/>
                <a:gd name="T79" fmla="*/ 97 h 222"/>
                <a:gd name="T80" fmla="*/ 247 w 280"/>
                <a:gd name="T81" fmla="*/ 98 h 222"/>
                <a:gd name="T82" fmla="*/ 247 w 280"/>
                <a:gd name="T83" fmla="*/ 98 h 222"/>
                <a:gd name="T84" fmla="*/ 240 w 280"/>
                <a:gd name="T85" fmla="*/ 100 h 222"/>
                <a:gd name="T86" fmla="*/ 237 w 280"/>
                <a:gd name="T87" fmla="*/ 100 h 222"/>
                <a:gd name="T88" fmla="*/ 235 w 280"/>
                <a:gd name="T89" fmla="*/ 100 h 222"/>
                <a:gd name="T90" fmla="*/ 221 w 280"/>
                <a:gd name="T91" fmla="*/ 90 h 222"/>
                <a:gd name="T92" fmla="*/ 221 w 280"/>
                <a:gd name="T93" fmla="*/ 89 h 222"/>
                <a:gd name="T94" fmla="*/ 221 w 280"/>
                <a:gd name="T95" fmla="*/ 88 h 222"/>
                <a:gd name="T96" fmla="*/ 221 w 280"/>
                <a:gd name="T97" fmla="*/ 88 h 222"/>
                <a:gd name="T98" fmla="*/ 221 w 280"/>
                <a:gd name="T99" fmla="*/ 87 h 222"/>
                <a:gd name="T100" fmla="*/ 221 w 280"/>
                <a:gd name="T101" fmla="*/ 86 h 222"/>
                <a:gd name="T102" fmla="*/ 221 w 280"/>
                <a:gd name="T103" fmla="*/ 85 h 222"/>
                <a:gd name="T104" fmla="*/ 221 w 280"/>
                <a:gd name="T105" fmla="*/ 84 h 222"/>
                <a:gd name="T106" fmla="*/ 221 w 280"/>
                <a:gd name="T107" fmla="*/ 84 h 222"/>
                <a:gd name="T108" fmla="*/ 221 w 280"/>
                <a:gd name="T10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222">
                  <a:moveTo>
                    <a:pt x="221" y="0"/>
                  </a:moveTo>
                  <a:cubicBezTo>
                    <a:pt x="0" y="0"/>
                    <a:pt x="0" y="0"/>
                    <a:pt x="0" y="0"/>
                  </a:cubicBezTo>
                  <a:cubicBezTo>
                    <a:pt x="0" y="222"/>
                    <a:pt x="0" y="222"/>
                    <a:pt x="0" y="222"/>
                  </a:cubicBezTo>
                  <a:cubicBezTo>
                    <a:pt x="82" y="222"/>
                    <a:pt x="82" y="222"/>
                    <a:pt x="82" y="222"/>
                  </a:cubicBezTo>
                  <a:cubicBezTo>
                    <a:pt x="82" y="221"/>
                    <a:pt x="82" y="221"/>
                    <a:pt x="82" y="221"/>
                  </a:cubicBezTo>
                  <a:cubicBezTo>
                    <a:pt x="81" y="220"/>
                    <a:pt x="81" y="218"/>
                    <a:pt x="80" y="216"/>
                  </a:cubicBezTo>
                  <a:cubicBezTo>
                    <a:pt x="77" y="211"/>
                    <a:pt x="76" y="206"/>
                    <a:pt x="76" y="200"/>
                  </a:cubicBezTo>
                  <a:cubicBezTo>
                    <a:pt x="76" y="180"/>
                    <a:pt x="93" y="162"/>
                    <a:pt x="114" y="162"/>
                  </a:cubicBezTo>
                  <a:cubicBezTo>
                    <a:pt x="129" y="162"/>
                    <a:pt x="143" y="171"/>
                    <a:pt x="149" y="184"/>
                  </a:cubicBezTo>
                  <a:cubicBezTo>
                    <a:pt x="151" y="189"/>
                    <a:pt x="153" y="194"/>
                    <a:pt x="153" y="200"/>
                  </a:cubicBezTo>
                  <a:cubicBezTo>
                    <a:pt x="153" y="207"/>
                    <a:pt x="150" y="216"/>
                    <a:pt x="146" y="222"/>
                  </a:cubicBezTo>
                  <a:cubicBezTo>
                    <a:pt x="221" y="222"/>
                    <a:pt x="221" y="222"/>
                    <a:pt x="221" y="222"/>
                  </a:cubicBezTo>
                  <a:cubicBezTo>
                    <a:pt x="221" y="146"/>
                    <a:pt x="221" y="146"/>
                    <a:pt x="221" y="146"/>
                  </a:cubicBezTo>
                  <a:cubicBezTo>
                    <a:pt x="221" y="146"/>
                    <a:pt x="221" y="146"/>
                    <a:pt x="221" y="146"/>
                  </a:cubicBezTo>
                  <a:cubicBezTo>
                    <a:pt x="221" y="146"/>
                    <a:pt x="221" y="146"/>
                    <a:pt x="221" y="145"/>
                  </a:cubicBezTo>
                  <a:cubicBezTo>
                    <a:pt x="221" y="137"/>
                    <a:pt x="227" y="131"/>
                    <a:pt x="235" y="130"/>
                  </a:cubicBezTo>
                  <a:cubicBezTo>
                    <a:pt x="236" y="130"/>
                    <a:pt x="237" y="130"/>
                    <a:pt x="237" y="130"/>
                  </a:cubicBezTo>
                  <a:cubicBezTo>
                    <a:pt x="241" y="130"/>
                    <a:pt x="244" y="131"/>
                    <a:pt x="247" y="133"/>
                  </a:cubicBezTo>
                  <a:cubicBezTo>
                    <a:pt x="248" y="134"/>
                    <a:pt x="248" y="134"/>
                    <a:pt x="248" y="134"/>
                  </a:cubicBezTo>
                  <a:cubicBezTo>
                    <a:pt x="248" y="134"/>
                    <a:pt x="248" y="134"/>
                    <a:pt x="248" y="134"/>
                  </a:cubicBezTo>
                  <a:cubicBezTo>
                    <a:pt x="249" y="134"/>
                    <a:pt x="249" y="134"/>
                    <a:pt x="249" y="135"/>
                  </a:cubicBezTo>
                  <a:cubicBezTo>
                    <a:pt x="250" y="135"/>
                    <a:pt x="250" y="135"/>
                    <a:pt x="250" y="135"/>
                  </a:cubicBezTo>
                  <a:cubicBezTo>
                    <a:pt x="251" y="135"/>
                    <a:pt x="251" y="135"/>
                    <a:pt x="251" y="135"/>
                  </a:cubicBezTo>
                  <a:cubicBezTo>
                    <a:pt x="251" y="135"/>
                    <a:pt x="251" y="135"/>
                    <a:pt x="252" y="135"/>
                  </a:cubicBezTo>
                  <a:cubicBezTo>
                    <a:pt x="252" y="135"/>
                    <a:pt x="252" y="135"/>
                    <a:pt x="252" y="135"/>
                  </a:cubicBezTo>
                  <a:cubicBezTo>
                    <a:pt x="252" y="135"/>
                    <a:pt x="252" y="135"/>
                    <a:pt x="252" y="135"/>
                  </a:cubicBezTo>
                  <a:cubicBezTo>
                    <a:pt x="253" y="135"/>
                    <a:pt x="253" y="135"/>
                    <a:pt x="253" y="135"/>
                  </a:cubicBezTo>
                  <a:cubicBezTo>
                    <a:pt x="253" y="135"/>
                    <a:pt x="254" y="135"/>
                    <a:pt x="254" y="136"/>
                  </a:cubicBezTo>
                  <a:cubicBezTo>
                    <a:pt x="255" y="136"/>
                    <a:pt x="255" y="136"/>
                    <a:pt x="255" y="136"/>
                  </a:cubicBezTo>
                  <a:cubicBezTo>
                    <a:pt x="255" y="136"/>
                    <a:pt x="255" y="136"/>
                    <a:pt x="256" y="136"/>
                  </a:cubicBezTo>
                  <a:cubicBezTo>
                    <a:pt x="256" y="136"/>
                    <a:pt x="256" y="136"/>
                    <a:pt x="257" y="136"/>
                  </a:cubicBezTo>
                  <a:cubicBezTo>
                    <a:pt x="257" y="136"/>
                    <a:pt x="257" y="136"/>
                    <a:pt x="257" y="136"/>
                  </a:cubicBezTo>
                  <a:cubicBezTo>
                    <a:pt x="258" y="136"/>
                    <a:pt x="258" y="136"/>
                    <a:pt x="259" y="136"/>
                  </a:cubicBezTo>
                  <a:cubicBezTo>
                    <a:pt x="262" y="136"/>
                    <a:pt x="266" y="135"/>
                    <a:pt x="269" y="134"/>
                  </a:cubicBezTo>
                  <a:cubicBezTo>
                    <a:pt x="276" y="130"/>
                    <a:pt x="280" y="123"/>
                    <a:pt x="280" y="115"/>
                  </a:cubicBezTo>
                  <a:cubicBezTo>
                    <a:pt x="280" y="108"/>
                    <a:pt x="276" y="100"/>
                    <a:pt x="269" y="97"/>
                  </a:cubicBezTo>
                  <a:cubicBezTo>
                    <a:pt x="266" y="95"/>
                    <a:pt x="262" y="94"/>
                    <a:pt x="259" y="94"/>
                  </a:cubicBezTo>
                  <a:cubicBezTo>
                    <a:pt x="254" y="94"/>
                    <a:pt x="251" y="95"/>
                    <a:pt x="248" y="97"/>
                  </a:cubicBezTo>
                  <a:cubicBezTo>
                    <a:pt x="247" y="97"/>
                    <a:pt x="247" y="97"/>
                    <a:pt x="247" y="97"/>
                  </a:cubicBezTo>
                  <a:cubicBezTo>
                    <a:pt x="247" y="97"/>
                    <a:pt x="247" y="97"/>
                    <a:pt x="247" y="97"/>
                  </a:cubicBezTo>
                  <a:cubicBezTo>
                    <a:pt x="247" y="98"/>
                    <a:pt x="247" y="98"/>
                    <a:pt x="247" y="98"/>
                  </a:cubicBezTo>
                  <a:cubicBezTo>
                    <a:pt x="247" y="98"/>
                    <a:pt x="247" y="98"/>
                    <a:pt x="247" y="98"/>
                  </a:cubicBezTo>
                  <a:cubicBezTo>
                    <a:pt x="244" y="99"/>
                    <a:pt x="243" y="100"/>
                    <a:pt x="240" y="100"/>
                  </a:cubicBezTo>
                  <a:cubicBezTo>
                    <a:pt x="239" y="100"/>
                    <a:pt x="238" y="100"/>
                    <a:pt x="237" y="100"/>
                  </a:cubicBezTo>
                  <a:cubicBezTo>
                    <a:pt x="237" y="100"/>
                    <a:pt x="236" y="100"/>
                    <a:pt x="235" y="100"/>
                  </a:cubicBezTo>
                  <a:cubicBezTo>
                    <a:pt x="229" y="99"/>
                    <a:pt x="224" y="95"/>
                    <a:pt x="221" y="90"/>
                  </a:cubicBezTo>
                  <a:cubicBezTo>
                    <a:pt x="221" y="89"/>
                    <a:pt x="221" y="89"/>
                    <a:pt x="221" y="89"/>
                  </a:cubicBezTo>
                  <a:cubicBezTo>
                    <a:pt x="221" y="89"/>
                    <a:pt x="221" y="89"/>
                    <a:pt x="221" y="88"/>
                  </a:cubicBezTo>
                  <a:cubicBezTo>
                    <a:pt x="221" y="88"/>
                    <a:pt x="221" y="88"/>
                    <a:pt x="221" y="88"/>
                  </a:cubicBezTo>
                  <a:cubicBezTo>
                    <a:pt x="221" y="87"/>
                    <a:pt x="221" y="87"/>
                    <a:pt x="221" y="87"/>
                  </a:cubicBezTo>
                  <a:cubicBezTo>
                    <a:pt x="221" y="86"/>
                    <a:pt x="221" y="86"/>
                    <a:pt x="221" y="86"/>
                  </a:cubicBezTo>
                  <a:cubicBezTo>
                    <a:pt x="221" y="86"/>
                    <a:pt x="221" y="86"/>
                    <a:pt x="221" y="85"/>
                  </a:cubicBezTo>
                  <a:cubicBezTo>
                    <a:pt x="221" y="85"/>
                    <a:pt x="221" y="85"/>
                    <a:pt x="221" y="84"/>
                  </a:cubicBezTo>
                  <a:cubicBezTo>
                    <a:pt x="221" y="84"/>
                    <a:pt x="221" y="84"/>
                    <a:pt x="221" y="84"/>
                  </a:cubicBezTo>
                  <a:lnTo>
                    <a:pt x="221" y="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7" name="Freeform 83"/>
            <p:cNvSpPr>
              <a:spLocks/>
            </p:cNvSpPr>
            <p:nvPr/>
          </p:nvSpPr>
          <p:spPr bwMode="auto">
            <a:xfrm>
              <a:off x="1331640" y="2333154"/>
              <a:ext cx="932012" cy="1318716"/>
            </a:xfrm>
            <a:custGeom>
              <a:avLst/>
              <a:gdLst>
                <a:gd name="T0" fmla="*/ 0 w 220"/>
                <a:gd name="T1" fmla="*/ 280 h 280"/>
                <a:gd name="T2" fmla="*/ 220 w 220"/>
                <a:gd name="T3" fmla="*/ 280 h 280"/>
                <a:gd name="T4" fmla="*/ 220 w 220"/>
                <a:gd name="T5" fmla="*/ 198 h 280"/>
                <a:gd name="T6" fmla="*/ 220 w 220"/>
                <a:gd name="T7" fmla="*/ 198 h 280"/>
                <a:gd name="T8" fmla="*/ 202 w 220"/>
                <a:gd name="T9" fmla="*/ 204 h 280"/>
                <a:gd name="T10" fmla="*/ 199 w 220"/>
                <a:gd name="T11" fmla="*/ 204 h 280"/>
                <a:gd name="T12" fmla="*/ 161 w 220"/>
                <a:gd name="T13" fmla="*/ 166 h 280"/>
                <a:gd name="T14" fmla="*/ 199 w 220"/>
                <a:gd name="T15" fmla="*/ 127 h 280"/>
                <a:gd name="T16" fmla="*/ 199 w 220"/>
                <a:gd name="T17" fmla="*/ 127 h 280"/>
                <a:gd name="T18" fmla="*/ 199 w 220"/>
                <a:gd name="T19" fmla="*/ 127 h 280"/>
                <a:gd name="T20" fmla="*/ 220 w 220"/>
                <a:gd name="T21" fmla="*/ 134 h 280"/>
                <a:gd name="T22" fmla="*/ 220 w 220"/>
                <a:gd name="T23" fmla="*/ 60 h 280"/>
                <a:gd name="T24" fmla="*/ 145 w 220"/>
                <a:gd name="T25" fmla="*/ 60 h 280"/>
                <a:gd name="T26" fmla="*/ 131 w 220"/>
                <a:gd name="T27" fmla="*/ 51 h 280"/>
                <a:gd name="T28" fmla="*/ 129 w 220"/>
                <a:gd name="T29" fmla="*/ 43 h 280"/>
                <a:gd name="T30" fmla="*/ 132 w 220"/>
                <a:gd name="T31" fmla="*/ 33 h 280"/>
                <a:gd name="T32" fmla="*/ 132 w 220"/>
                <a:gd name="T33" fmla="*/ 33 h 280"/>
                <a:gd name="T34" fmla="*/ 135 w 220"/>
                <a:gd name="T35" fmla="*/ 21 h 280"/>
                <a:gd name="T36" fmla="*/ 133 w 220"/>
                <a:gd name="T37" fmla="*/ 11 h 280"/>
                <a:gd name="T38" fmla="*/ 114 w 220"/>
                <a:gd name="T39" fmla="*/ 0 h 280"/>
                <a:gd name="T40" fmla="*/ 93 w 220"/>
                <a:gd name="T41" fmla="*/ 21 h 280"/>
                <a:gd name="T42" fmla="*/ 95 w 220"/>
                <a:gd name="T43" fmla="*/ 31 h 280"/>
                <a:gd name="T44" fmla="*/ 96 w 220"/>
                <a:gd name="T45" fmla="*/ 32 h 280"/>
                <a:gd name="T46" fmla="*/ 96 w 220"/>
                <a:gd name="T47" fmla="*/ 32 h 280"/>
                <a:gd name="T48" fmla="*/ 97 w 220"/>
                <a:gd name="T49" fmla="*/ 33 h 280"/>
                <a:gd name="T50" fmla="*/ 98 w 220"/>
                <a:gd name="T51" fmla="*/ 35 h 280"/>
                <a:gd name="T52" fmla="*/ 99 w 220"/>
                <a:gd name="T53" fmla="*/ 43 h 280"/>
                <a:gd name="T54" fmla="*/ 83 w 220"/>
                <a:gd name="T55" fmla="*/ 60 h 280"/>
                <a:gd name="T56" fmla="*/ 0 w 220"/>
                <a:gd name="T57" fmla="*/ 60 h 280"/>
                <a:gd name="T58" fmla="*/ 0 w 220"/>
                <a:gd name="T5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280">
                  <a:moveTo>
                    <a:pt x="0" y="280"/>
                  </a:moveTo>
                  <a:cubicBezTo>
                    <a:pt x="220" y="280"/>
                    <a:pt x="220" y="280"/>
                    <a:pt x="220" y="280"/>
                  </a:cubicBezTo>
                  <a:cubicBezTo>
                    <a:pt x="220" y="198"/>
                    <a:pt x="220" y="198"/>
                    <a:pt x="220" y="198"/>
                  </a:cubicBezTo>
                  <a:cubicBezTo>
                    <a:pt x="220" y="198"/>
                    <a:pt x="220" y="198"/>
                    <a:pt x="220" y="198"/>
                  </a:cubicBezTo>
                  <a:cubicBezTo>
                    <a:pt x="215" y="201"/>
                    <a:pt x="208" y="203"/>
                    <a:pt x="202" y="204"/>
                  </a:cubicBezTo>
                  <a:cubicBezTo>
                    <a:pt x="201" y="204"/>
                    <a:pt x="200" y="204"/>
                    <a:pt x="199" y="204"/>
                  </a:cubicBezTo>
                  <a:cubicBezTo>
                    <a:pt x="178" y="204"/>
                    <a:pt x="161" y="187"/>
                    <a:pt x="161" y="166"/>
                  </a:cubicBezTo>
                  <a:cubicBezTo>
                    <a:pt x="161" y="145"/>
                    <a:pt x="178" y="127"/>
                    <a:pt x="199" y="127"/>
                  </a:cubicBezTo>
                  <a:cubicBezTo>
                    <a:pt x="199" y="127"/>
                    <a:pt x="199" y="127"/>
                    <a:pt x="199" y="127"/>
                  </a:cubicBezTo>
                  <a:cubicBezTo>
                    <a:pt x="199" y="127"/>
                    <a:pt x="199" y="127"/>
                    <a:pt x="199" y="127"/>
                  </a:cubicBezTo>
                  <a:cubicBezTo>
                    <a:pt x="207" y="127"/>
                    <a:pt x="214" y="130"/>
                    <a:pt x="220" y="134"/>
                  </a:cubicBezTo>
                  <a:cubicBezTo>
                    <a:pt x="220" y="60"/>
                    <a:pt x="220" y="60"/>
                    <a:pt x="220" y="60"/>
                  </a:cubicBezTo>
                  <a:cubicBezTo>
                    <a:pt x="145" y="60"/>
                    <a:pt x="145" y="60"/>
                    <a:pt x="145" y="60"/>
                  </a:cubicBezTo>
                  <a:cubicBezTo>
                    <a:pt x="139" y="60"/>
                    <a:pt x="134" y="56"/>
                    <a:pt x="131" y="51"/>
                  </a:cubicBezTo>
                  <a:cubicBezTo>
                    <a:pt x="129" y="48"/>
                    <a:pt x="129" y="46"/>
                    <a:pt x="129" y="43"/>
                  </a:cubicBezTo>
                  <a:cubicBezTo>
                    <a:pt x="129" y="39"/>
                    <a:pt x="130" y="36"/>
                    <a:pt x="132" y="33"/>
                  </a:cubicBezTo>
                  <a:cubicBezTo>
                    <a:pt x="132" y="33"/>
                    <a:pt x="132" y="33"/>
                    <a:pt x="132" y="33"/>
                  </a:cubicBezTo>
                  <a:cubicBezTo>
                    <a:pt x="135" y="29"/>
                    <a:pt x="135" y="26"/>
                    <a:pt x="135" y="21"/>
                  </a:cubicBezTo>
                  <a:cubicBezTo>
                    <a:pt x="135" y="18"/>
                    <a:pt x="135" y="14"/>
                    <a:pt x="133" y="11"/>
                  </a:cubicBezTo>
                  <a:cubicBezTo>
                    <a:pt x="129" y="4"/>
                    <a:pt x="122" y="0"/>
                    <a:pt x="114" y="0"/>
                  </a:cubicBezTo>
                  <a:cubicBezTo>
                    <a:pt x="102" y="0"/>
                    <a:pt x="93" y="10"/>
                    <a:pt x="93" y="21"/>
                  </a:cubicBezTo>
                  <a:cubicBezTo>
                    <a:pt x="93" y="25"/>
                    <a:pt x="94" y="28"/>
                    <a:pt x="95" y="31"/>
                  </a:cubicBezTo>
                  <a:cubicBezTo>
                    <a:pt x="96" y="31"/>
                    <a:pt x="96" y="32"/>
                    <a:pt x="96" y="32"/>
                  </a:cubicBezTo>
                  <a:cubicBezTo>
                    <a:pt x="96" y="32"/>
                    <a:pt x="96" y="32"/>
                    <a:pt x="96" y="32"/>
                  </a:cubicBezTo>
                  <a:cubicBezTo>
                    <a:pt x="97" y="33"/>
                    <a:pt x="97" y="33"/>
                    <a:pt x="97" y="33"/>
                  </a:cubicBezTo>
                  <a:cubicBezTo>
                    <a:pt x="97" y="34"/>
                    <a:pt x="98" y="35"/>
                    <a:pt x="98" y="35"/>
                  </a:cubicBezTo>
                  <a:cubicBezTo>
                    <a:pt x="99" y="37"/>
                    <a:pt x="99" y="40"/>
                    <a:pt x="99" y="43"/>
                  </a:cubicBezTo>
                  <a:cubicBezTo>
                    <a:pt x="99" y="52"/>
                    <a:pt x="92" y="60"/>
                    <a:pt x="83" y="60"/>
                  </a:cubicBezTo>
                  <a:cubicBezTo>
                    <a:pt x="0" y="60"/>
                    <a:pt x="0" y="60"/>
                    <a:pt x="0" y="60"/>
                  </a:cubicBezTo>
                  <a:lnTo>
                    <a:pt x="0" y="28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8" name="Freeform 84"/>
            <p:cNvSpPr>
              <a:spLocks/>
            </p:cNvSpPr>
            <p:nvPr/>
          </p:nvSpPr>
          <p:spPr bwMode="auto">
            <a:xfrm>
              <a:off x="2085447" y="2616301"/>
              <a:ext cx="1190409" cy="1035569"/>
            </a:xfrm>
            <a:custGeom>
              <a:avLst/>
              <a:gdLst>
                <a:gd name="T0" fmla="*/ 281 w 281"/>
                <a:gd name="T1" fmla="*/ 220 h 220"/>
                <a:gd name="T2" fmla="*/ 281 w 281"/>
                <a:gd name="T3" fmla="*/ 0 h 220"/>
                <a:gd name="T4" fmla="*/ 198 w 281"/>
                <a:gd name="T5" fmla="*/ 0 h 220"/>
                <a:gd name="T6" fmla="*/ 198 w 281"/>
                <a:gd name="T7" fmla="*/ 0 h 220"/>
                <a:gd name="T8" fmla="*/ 204 w 281"/>
                <a:gd name="T9" fmla="*/ 21 h 220"/>
                <a:gd name="T10" fmla="*/ 166 w 281"/>
                <a:gd name="T11" fmla="*/ 59 h 220"/>
                <a:gd name="T12" fmla="*/ 138 w 281"/>
                <a:gd name="T13" fmla="*/ 48 h 220"/>
                <a:gd name="T14" fmla="*/ 128 w 281"/>
                <a:gd name="T15" fmla="*/ 21 h 220"/>
                <a:gd name="T16" fmla="*/ 134 w 281"/>
                <a:gd name="T17" fmla="*/ 0 h 220"/>
                <a:gd name="T18" fmla="*/ 59 w 281"/>
                <a:gd name="T19" fmla="*/ 0 h 220"/>
                <a:gd name="T20" fmla="*/ 59 w 281"/>
                <a:gd name="T21" fmla="*/ 75 h 220"/>
                <a:gd name="T22" fmla="*/ 43 w 281"/>
                <a:gd name="T23" fmla="*/ 91 h 220"/>
                <a:gd name="T24" fmla="*/ 42 w 281"/>
                <a:gd name="T25" fmla="*/ 91 h 220"/>
                <a:gd name="T26" fmla="*/ 42 w 281"/>
                <a:gd name="T27" fmla="*/ 91 h 220"/>
                <a:gd name="T28" fmla="*/ 33 w 281"/>
                <a:gd name="T29" fmla="*/ 88 h 220"/>
                <a:gd name="T30" fmla="*/ 21 w 281"/>
                <a:gd name="T31" fmla="*/ 85 h 220"/>
                <a:gd name="T32" fmla="*/ 0 w 281"/>
                <a:gd name="T33" fmla="*/ 106 h 220"/>
                <a:gd name="T34" fmla="*/ 21 w 281"/>
                <a:gd name="T35" fmla="*/ 127 h 220"/>
                <a:gd name="T36" fmla="*/ 23 w 281"/>
                <a:gd name="T37" fmla="*/ 127 h 220"/>
                <a:gd name="T38" fmla="*/ 32 w 281"/>
                <a:gd name="T39" fmla="*/ 124 h 220"/>
                <a:gd name="T40" fmla="*/ 33 w 281"/>
                <a:gd name="T41" fmla="*/ 123 h 220"/>
                <a:gd name="T42" fmla="*/ 42 w 281"/>
                <a:gd name="T43" fmla="*/ 121 h 220"/>
                <a:gd name="T44" fmla="*/ 42 w 281"/>
                <a:gd name="T45" fmla="*/ 121 h 220"/>
                <a:gd name="T46" fmla="*/ 43 w 281"/>
                <a:gd name="T47" fmla="*/ 121 h 220"/>
                <a:gd name="T48" fmla="*/ 59 w 281"/>
                <a:gd name="T49" fmla="*/ 137 h 220"/>
                <a:gd name="T50" fmla="*/ 59 w 281"/>
                <a:gd name="T51" fmla="*/ 220 h 220"/>
                <a:gd name="T52" fmla="*/ 281 w 281"/>
                <a:gd name="T5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220">
                  <a:moveTo>
                    <a:pt x="281" y="220"/>
                  </a:moveTo>
                  <a:cubicBezTo>
                    <a:pt x="281" y="0"/>
                    <a:pt x="281" y="0"/>
                    <a:pt x="281" y="0"/>
                  </a:cubicBezTo>
                  <a:cubicBezTo>
                    <a:pt x="198" y="0"/>
                    <a:pt x="198" y="0"/>
                    <a:pt x="198" y="0"/>
                  </a:cubicBezTo>
                  <a:cubicBezTo>
                    <a:pt x="198" y="0"/>
                    <a:pt x="198" y="0"/>
                    <a:pt x="198" y="0"/>
                  </a:cubicBezTo>
                  <a:cubicBezTo>
                    <a:pt x="202" y="6"/>
                    <a:pt x="204" y="13"/>
                    <a:pt x="204" y="21"/>
                  </a:cubicBezTo>
                  <a:cubicBezTo>
                    <a:pt x="204" y="42"/>
                    <a:pt x="187" y="59"/>
                    <a:pt x="166" y="59"/>
                  </a:cubicBezTo>
                  <a:cubicBezTo>
                    <a:pt x="155" y="59"/>
                    <a:pt x="146" y="55"/>
                    <a:pt x="138" y="48"/>
                  </a:cubicBezTo>
                  <a:cubicBezTo>
                    <a:pt x="132" y="40"/>
                    <a:pt x="128" y="31"/>
                    <a:pt x="128" y="21"/>
                  </a:cubicBezTo>
                  <a:cubicBezTo>
                    <a:pt x="128" y="13"/>
                    <a:pt x="129" y="5"/>
                    <a:pt x="134" y="0"/>
                  </a:cubicBezTo>
                  <a:cubicBezTo>
                    <a:pt x="59" y="0"/>
                    <a:pt x="59" y="0"/>
                    <a:pt x="59" y="0"/>
                  </a:cubicBezTo>
                  <a:cubicBezTo>
                    <a:pt x="59" y="75"/>
                    <a:pt x="59" y="75"/>
                    <a:pt x="59" y="75"/>
                  </a:cubicBezTo>
                  <a:cubicBezTo>
                    <a:pt x="59" y="84"/>
                    <a:pt x="52" y="91"/>
                    <a:pt x="43" y="91"/>
                  </a:cubicBezTo>
                  <a:cubicBezTo>
                    <a:pt x="42" y="91"/>
                    <a:pt x="42" y="91"/>
                    <a:pt x="42" y="91"/>
                  </a:cubicBezTo>
                  <a:cubicBezTo>
                    <a:pt x="42" y="91"/>
                    <a:pt x="42" y="91"/>
                    <a:pt x="42" y="91"/>
                  </a:cubicBezTo>
                  <a:cubicBezTo>
                    <a:pt x="39" y="91"/>
                    <a:pt x="36" y="90"/>
                    <a:pt x="33" y="88"/>
                  </a:cubicBezTo>
                  <a:cubicBezTo>
                    <a:pt x="29" y="85"/>
                    <a:pt x="26" y="85"/>
                    <a:pt x="21" y="85"/>
                  </a:cubicBezTo>
                  <a:cubicBezTo>
                    <a:pt x="10" y="85"/>
                    <a:pt x="0" y="94"/>
                    <a:pt x="0" y="106"/>
                  </a:cubicBezTo>
                  <a:cubicBezTo>
                    <a:pt x="0" y="118"/>
                    <a:pt x="10" y="127"/>
                    <a:pt x="21" y="127"/>
                  </a:cubicBezTo>
                  <a:cubicBezTo>
                    <a:pt x="21" y="127"/>
                    <a:pt x="22" y="127"/>
                    <a:pt x="23" y="127"/>
                  </a:cubicBezTo>
                  <a:cubicBezTo>
                    <a:pt x="26" y="127"/>
                    <a:pt x="29" y="126"/>
                    <a:pt x="32" y="124"/>
                  </a:cubicBezTo>
                  <a:cubicBezTo>
                    <a:pt x="33" y="123"/>
                    <a:pt x="33" y="123"/>
                    <a:pt x="33" y="123"/>
                  </a:cubicBezTo>
                  <a:cubicBezTo>
                    <a:pt x="36" y="121"/>
                    <a:pt x="39" y="121"/>
                    <a:pt x="42" y="121"/>
                  </a:cubicBezTo>
                  <a:cubicBezTo>
                    <a:pt x="42" y="121"/>
                    <a:pt x="42" y="121"/>
                    <a:pt x="42" y="121"/>
                  </a:cubicBezTo>
                  <a:cubicBezTo>
                    <a:pt x="42" y="121"/>
                    <a:pt x="42" y="121"/>
                    <a:pt x="43" y="121"/>
                  </a:cubicBezTo>
                  <a:cubicBezTo>
                    <a:pt x="52" y="121"/>
                    <a:pt x="59" y="128"/>
                    <a:pt x="59" y="137"/>
                  </a:cubicBezTo>
                  <a:cubicBezTo>
                    <a:pt x="59" y="220"/>
                    <a:pt x="59" y="220"/>
                    <a:pt x="59" y="220"/>
                  </a:cubicBezTo>
                  <a:lnTo>
                    <a:pt x="281" y="22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9" name="Freeform 85"/>
            <p:cNvSpPr>
              <a:spLocks/>
            </p:cNvSpPr>
            <p:nvPr/>
          </p:nvSpPr>
          <p:spPr bwMode="auto">
            <a:xfrm>
              <a:off x="2334934" y="1491630"/>
              <a:ext cx="940922" cy="1322676"/>
            </a:xfrm>
            <a:custGeom>
              <a:avLst/>
              <a:gdLst>
                <a:gd name="T0" fmla="*/ 222 w 222"/>
                <a:gd name="T1" fmla="*/ 0 h 281"/>
                <a:gd name="T2" fmla="*/ 0 w 222"/>
                <a:gd name="T3" fmla="*/ 0 h 281"/>
                <a:gd name="T4" fmla="*/ 0 w 222"/>
                <a:gd name="T5" fmla="*/ 83 h 281"/>
                <a:gd name="T6" fmla="*/ 1 w 222"/>
                <a:gd name="T7" fmla="*/ 83 h 281"/>
                <a:gd name="T8" fmla="*/ 5 w 222"/>
                <a:gd name="T9" fmla="*/ 81 h 281"/>
                <a:gd name="T10" fmla="*/ 22 w 222"/>
                <a:gd name="T11" fmla="*/ 77 h 281"/>
                <a:gd name="T12" fmla="*/ 24 w 222"/>
                <a:gd name="T13" fmla="*/ 77 h 281"/>
                <a:gd name="T14" fmla="*/ 27 w 222"/>
                <a:gd name="T15" fmla="*/ 77 h 281"/>
                <a:gd name="T16" fmla="*/ 30 w 222"/>
                <a:gd name="T17" fmla="*/ 78 h 281"/>
                <a:gd name="T18" fmla="*/ 60 w 222"/>
                <a:gd name="T19" fmla="*/ 115 h 281"/>
                <a:gd name="T20" fmla="*/ 30 w 222"/>
                <a:gd name="T21" fmla="*/ 153 h 281"/>
                <a:gd name="T22" fmla="*/ 27 w 222"/>
                <a:gd name="T23" fmla="*/ 153 h 281"/>
                <a:gd name="T24" fmla="*/ 24 w 222"/>
                <a:gd name="T25" fmla="*/ 153 h 281"/>
                <a:gd name="T26" fmla="*/ 22 w 222"/>
                <a:gd name="T27" fmla="*/ 153 h 281"/>
                <a:gd name="T28" fmla="*/ 19 w 222"/>
                <a:gd name="T29" fmla="*/ 153 h 281"/>
                <a:gd name="T30" fmla="*/ 15 w 222"/>
                <a:gd name="T31" fmla="*/ 153 h 281"/>
                <a:gd name="T32" fmla="*/ 14 w 222"/>
                <a:gd name="T33" fmla="*/ 153 h 281"/>
                <a:gd name="T34" fmla="*/ 6 w 222"/>
                <a:gd name="T35" fmla="*/ 150 h 281"/>
                <a:gd name="T36" fmla="*/ 6 w 222"/>
                <a:gd name="T37" fmla="*/ 150 h 281"/>
                <a:gd name="T38" fmla="*/ 5 w 222"/>
                <a:gd name="T39" fmla="*/ 150 h 281"/>
                <a:gd name="T40" fmla="*/ 0 w 222"/>
                <a:gd name="T41" fmla="*/ 147 h 281"/>
                <a:gd name="T42" fmla="*/ 0 w 222"/>
                <a:gd name="T43" fmla="*/ 222 h 281"/>
                <a:gd name="T44" fmla="*/ 76 w 222"/>
                <a:gd name="T45" fmla="*/ 222 h 281"/>
                <a:gd name="T46" fmla="*/ 87 w 222"/>
                <a:gd name="T47" fmla="*/ 226 h 281"/>
                <a:gd name="T48" fmla="*/ 92 w 222"/>
                <a:gd name="T49" fmla="*/ 238 h 281"/>
                <a:gd name="T50" fmla="*/ 89 w 222"/>
                <a:gd name="T51" fmla="*/ 248 h 281"/>
                <a:gd name="T52" fmla="*/ 89 w 222"/>
                <a:gd name="T53" fmla="*/ 248 h 281"/>
                <a:gd name="T54" fmla="*/ 86 w 222"/>
                <a:gd name="T55" fmla="*/ 260 h 281"/>
                <a:gd name="T56" fmla="*/ 92 w 222"/>
                <a:gd name="T57" fmla="*/ 275 h 281"/>
                <a:gd name="T58" fmla="*/ 106 w 222"/>
                <a:gd name="T59" fmla="*/ 281 h 281"/>
                <a:gd name="T60" fmla="*/ 128 w 222"/>
                <a:gd name="T61" fmla="*/ 260 h 281"/>
                <a:gd name="T62" fmla="*/ 125 w 222"/>
                <a:gd name="T63" fmla="*/ 249 h 281"/>
                <a:gd name="T64" fmla="*/ 125 w 222"/>
                <a:gd name="T65" fmla="*/ 248 h 281"/>
                <a:gd name="T66" fmla="*/ 124 w 222"/>
                <a:gd name="T67" fmla="*/ 248 h 281"/>
                <a:gd name="T68" fmla="*/ 122 w 222"/>
                <a:gd name="T69" fmla="*/ 238 h 281"/>
                <a:gd name="T70" fmla="*/ 138 w 222"/>
                <a:gd name="T71" fmla="*/ 222 h 281"/>
                <a:gd name="T72" fmla="*/ 222 w 222"/>
                <a:gd name="T73" fmla="*/ 222 h 281"/>
                <a:gd name="T74" fmla="*/ 222 w 222"/>
                <a:gd name="T7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81">
                  <a:moveTo>
                    <a:pt x="222" y="0"/>
                  </a:moveTo>
                  <a:cubicBezTo>
                    <a:pt x="0" y="0"/>
                    <a:pt x="0" y="0"/>
                    <a:pt x="0" y="0"/>
                  </a:cubicBezTo>
                  <a:cubicBezTo>
                    <a:pt x="0" y="83"/>
                    <a:pt x="0" y="83"/>
                    <a:pt x="0" y="83"/>
                  </a:cubicBezTo>
                  <a:cubicBezTo>
                    <a:pt x="1" y="83"/>
                    <a:pt x="1" y="83"/>
                    <a:pt x="1" y="83"/>
                  </a:cubicBezTo>
                  <a:cubicBezTo>
                    <a:pt x="2" y="82"/>
                    <a:pt x="4" y="81"/>
                    <a:pt x="5" y="81"/>
                  </a:cubicBezTo>
                  <a:cubicBezTo>
                    <a:pt x="10" y="78"/>
                    <a:pt x="15" y="77"/>
                    <a:pt x="22" y="77"/>
                  </a:cubicBezTo>
                  <a:cubicBezTo>
                    <a:pt x="23" y="77"/>
                    <a:pt x="23" y="77"/>
                    <a:pt x="24" y="77"/>
                  </a:cubicBezTo>
                  <a:cubicBezTo>
                    <a:pt x="25" y="77"/>
                    <a:pt x="26" y="77"/>
                    <a:pt x="27" y="77"/>
                  </a:cubicBezTo>
                  <a:cubicBezTo>
                    <a:pt x="28" y="78"/>
                    <a:pt x="29" y="78"/>
                    <a:pt x="30" y="78"/>
                  </a:cubicBezTo>
                  <a:cubicBezTo>
                    <a:pt x="47" y="81"/>
                    <a:pt x="60" y="97"/>
                    <a:pt x="60" y="115"/>
                  </a:cubicBezTo>
                  <a:cubicBezTo>
                    <a:pt x="60" y="134"/>
                    <a:pt x="47" y="149"/>
                    <a:pt x="30" y="153"/>
                  </a:cubicBezTo>
                  <a:cubicBezTo>
                    <a:pt x="29" y="153"/>
                    <a:pt x="28" y="153"/>
                    <a:pt x="27" y="153"/>
                  </a:cubicBezTo>
                  <a:cubicBezTo>
                    <a:pt x="26" y="153"/>
                    <a:pt x="25" y="153"/>
                    <a:pt x="24" y="153"/>
                  </a:cubicBezTo>
                  <a:cubicBezTo>
                    <a:pt x="23" y="153"/>
                    <a:pt x="23" y="153"/>
                    <a:pt x="22" y="153"/>
                  </a:cubicBezTo>
                  <a:cubicBezTo>
                    <a:pt x="21" y="153"/>
                    <a:pt x="20" y="153"/>
                    <a:pt x="19" y="153"/>
                  </a:cubicBezTo>
                  <a:cubicBezTo>
                    <a:pt x="17" y="153"/>
                    <a:pt x="16" y="153"/>
                    <a:pt x="15" y="153"/>
                  </a:cubicBezTo>
                  <a:cubicBezTo>
                    <a:pt x="14" y="153"/>
                    <a:pt x="14" y="153"/>
                    <a:pt x="14" y="153"/>
                  </a:cubicBezTo>
                  <a:cubicBezTo>
                    <a:pt x="11" y="152"/>
                    <a:pt x="8" y="151"/>
                    <a:pt x="6" y="150"/>
                  </a:cubicBezTo>
                  <a:cubicBezTo>
                    <a:pt x="6" y="150"/>
                    <a:pt x="6" y="150"/>
                    <a:pt x="6" y="150"/>
                  </a:cubicBezTo>
                  <a:cubicBezTo>
                    <a:pt x="6" y="150"/>
                    <a:pt x="6" y="150"/>
                    <a:pt x="5" y="150"/>
                  </a:cubicBezTo>
                  <a:cubicBezTo>
                    <a:pt x="4" y="149"/>
                    <a:pt x="2" y="148"/>
                    <a:pt x="0" y="147"/>
                  </a:cubicBezTo>
                  <a:cubicBezTo>
                    <a:pt x="0" y="222"/>
                    <a:pt x="0" y="222"/>
                    <a:pt x="0" y="222"/>
                  </a:cubicBezTo>
                  <a:cubicBezTo>
                    <a:pt x="76" y="222"/>
                    <a:pt x="76" y="222"/>
                    <a:pt x="76" y="222"/>
                  </a:cubicBezTo>
                  <a:cubicBezTo>
                    <a:pt x="80" y="222"/>
                    <a:pt x="85" y="224"/>
                    <a:pt x="87" y="226"/>
                  </a:cubicBezTo>
                  <a:cubicBezTo>
                    <a:pt x="90" y="229"/>
                    <a:pt x="92" y="234"/>
                    <a:pt x="92" y="238"/>
                  </a:cubicBezTo>
                  <a:cubicBezTo>
                    <a:pt x="92" y="242"/>
                    <a:pt x="91" y="245"/>
                    <a:pt x="89" y="248"/>
                  </a:cubicBezTo>
                  <a:cubicBezTo>
                    <a:pt x="89" y="248"/>
                    <a:pt x="89" y="248"/>
                    <a:pt x="89" y="248"/>
                  </a:cubicBezTo>
                  <a:cubicBezTo>
                    <a:pt x="87" y="252"/>
                    <a:pt x="86" y="256"/>
                    <a:pt x="86" y="260"/>
                  </a:cubicBezTo>
                  <a:cubicBezTo>
                    <a:pt x="86" y="266"/>
                    <a:pt x="88" y="270"/>
                    <a:pt x="92" y="275"/>
                  </a:cubicBezTo>
                  <a:cubicBezTo>
                    <a:pt x="96" y="279"/>
                    <a:pt x="101" y="281"/>
                    <a:pt x="106" y="281"/>
                  </a:cubicBezTo>
                  <a:cubicBezTo>
                    <a:pt x="118" y="281"/>
                    <a:pt x="128" y="271"/>
                    <a:pt x="128" y="260"/>
                  </a:cubicBezTo>
                  <a:cubicBezTo>
                    <a:pt x="128" y="255"/>
                    <a:pt x="127" y="252"/>
                    <a:pt x="125" y="249"/>
                  </a:cubicBezTo>
                  <a:cubicBezTo>
                    <a:pt x="125" y="248"/>
                    <a:pt x="125" y="248"/>
                    <a:pt x="125" y="248"/>
                  </a:cubicBezTo>
                  <a:cubicBezTo>
                    <a:pt x="124" y="248"/>
                    <a:pt x="124" y="248"/>
                    <a:pt x="124" y="248"/>
                  </a:cubicBezTo>
                  <a:cubicBezTo>
                    <a:pt x="123" y="245"/>
                    <a:pt x="122" y="242"/>
                    <a:pt x="122" y="238"/>
                  </a:cubicBezTo>
                  <a:cubicBezTo>
                    <a:pt x="122" y="229"/>
                    <a:pt x="129" y="222"/>
                    <a:pt x="138" y="222"/>
                  </a:cubicBezTo>
                  <a:cubicBezTo>
                    <a:pt x="222" y="222"/>
                    <a:pt x="222" y="222"/>
                    <a:pt x="222" y="222"/>
                  </a:cubicBezTo>
                  <a:lnTo>
                    <a:pt x="222" y="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grpSp>
    </p:spTree>
    <p:extLst>
      <p:ext uri="{BB962C8B-B14F-4D97-AF65-F5344CB8AC3E}">
        <p14:creationId xmlns:p14="http://schemas.microsoft.com/office/powerpoint/2010/main" val="3067157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339502"/>
            <a:ext cx="8640960" cy="1368152"/>
          </a:xfrm>
        </p:spPr>
        <p:txBody>
          <a:bodyPr>
            <a:noAutofit/>
          </a:bodyPr>
          <a:lstStyle/>
          <a:p>
            <a:pPr algn="ctr"/>
            <a:r>
              <a:rPr lang="pl-PL" sz="2800" dirty="0"/>
              <a:t>Czy osoby starsze lub z niepełnosprawnościami są w stanie samodzielnie poruszać się po najbliższej przestrzeni w celu zaspakajania swoich potrzeb?</a:t>
            </a:r>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24</a:t>
            </a:fld>
            <a:endParaRPr lang="pl-PL" dirty="0"/>
          </a:p>
        </p:txBody>
      </p:sp>
      <p:sp>
        <p:nvSpPr>
          <p:cNvPr id="3" name="Symbol zastępczy zawartości 2"/>
          <p:cNvSpPr>
            <a:spLocks noGrp="1"/>
          </p:cNvSpPr>
          <p:nvPr>
            <p:ph idx="1"/>
          </p:nvPr>
        </p:nvSpPr>
        <p:spPr>
          <a:xfrm>
            <a:off x="251520" y="1851670"/>
            <a:ext cx="8640960" cy="3291830"/>
          </a:xfrm>
        </p:spPr>
        <p:txBody>
          <a:bodyPr>
            <a:normAutofit fontScale="85000" lnSpcReduction="10000"/>
          </a:bodyPr>
          <a:lstStyle/>
          <a:p>
            <a:pPr marL="0" indent="0" algn="just">
              <a:spcBef>
                <a:spcPts val="400"/>
              </a:spcBef>
              <a:spcAft>
                <a:spcPts val="400"/>
              </a:spcAft>
              <a:buNone/>
            </a:pPr>
            <a:r>
              <a:rPr lang="pl-PL" sz="2400" dirty="0"/>
              <a:t>Dzięki realizacji kolejnych zadań zakładających </a:t>
            </a:r>
            <a:r>
              <a:rPr lang="pl-PL" sz="2400" b="1" dirty="0"/>
              <a:t>likwidację barier architektonicznych </a:t>
            </a:r>
            <a:r>
              <a:rPr lang="pl-PL" sz="2400" dirty="0"/>
              <a:t>możliwość poruszania się osób z niepełnosprawnościami w przestrzeni miast i gmin LOF ulega stopniowej poprawie</a:t>
            </a:r>
            <a:r>
              <a:rPr lang="pl-PL" sz="2400" dirty="0" smtClean="0"/>
              <a:t>.</a:t>
            </a:r>
          </a:p>
          <a:p>
            <a:pPr marL="0" indent="0" algn="just">
              <a:spcBef>
                <a:spcPts val="400"/>
              </a:spcBef>
              <a:spcAft>
                <a:spcPts val="400"/>
              </a:spcAft>
              <a:buNone/>
            </a:pPr>
            <a:r>
              <a:rPr lang="pl-PL" sz="2400" dirty="0"/>
              <a:t>Jednak obok tych bardziej optymistycznych głosów pojawiają się też opinie, że możliwość poruszania się po najbliższej przestrzeni jest w przypadku osób z niepełnosprawnościami warunkowana przede wszystkim </a:t>
            </a:r>
            <a:r>
              <a:rPr lang="pl-PL" sz="2400" b="1" dirty="0"/>
              <a:t>otrzymywaniem wsparcia ze strony innych osób</a:t>
            </a:r>
            <a:r>
              <a:rPr lang="pl-PL" sz="2400" dirty="0"/>
              <a:t>, głównie członków najbliższej </a:t>
            </a:r>
            <a:r>
              <a:rPr lang="pl-PL" sz="2400" dirty="0" smtClean="0"/>
              <a:t>rodziny.</a:t>
            </a:r>
          </a:p>
          <a:p>
            <a:pPr marL="0" indent="0" algn="just">
              <a:spcBef>
                <a:spcPts val="400"/>
              </a:spcBef>
              <a:spcAft>
                <a:spcPts val="400"/>
              </a:spcAft>
              <a:buNone/>
            </a:pPr>
            <a:r>
              <a:rPr lang="pl-PL" sz="2400" dirty="0" smtClean="0"/>
              <a:t>Mając </a:t>
            </a:r>
            <a:r>
              <a:rPr lang="pl-PL" sz="2400" dirty="0"/>
              <a:t>na uwadze istniejącą sieć transportu publicznego, poszczególne tereny LOF cechują się </a:t>
            </a:r>
            <a:r>
              <a:rPr lang="pl-PL" sz="2400" b="1" dirty="0"/>
              <a:t>różną dostępnością transportową </a:t>
            </a:r>
            <a:r>
              <a:rPr lang="pl-PL" sz="2400" dirty="0"/>
              <a:t>– stąd też tak ważna jest rola transportu zapewnianego przez najbliższych.</a:t>
            </a:r>
          </a:p>
        </p:txBody>
      </p:sp>
    </p:spTree>
    <p:extLst>
      <p:ext uri="{BB962C8B-B14F-4D97-AF65-F5344CB8AC3E}">
        <p14:creationId xmlns:p14="http://schemas.microsoft.com/office/powerpoint/2010/main" val="576622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339502"/>
            <a:ext cx="8640960" cy="1368152"/>
          </a:xfrm>
        </p:spPr>
        <p:txBody>
          <a:bodyPr>
            <a:noAutofit/>
          </a:bodyPr>
          <a:lstStyle/>
          <a:p>
            <a:pPr algn="ctr"/>
            <a:r>
              <a:rPr lang="pl-PL" sz="2800" dirty="0"/>
              <a:t>Czy osoby starsze lub z niepełnosprawnościami są w stanie samodzielnie poruszać się po dalszej przestrzeni w celu zaspakajania swoich potrzeb?</a:t>
            </a:r>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25</a:t>
            </a:fld>
            <a:endParaRPr lang="pl-PL" dirty="0"/>
          </a:p>
        </p:txBody>
      </p:sp>
      <p:sp>
        <p:nvSpPr>
          <p:cNvPr id="3" name="Symbol zastępczy zawartości 2"/>
          <p:cNvSpPr>
            <a:spLocks noGrp="1"/>
          </p:cNvSpPr>
          <p:nvPr>
            <p:ph idx="1"/>
          </p:nvPr>
        </p:nvSpPr>
        <p:spPr>
          <a:xfrm>
            <a:off x="251520" y="1851670"/>
            <a:ext cx="8640960" cy="3291830"/>
          </a:xfrm>
        </p:spPr>
        <p:txBody>
          <a:bodyPr>
            <a:normAutofit fontScale="85000" lnSpcReduction="10000"/>
          </a:bodyPr>
          <a:lstStyle/>
          <a:p>
            <a:pPr marL="0" indent="0" algn="just">
              <a:spcBef>
                <a:spcPts val="400"/>
              </a:spcBef>
              <a:spcAft>
                <a:spcPts val="400"/>
              </a:spcAft>
              <a:buNone/>
            </a:pPr>
            <a:r>
              <a:rPr lang="pl-PL" sz="2400" dirty="0" smtClean="0"/>
              <a:t>To, </a:t>
            </a:r>
            <a:r>
              <a:rPr lang="pl-PL" sz="2400" dirty="0"/>
              <a:t>czy osoby starsze lub z niepełnosprawnościami są w stanie samodzielnie poruszać się po dalszej przestrzeni w celu zaspakajania swoich potrzeb, jest przede wszystkim </a:t>
            </a:r>
            <a:r>
              <a:rPr lang="pl-PL" sz="2400" b="1" dirty="0"/>
              <a:t>uzależnione od stopnia skomunikowania ich miejsca zamieszkania z siecią lubelskiego transportu publicznego</a:t>
            </a:r>
            <a:r>
              <a:rPr lang="pl-PL" sz="2400" dirty="0"/>
              <a:t>. Jeśli miejsce jest położone peryferyjnie wobec istniejącego układu linii autobusowych, dostępność transportowa Lublina staje się problematyczna</a:t>
            </a:r>
            <a:r>
              <a:rPr lang="pl-PL" sz="2400" dirty="0" smtClean="0"/>
              <a:t>.</a:t>
            </a:r>
          </a:p>
          <a:p>
            <a:pPr marL="0" indent="0" algn="just">
              <a:spcBef>
                <a:spcPts val="400"/>
              </a:spcBef>
              <a:spcAft>
                <a:spcPts val="400"/>
              </a:spcAft>
              <a:buNone/>
            </a:pPr>
            <a:r>
              <a:rPr lang="pl-PL" sz="2400" dirty="0"/>
              <a:t>Możliwość docierania do miejsc położonych poza terenem gminy jest zatem albo zapewniana przez transport publiczny – tam, gdzie on występuje – albo możliwość tę zapewniają </a:t>
            </a:r>
            <a:r>
              <a:rPr lang="pl-PL" sz="2400" b="1" dirty="0"/>
              <a:t>członkowie rodziny</a:t>
            </a:r>
            <a:r>
              <a:rPr lang="pl-PL" sz="2400" dirty="0"/>
              <a:t>. Środki transportu będące w dyspozycji gmin w kontekście dalszych wyjazdów nie są raczej wymieniane jako alternatywa na okoliczność, gdy zabraknie jednej z dwóch wyżej wymienionych możliwości.</a:t>
            </a:r>
          </a:p>
        </p:txBody>
      </p:sp>
    </p:spTree>
    <p:extLst>
      <p:ext uri="{BB962C8B-B14F-4D97-AF65-F5344CB8AC3E}">
        <p14:creationId xmlns:p14="http://schemas.microsoft.com/office/powerpoint/2010/main" val="763714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339502"/>
            <a:ext cx="8640960" cy="1296144"/>
          </a:xfrm>
        </p:spPr>
        <p:txBody>
          <a:bodyPr>
            <a:noAutofit/>
          </a:bodyPr>
          <a:lstStyle/>
          <a:p>
            <a:pPr algn="ctr"/>
            <a:r>
              <a:rPr lang="pl-PL" sz="2800" dirty="0"/>
              <a:t>Czy osoby starsze lub z niepełnosprawnościami są w stanie (i chcą) samodzielnie korzystać z Internetu?</a:t>
            </a:r>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26</a:t>
            </a:fld>
            <a:endParaRPr lang="pl-PL" dirty="0"/>
          </a:p>
        </p:txBody>
      </p:sp>
      <p:sp>
        <p:nvSpPr>
          <p:cNvPr id="3" name="Symbol zastępczy zawartości 2"/>
          <p:cNvSpPr>
            <a:spLocks noGrp="1"/>
          </p:cNvSpPr>
          <p:nvPr>
            <p:ph idx="1"/>
          </p:nvPr>
        </p:nvSpPr>
        <p:spPr>
          <a:xfrm>
            <a:off x="251520" y="1635646"/>
            <a:ext cx="8640960" cy="3507854"/>
          </a:xfrm>
        </p:spPr>
        <p:txBody>
          <a:bodyPr>
            <a:normAutofit fontScale="92500" lnSpcReduction="20000"/>
          </a:bodyPr>
          <a:lstStyle/>
          <a:p>
            <a:pPr marL="0" indent="0" algn="just">
              <a:spcBef>
                <a:spcPts val="400"/>
              </a:spcBef>
              <a:spcAft>
                <a:spcPts val="1200"/>
              </a:spcAft>
              <a:buNone/>
            </a:pPr>
            <a:r>
              <a:rPr lang="pl-PL" sz="2400" dirty="0"/>
              <a:t>Osoby starsze i z niepełnosprawnościami </a:t>
            </a:r>
            <a:r>
              <a:rPr lang="pl-PL" sz="2400" dirty="0" smtClean="0"/>
              <a:t>są </a:t>
            </a:r>
            <a:r>
              <a:rPr lang="pl-PL" sz="2400" b="1" dirty="0"/>
              <a:t>żywo zainteresowane </a:t>
            </a:r>
            <a:r>
              <a:rPr lang="pl-PL" sz="2400" dirty="0"/>
              <a:t>korzystaniem z Internetu. Wychodząc naprzeciw tym oczekiwaniom instytucje miast i gmin LOF organizują </a:t>
            </a:r>
            <a:r>
              <a:rPr lang="pl-PL" sz="2400" b="1" dirty="0"/>
              <a:t>kursy i szkolenia </a:t>
            </a:r>
            <a:r>
              <a:rPr lang="pl-PL" sz="2400" dirty="0"/>
              <a:t>mające zwiększyć ich poziom kompetencji w tym zakresie</a:t>
            </a:r>
            <a:r>
              <a:rPr lang="pl-PL" sz="2400" dirty="0" smtClean="0"/>
              <a:t>.</a:t>
            </a:r>
          </a:p>
          <a:p>
            <a:pPr marL="0" indent="0" algn="just">
              <a:spcBef>
                <a:spcPts val="400"/>
              </a:spcBef>
              <a:spcAft>
                <a:spcPts val="400"/>
              </a:spcAft>
              <a:buNone/>
            </a:pPr>
            <a:r>
              <a:rPr lang="pl-PL" sz="2400" dirty="0"/>
              <a:t>Jeśli uczestnicy indywidualnych wywiadów pogłębionych dostrzegają jakieś powody utrzymywania się wykluczenia cyfrowego wśród części seniorów i osób z niepełnosprawnościami, to wymienia się w tym kontekście trzy czynniki. Pierwszym z nich jest </a:t>
            </a:r>
            <a:r>
              <a:rPr lang="pl-PL" sz="2400" b="1" dirty="0"/>
              <a:t>brak kompetencji</a:t>
            </a:r>
            <a:r>
              <a:rPr lang="pl-PL" sz="2400" dirty="0"/>
              <a:t>, drugim – </a:t>
            </a:r>
            <a:r>
              <a:rPr lang="pl-PL" sz="2400" b="1" dirty="0"/>
              <a:t>brak odpowiednich urządzeń </a:t>
            </a:r>
            <a:r>
              <a:rPr lang="pl-PL" sz="2400" dirty="0"/>
              <a:t>i możliwości dostępu, zaś trzeci czynnik ma naturę psychologiczną – jest nim </a:t>
            </a:r>
            <a:r>
              <a:rPr lang="pl-PL" sz="2400" b="1" dirty="0"/>
              <a:t>opór i lęk </a:t>
            </a:r>
            <a:r>
              <a:rPr lang="pl-PL" sz="2400" dirty="0"/>
              <a:t>przed wyzwaniem, z jakim wiąże się opanowanie poruszania się w Internecie.</a:t>
            </a:r>
          </a:p>
          <a:p>
            <a:pPr marL="0" indent="0" algn="just">
              <a:spcBef>
                <a:spcPts val="400"/>
              </a:spcBef>
              <a:spcAft>
                <a:spcPts val="400"/>
              </a:spcAft>
              <a:buNone/>
            </a:pPr>
            <a:endParaRPr lang="pl-PL" sz="2400" dirty="0"/>
          </a:p>
        </p:txBody>
      </p:sp>
    </p:spTree>
    <p:extLst>
      <p:ext uri="{BB962C8B-B14F-4D97-AF65-F5344CB8AC3E}">
        <p14:creationId xmlns:p14="http://schemas.microsoft.com/office/powerpoint/2010/main" val="3876871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27784" y="933254"/>
            <a:ext cx="6264696" cy="1782512"/>
          </a:xfrm>
        </p:spPr>
        <p:txBody>
          <a:bodyPr>
            <a:normAutofit/>
          </a:bodyPr>
          <a:lstStyle/>
          <a:p>
            <a:pPr algn="ctr"/>
            <a:r>
              <a:rPr lang="pl-PL" sz="6000" dirty="0"/>
              <a:t>Część </a:t>
            </a:r>
            <a:r>
              <a:rPr lang="pl-PL" sz="6000" dirty="0" smtClean="0"/>
              <a:t>VII</a:t>
            </a:r>
            <a:endParaRPr lang="pl-PL" sz="6000" dirty="0"/>
          </a:p>
        </p:txBody>
      </p:sp>
      <p:sp>
        <p:nvSpPr>
          <p:cNvPr id="3" name="Symbol zastępczy zawartości 2"/>
          <p:cNvSpPr>
            <a:spLocks noGrp="1"/>
          </p:cNvSpPr>
          <p:nvPr>
            <p:ph idx="1"/>
          </p:nvPr>
        </p:nvSpPr>
        <p:spPr>
          <a:xfrm>
            <a:off x="2648744" y="2575709"/>
            <a:ext cx="6243736" cy="1580217"/>
          </a:xfrm>
        </p:spPr>
        <p:txBody>
          <a:bodyPr anchor="ctr">
            <a:noAutofit/>
          </a:bodyPr>
          <a:lstStyle/>
          <a:p>
            <a:pPr marL="0" indent="0" algn="ctr">
              <a:buNone/>
            </a:pPr>
            <a:r>
              <a:rPr lang="pl-PL" sz="3200" b="1" dirty="0" smtClean="0"/>
              <a:t>Dostęp </a:t>
            </a:r>
            <a:r>
              <a:rPr lang="pl-PL" sz="3200" b="1" dirty="0"/>
              <a:t>do placówek medycznych</a:t>
            </a:r>
            <a:endParaRPr lang="pl-PL" sz="32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27</a:t>
            </a:fld>
            <a:endParaRPr lang="pl-PL" dirty="0"/>
          </a:p>
        </p:txBody>
      </p:sp>
      <p:grpSp>
        <p:nvGrpSpPr>
          <p:cNvPr id="5" name="Grupa 4"/>
          <p:cNvGrpSpPr/>
          <p:nvPr/>
        </p:nvGrpSpPr>
        <p:grpSpPr>
          <a:xfrm>
            <a:off x="683568" y="933254"/>
            <a:ext cx="1944216" cy="2160240"/>
            <a:chOff x="1331640" y="1491630"/>
            <a:chExt cx="1944216" cy="2160240"/>
          </a:xfrm>
        </p:grpSpPr>
        <p:sp>
          <p:nvSpPr>
            <p:cNvPr id="6" name="Freeform 82"/>
            <p:cNvSpPr>
              <a:spLocks/>
            </p:cNvSpPr>
            <p:nvPr/>
          </p:nvSpPr>
          <p:spPr bwMode="auto">
            <a:xfrm>
              <a:off x="1331640" y="1491630"/>
              <a:ext cx="1185063" cy="1043489"/>
            </a:xfrm>
            <a:custGeom>
              <a:avLst/>
              <a:gdLst>
                <a:gd name="T0" fmla="*/ 221 w 280"/>
                <a:gd name="T1" fmla="*/ 0 h 222"/>
                <a:gd name="T2" fmla="*/ 0 w 280"/>
                <a:gd name="T3" fmla="*/ 0 h 222"/>
                <a:gd name="T4" fmla="*/ 0 w 280"/>
                <a:gd name="T5" fmla="*/ 222 h 222"/>
                <a:gd name="T6" fmla="*/ 82 w 280"/>
                <a:gd name="T7" fmla="*/ 222 h 222"/>
                <a:gd name="T8" fmla="*/ 82 w 280"/>
                <a:gd name="T9" fmla="*/ 221 h 222"/>
                <a:gd name="T10" fmla="*/ 80 w 280"/>
                <a:gd name="T11" fmla="*/ 216 h 222"/>
                <a:gd name="T12" fmla="*/ 76 w 280"/>
                <a:gd name="T13" fmla="*/ 200 h 222"/>
                <a:gd name="T14" fmla="*/ 114 w 280"/>
                <a:gd name="T15" fmla="*/ 162 h 222"/>
                <a:gd name="T16" fmla="*/ 149 w 280"/>
                <a:gd name="T17" fmla="*/ 184 h 222"/>
                <a:gd name="T18" fmla="*/ 153 w 280"/>
                <a:gd name="T19" fmla="*/ 200 h 222"/>
                <a:gd name="T20" fmla="*/ 146 w 280"/>
                <a:gd name="T21" fmla="*/ 222 h 222"/>
                <a:gd name="T22" fmla="*/ 221 w 280"/>
                <a:gd name="T23" fmla="*/ 222 h 222"/>
                <a:gd name="T24" fmla="*/ 221 w 280"/>
                <a:gd name="T25" fmla="*/ 146 h 222"/>
                <a:gd name="T26" fmla="*/ 221 w 280"/>
                <a:gd name="T27" fmla="*/ 146 h 222"/>
                <a:gd name="T28" fmla="*/ 221 w 280"/>
                <a:gd name="T29" fmla="*/ 145 h 222"/>
                <a:gd name="T30" fmla="*/ 235 w 280"/>
                <a:gd name="T31" fmla="*/ 130 h 222"/>
                <a:gd name="T32" fmla="*/ 237 w 280"/>
                <a:gd name="T33" fmla="*/ 130 h 222"/>
                <a:gd name="T34" fmla="*/ 247 w 280"/>
                <a:gd name="T35" fmla="*/ 133 h 222"/>
                <a:gd name="T36" fmla="*/ 248 w 280"/>
                <a:gd name="T37" fmla="*/ 134 h 222"/>
                <a:gd name="T38" fmla="*/ 248 w 280"/>
                <a:gd name="T39" fmla="*/ 134 h 222"/>
                <a:gd name="T40" fmla="*/ 249 w 280"/>
                <a:gd name="T41" fmla="*/ 135 h 222"/>
                <a:gd name="T42" fmla="*/ 250 w 280"/>
                <a:gd name="T43" fmla="*/ 135 h 222"/>
                <a:gd name="T44" fmla="*/ 251 w 280"/>
                <a:gd name="T45" fmla="*/ 135 h 222"/>
                <a:gd name="T46" fmla="*/ 252 w 280"/>
                <a:gd name="T47" fmla="*/ 135 h 222"/>
                <a:gd name="T48" fmla="*/ 252 w 280"/>
                <a:gd name="T49" fmla="*/ 135 h 222"/>
                <a:gd name="T50" fmla="*/ 252 w 280"/>
                <a:gd name="T51" fmla="*/ 135 h 222"/>
                <a:gd name="T52" fmla="*/ 253 w 280"/>
                <a:gd name="T53" fmla="*/ 135 h 222"/>
                <a:gd name="T54" fmla="*/ 254 w 280"/>
                <a:gd name="T55" fmla="*/ 136 h 222"/>
                <a:gd name="T56" fmla="*/ 255 w 280"/>
                <a:gd name="T57" fmla="*/ 136 h 222"/>
                <a:gd name="T58" fmla="*/ 256 w 280"/>
                <a:gd name="T59" fmla="*/ 136 h 222"/>
                <a:gd name="T60" fmla="*/ 257 w 280"/>
                <a:gd name="T61" fmla="*/ 136 h 222"/>
                <a:gd name="T62" fmla="*/ 257 w 280"/>
                <a:gd name="T63" fmla="*/ 136 h 222"/>
                <a:gd name="T64" fmla="*/ 259 w 280"/>
                <a:gd name="T65" fmla="*/ 136 h 222"/>
                <a:gd name="T66" fmla="*/ 269 w 280"/>
                <a:gd name="T67" fmla="*/ 134 h 222"/>
                <a:gd name="T68" fmla="*/ 280 w 280"/>
                <a:gd name="T69" fmla="*/ 115 h 222"/>
                <a:gd name="T70" fmla="*/ 269 w 280"/>
                <a:gd name="T71" fmla="*/ 97 h 222"/>
                <a:gd name="T72" fmla="*/ 259 w 280"/>
                <a:gd name="T73" fmla="*/ 94 h 222"/>
                <a:gd name="T74" fmla="*/ 248 w 280"/>
                <a:gd name="T75" fmla="*/ 97 h 222"/>
                <a:gd name="T76" fmla="*/ 247 w 280"/>
                <a:gd name="T77" fmla="*/ 97 h 222"/>
                <a:gd name="T78" fmla="*/ 247 w 280"/>
                <a:gd name="T79" fmla="*/ 97 h 222"/>
                <a:gd name="T80" fmla="*/ 247 w 280"/>
                <a:gd name="T81" fmla="*/ 98 h 222"/>
                <a:gd name="T82" fmla="*/ 247 w 280"/>
                <a:gd name="T83" fmla="*/ 98 h 222"/>
                <a:gd name="T84" fmla="*/ 240 w 280"/>
                <a:gd name="T85" fmla="*/ 100 h 222"/>
                <a:gd name="T86" fmla="*/ 237 w 280"/>
                <a:gd name="T87" fmla="*/ 100 h 222"/>
                <a:gd name="T88" fmla="*/ 235 w 280"/>
                <a:gd name="T89" fmla="*/ 100 h 222"/>
                <a:gd name="T90" fmla="*/ 221 w 280"/>
                <a:gd name="T91" fmla="*/ 90 h 222"/>
                <a:gd name="T92" fmla="*/ 221 w 280"/>
                <a:gd name="T93" fmla="*/ 89 h 222"/>
                <a:gd name="T94" fmla="*/ 221 w 280"/>
                <a:gd name="T95" fmla="*/ 88 h 222"/>
                <a:gd name="T96" fmla="*/ 221 w 280"/>
                <a:gd name="T97" fmla="*/ 88 h 222"/>
                <a:gd name="T98" fmla="*/ 221 w 280"/>
                <a:gd name="T99" fmla="*/ 87 h 222"/>
                <a:gd name="T100" fmla="*/ 221 w 280"/>
                <a:gd name="T101" fmla="*/ 86 h 222"/>
                <a:gd name="T102" fmla="*/ 221 w 280"/>
                <a:gd name="T103" fmla="*/ 85 h 222"/>
                <a:gd name="T104" fmla="*/ 221 w 280"/>
                <a:gd name="T105" fmla="*/ 84 h 222"/>
                <a:gd name="T106" fmla="*/ 221 w 280"/>
                <a:gd name="T107" fmla="*/ 84 h 222"/>
                <a:gd name="T108" fmla="*/ 221 w 280"/>
                <a:gd name="T10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222">
                  <a:moveTo>
                    <a:pt x="221" y="0"/>
                  </a:moveTo>
                  <a:cubicBezTo>
                    <a:pt x="0" y="0"/>
                    <a:pt x="0" y="0"/>
                    <a:pt x="0" y="0"/>
                  </a:cubicBezTo>
                  <a:cubicBezTo>
                    <a:pt x="0" y="222"/>
                    <a:pt x="0" y="222"/>
                    <a:pt x="0" y="222"/>
                  </a:cubicBezTo>
                  <a:cubicBezTo>
                    <a:pt x="82" y="222"/>
                    <a:pt x="82" y="222"/>
                    <a:pt x="82" y="222"/>
                  </a:cubicBezTo>
                  <a:cubicBezTo>
                    <a:pt x="82" y="221"/>
                    <a:pt x="82" y="221"/>
                    <a:pt x="82" y="221"/>
                  </a:cubicBezTo>
                  <a:cubicBezTo>
                    <a:pt x="81" y="220"/>
                    <a:pt x="81" y="218"/>
                    <a:pt x="80" y="216"/>
                  </a:cubicBezTo>
                  <a:cubicBezTo>
                    <a:pt x="77" y="211"/>
                    <a:pt x="76" y="206"/>
                    <a:pt x="76" y="200"/>
                  </a:cubicBezTo>
                  <a:cubicBezTo>
                    <a:pt x="76" y="180"/>
                    <a:pt x="93" y="162"/>
                    <a:pt x="114" y="162"/>
                  </a:cubicBezTo>
                  <a:cubicBezTo>
                    <a:pt x="129" y="162"/>
                    <a:pt x="143" y="171"/>
                    <a:pt x="149" y="184"/>
                  </a:cubicBezTo>
                  <a:cubicBezTo>
                    <a:pt x="151" y="189"/>
                    <a:pt x="153" y="194"/>
                    <a:pt x="153" y="200"/>
                  </a:cubicBezTo>
                  <a:cubicBezTo>
                    <a:pt x="153" y="207"/>
                    <a:pt x="150" y="216"/>
                    <a:pt x="146" y="222"/>
                  </a:cubicBezTo>
                  <a:cubicBezTo>
                    <a:pt x="221" y="222"/>
                    <a:pt x="221" y="222"/>
                    <a:pt x="221" y="222"/>
                  </a:cubicBezTo>
                  <a:cubicBezTo>
                    <a:pt x="221" y="146"/>
                    <a:pt x="221" y="146"/>
                    <a:pt x="221" y="146"/>
                  </a:cubicBezTo>
                  <a:cubicBezTo>
                    <a:pt x="221" y="146"/>
                    <a:pt x="221" y="146"/>
                    <a:pt x="221" y="146"/>
                  </a:cubicBezTo>
                  <a:cubicBezTo>
                    <a:pt x="221" y="146"/>
                    <a:pt x="221" y="146"/>
                    <a:pt x="221" y="145"/>
                  </a:cubicBezTo>
                  <a:cubicBezTo>
                    <a:pt x="221" y="137"/>
                    <a:pt x="227" y="131"/>
                    <a:pt x="235" y="130"/>
                  </a:cubicBezTo>
                  <a:cubicBezTo>
                    <a:pt x="236" y="130"/>
                    <a:pt x="237" y="130"/>
                    <a:pt x="237" y="130"/>
                  </a:cubicBezTo>
                  <a:cubicBezTo>
                    <a:pt x="241" y="130"/>
                    <a:pt x="244" y="131"/>
                    <a:pt x="247" y="133"/>
                  </a:cubicBezTo>
                  <a:cubicBezTo>
                    <a:pt x="248" y="134"/>
                    <a:pt x="248" y="134"/>
                    <a:pt x="248" y="134"/>
                  </a:cubicBezTo>
                  <a:cubicBezTo>
                    <a:pt x="248" y="134"/>
                    <a:pt x="248" y="134"/>
                    <a:pt x="248" y="134"/>
                  </a:cubicBezTo>
                  <a:cubicBezTo>
                    <a:pt x="249" y="134"/>
                    <a:pt x="249" y="134"/>
                    <a:pt x="249" y="135"/>
                  </a:cubicBezTo>
                  <a:cubicBezTo>
                    <a:pt x="250" y="135"/>
                    <a:pt x="250" y="135"/>
                    <a:pt x="250" y="135"/>
                  </a:cubicBezTo>
                  <a:cubicBezTo>
                    <a:pt x="251" y="135"/>
                    <a:pt x="251" y="135"/>
                    <a:pt x="251" y="135"/>
                  </a:cubicBezTo>
                  <a:cubicBezTo>
                    <a:pt x="251" y="135"/>
                    <a:pt x="251" y="135"/>
                    <a:pt x="252" y="135"/>
                  </a:cubicBezTo>
                  <a:cubicBezTo>
                    <a:pt x="252" y="135"/>
                    <a:pt x="252" y="135"/>
                    <a:pt x="252" y="135"/>
                  </a:cubicBezTo>
                  <a:cubicBezTo>
                    <a:pt x="252" y="135"/>
                    <a:pt x="252" y="135"/>
                    <a:pt x="252" y="135"/>
                  </a:cubicBezTo>
                  <a:cubicBezTo>
                    <a:pt x="253" y="135"/>
                    <a:pt x="253" y="135"/>
                    <a:pt x="253" y="135"/>
                  </a:cubicBezTo>
                  <a:cubicBezTo>
                    <a:pt x="253" y="135"/>
                    <a:pt x="254" y="135"/>
                    <a:pt x="254" y="136"/>
                  </a:cubicBezTo>
                  <a:cubicBezTo>
                    <a:pt x="255" y="136"/>
                    <a:pt x="255" y="136"/>
                    <a:pt x="255" y="136"/>
                  </a:cubicBezTo>
                  <a:cubicBezTo>
                    <a:pt x="255" y="136"/>
                    <a:pt x="255" y="136"/>
                    <a:pt x="256" y="136"/>
                  </a:cubicBezTo>
                  <a:cubicBezTo>
                    <a:pt x="256" y="136"/>
                    <a:pt x="256" y="136"/>
                    <a:pt x="257" y="136"/>
                  </a:cubicBezTo>
                  <a:cubicBezTo>
                    <a:pt x="257" y="136"/>
                    <a:pt x="257" y="136"/>
                    <a:pt x="257" y="136"/>
                  </a:cubicBezTo>
                  <a:cubicBezTo>
                    <a:pt x="258" y="136"/>
                    <a:pt x="258" y="136"/>
                    <a:pt x="259" y="136"/>
                  </a:cubicBezTo>
                  <a:cubicBezTo>
                    <a:pt x="262" y="136"/>
                    <a:pt x="266" y="135"/>
                    <a:pt x="269" y="134"/>
                  </a:cubicBezTo>
                  <a:cubicBezTo>
                    <a:pt x="276" y="130"/>
                    <a:pt x="280" y="123"/>
                    <a:pt x="280" y="115"/>
                  </a:cubicBezTo>
                  <a:cubicBezTo>
                    <a:pt x="280" y="108"/>
                    <a:pt x="276" y="100"/>
                    <a:pt x="269" y="97"/>
                  </a:cubicBezTo>
                  <a:cubicBezTo>
                    <a:pt x="266" y="95"/>
                    <a:pt x="262" y="94"/>
                    <a:pt x="259" y="94"/>
                  </a:cubicBezTo>
                  <a:cubicBezTo>
                    <a:pt x="254" y="94"/>
                    <a:pt x="251" y="95"/>
                    <a:pt x="248" y="97"/>
                  </a:cubicBezTo>
                  <a:cubicBezTo>
                    <a:pt x="247" y="97"/>
                    <a:pt x="247" y="97"/>
                    <a:pt x="247" y="97"/>
                  </a:cubicBezTo>
                  <a:cubicBezTo>
                    <a:pt x="247" y="97"/>
                    <a:pt x="247" y="97"/>
                    <a:pt x="247" y="97"/>
                  </a:cubicBezTo>
                  <a:cubicBezTo>
                    <a:pt x="247" y="98"/>
                    <a:pt x="247" y="98"/>
                    <a:pt x="247" y="98"/>
                  </a:cubicBezTo>
                  <a:cubicBezTo>
                    <a:pt x="247" y="98"/>
                    <a:pt x="247" y="98"/>
                    <a:pt x="247" y="98"/>
                  </a:cubicBezTo>
                  <a:cubicBezTo>
                    <a:pt x="244" y="99"/>
                    <a:pt x="243" y="100"/>
                    <a:pt x="240" y="100"/>
                  </a:cubicBezTo>
                  <a:cubicBezTo>
                    <a:pt x="239" y="100"/>
                    <a:pt x="238" y="100"/>
                    <a:pt x="237" y="100"/>
                  </a:cubicBezTo>
                  <a:cubicBezTo>
                    <a:pt x="237" y="100"/>
                    <a:pt x="236" y="100"/>
                    <a:pt x="235" y="100"/>
                  </a:cubicBezTo>
                  <a:cubicBezTo>
                    <a:pt x="229" y="99"/>
                    <a:pt x="224" y="95"/>
                    <a:pt x="221" y="90"/>
                  </a:cubicBezTo>
                  <a:cubicBezTo>
                    <a:pt x="221" y="89"/>
                    <a:pt x="221" y="89"/>
                    <a:pt x="221" y="89"/>
                  </a:cubicBezTo>
                  <a:cubicBezTo>
                    <a:pt x="221" y="89"/>
                    <a:pt x="221" y="89"/>
                    <a:pt x="221" y="88"/>
                  </a:cubicBezTo>
                  <a:cubicBezTo>
                    <a:pt x="221" y="88"/>
                    <a:pt x="221" y="88"/>
                    <a:pt x="221" y="88"/>
                  </a:cubicBezTo>
                  <a:cubicBezTo>
                    <a:pt x="221" y="87"/>
                    <a:pt x="221" y="87"/>
                    <a:pt x="221" y="87"/>
                  </a:cubicBezTo>
                  <a:cubicBezTo>
                    <a:pt x="221" y="86"/>
                    <a:pt x="221" y="86"/>
                    <a:pt x="221" y="86"/>
                  </a:cubicBezTo>
                  <a:cubicBezTo>
                    <a:pt x="221" y="86"/>
                    <a:pt x="221" y="86"/>
                    <a:pt x="221" y="85"/>
                  </a:cubicBezTo>
                  <a:cubicBezTo>
                    <a:pt x="221" y="85"/>
                    <a:pt x="221" y="85"/>
                    <a:pt x="221" y="84"/>
                  </a:cubicBezTo>
                  <a:cubicBezTo>
                    <a:pt x="221" y="84"/>
                    <a:pt x="221" y="84"/>
                    <a:pt x="221" y="84"/>
                  </a:cubicBezTo>
                  <a:lnTo>
                    <a:pt x="221" y="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7" name="Freeform 83"/>
            <p:cNvSpPr>
              <a:spLocks/>
            </p:cNvSpPr>
            <p:nvPr/>
          </p:nvSpPr>
          <p:spPr bwMode="auto">
            <a:xfrm>
              <a:off x="1331640" y="2333154"/>
              <a:ext cx="932012" cy="1318716"/>
            </a:xfrm>
            <a:custGeom>
              <a:avLst/>
              <a:gdLst>
                <a:gd name="T0" fmla="*/ 0 w 220"/>
                <a:gd name="T1" fmla="*/ 280 h 280"/>
                <a:gd name="T2" fmla="*/ 220 w 220"/>
                <a:gd name="T3" fmla="*/ 280 h 280"/>
                <a:gd name="T4" fmla="*/ 220 w 220"/>
                <a:gd name="T5" fmla="*/ 198 h 280"/>
                <a:gd name="T6" fmla="*/ 220 w 220"/>
                <a:gd name="T7" fmla="*/ 198 h 280"/>
                <a:gd name="T8" fmla="*/ 202 w 220"/>
                <a:gd name="T9" fmla="*/ 204 h 280"/>
                <a:gd name="T10" fmla="*/ 199 w 220"/>
                <a:gd name="T11" fmla="*/ 204 h 280"/>
                <a:gd name="T12" fmla="*/ 161 w 220"/>
                <a:gd name="T13" fmla="*/ 166 h 280"/>
                <a:gd name="T14" fmla="*/ 199 w 220"/>
                <a:gd name="T15" fmla="*/ 127 h 280"/>
                <a:gd name="T16" fmla="*/ 199 w 220"/>
                <a:gd name="T17" fmla="*/ 127 h 280"/>
                <a:gd name="T18" fmla="*/ 199 w 220"/>
                <a:gd name="T19" fmla="*/ 127 h 280"/>
                <a:gd name="T20" fmla="*/ 220 w 220"/>
                <a:gd name="T21" fmla="*/ 134 h 280"/>
                <a:gd name="T22" fmla="*/ 220 w 220"/>
                <a:gd name="T23" fmla="*/ 60 h 280"/>
                <a:gd name="T24" fmla="*/ 145 w 220"/>
                <a:gd name="T25" fmla="*/ 60 h 280"/>
                <a:gd name="T26" fmla="*/ 131 w 220"/>
                <a:gd name="T27" fmla="*/ 51 h 280"/>
                <a:gd name="T28" fmla="*/ 129 w 220"/>
                <a:gd name="T29" fmla="*/ 43 h 280"/>
                <a:gd name="T30" fmla="*/ 132 w 220"/>
                <a:gd name="T31" fmla="*/ 33 h 280"/>
                <a:gd name="T32" fmla="*/ 132 w 220"/>
                <a:gd name="T33" fmla="*/ 33 h 280"/>
                <a:gd name="T34" fmla="*/ 135 w 220"/>
                <a:gd name="T35" fmla="*/ 21 h 280"/>
                <a:gd name="T36" fmla="*/ 133 w 220"/>
                <a:gd name="T37" fmla="*/ 11 h 280"/>
                <a:gd name="T38" fmla="*/ 114 w 220"/>
                <a:gd name="T39" fmla="*/ 0 h 280"/>
                <a:gd name="T40" fmla="*/ 93 w 220"/>
                <a:gd name="T41" fmla="*/ 21 h 280"/>
                <a:gd name="T42" fmla="*/ 95 w 220"/>
                <a:gd name="T43" fmla="*/ 31 h 280"/>
                <a:gd name="T44" fmla="*/ 96 w 220"/>
                <a:gd name="T45" fmla="*/ 32 h 280"/>
                <a:gd name="T46" fmla="*/ 96 w 220"/>
                <a:gd name="T47" fmla="*/ 32 h 280"/>
                <a:gd name="T48" fmla="*/ 97 w 220"/>
                <a:gd name="T49" fmla="*/ 33 h 280"/>
                <a:gd name="T50" fmla="*/ 98 w 220"/>
                <a:gd name="T51" fmla="*/ 35 h 280"/>
                <a:gd name="T52" fmla="*/ 99 w 220"/>
                <a:gd name="T53" fmla="*/ 43 h 280"/>
                <a:gd name="T54" fmla="*/ 83 w 220"/>
                <a:gd name="T55" fmla="*/ 60 h 280"/>
                <a:gd name="T56" fmla="*/ 0 w 220"/>
                <a:gd name="T57" fmla="*/ 60 h 280"/>
                <a:gd name="T58" fmla="*/ 0 w 220"/>
                <a:gd name="T5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280">
                  <a:moveTo>
                    <a:pt x="0" y="280"/>
                  </a:moveTo>
                  <a:cubicBezTo>
                    <a:pt x="220" y="280"/>
                    <a:pt x="220" y="280"/>
                    <a:pt x="220" y="280"/>
                  </a:cubicBezTo>
                  <a:cubicBezTo>
                    <a:pt x="220" y="198"/>
                    <a:pt x="220" y="198"/>
                    <a:pt x="220" y="198"/>
                  </a:cubicBezTo>
                  <a:cubicBezTo>
                    <a:pt x="220" y="198"/>
                    <a:pt x="220" y="198"/>
                    <a:pt x="220" y="198"/>
                  </a:cubicBezTo>
                  <a:cubicBezTo>
                    <a:pt x="215" y="201"/>
                    <a:pt x="208" y="203"/>
                    <a:pt x="202" y="204"/>
                  </a:cubicBezTo>
                  <a:cubicBezTo>
                    <a:pt x="201" y="204"/>
                    <a:pt x="200" y="204"/>
                    <a:pt x="199" y="204"/>
                  </a:cubicBezTo>
                  <a:cubicBezTo>
                    <a:pt x="178" y="204"/>
                    <a:pt x="161" y="187"/>
                    <a:pt x="161" y="166"/>
                  </a:cubicBezTo>
                  <a:cubicBezTo>
                    <a:pt x="161" y="145"/>
                    <a:pt x="178" y="127"/>
                    <a:pt x="199" y="127"/>
                  </a:cubicBezTo>
                  <a:cubicBezTo>
                    <a:pt x="199" y="127"/>
                    <a:pt x="199" y="127"/>
                    <a:pt x="199" y="127"/>
                  </a:cubicBezTo>
                  <a:cubicBezTo>
                    <a:pt x="199" y="127"/>
                    <a:pt x="199" y="127"/>
                    <a:pt x="199" y="127"/>
                  </a:cubicBezTo>
                  <a:cubicBezTo>
                    <a:pt x="207" y="127"/>
                    <a:pt x="214" y="130"/>
                    <a:pt x="220" y="134"/>
                  </a:cubicBezTo>
                  <a:cubicBezTo>
                    <a:pt x="220" y="60"/>
                    <a:pt x="220" y="60"/>
                    <a:pt x="220" y="60"/>
                  </a:cubicBezTo>
                  <a:cubicBezTo>
                    <a:pt x="145" y="60"/>
                    <a:pt x="145" y="60"/>
                    <a:pt x="145" y="60"/>
                  </a:cubicBezTo>
                  <a:cubicBezTo>
                    <a:pt x="139" y="60"/>
                    <a:pt x="134" y="56"/>
                    <a:pt x="131" y="51"/>
                  </a:cubicBezTo>
                  <a:cubicBezTo>
                    <a:pt x="129" y="48"/>
                    <a:pt x="129" y="46"/>
                    <a:pt x="129" y="43"/>
                  </a:cubicBezTo>
                  <a:cubicBezTo>
                    <a:pt x="129" y="39"/>
                    <a:pt x="130" y="36"/>
                    <a:pt x="132" y="33"/>
                  </a:cubicBezTo>
                  <a:cubicBezTo>
                    <a:pt x="132" y="33"/>
                    <a:pt x="132" y="33"/>
                    <a:pt x="132" y="33"/>
                  </a:cubicBezTo>
                  <a:cubicBezTo>
                    <a:pt x="135" y="29"/>
                    <a:pt x="135" y="26"/>
                    <a:pt x="135" y="21"/>
                  </a:cubicBezTo>
                  <a:cubicBezTo>
                    <a:pt x="135" y="18"/>
                    <a:pt x="135" y="14"/>
                    <a:pt x="133" y="11"/>
                  </a:cubicBezTo>
                  <a:cubicBezTo>
                    <a:pt x="129" y="4"/>
                    <a:pt x="122" y="0"/>
                    <a:pt x="114" y="0"/>
                  </a:cubicBezTo>
                  <a:cubicBezTo>
                    <a:pt x="102" y="0"/>
                    <a:pt x="93" y="10"/>
                    <a:pt x="93" y="21"/>
                  </a:cubicBezTo>
                  <a:cubicBezTo>
                    <a:pt x="93" y="25"/>
                    <a:pt x="94" y="28"/>
                    <a:pt x="95" y="31"/>
                  </a:cubicBezTo>
                  <a:cubicBezTo>
                    <a:pt x="96" y="31"/>
                    <a:pt x="96" y="32"/>
                    <a:pt x="96" y="32"/>
                  </a:cubicBezTo>
                  <a:cubicBezTo>
                    <a:pt x="96" y="32"/>
                    <a:pt x="96" y="32"/>
                    <a:pt x="96" y="32"/>
                  </a:cubicBezTo>
                  <a:cubicBezTo>
                    <a:pt x="97" y="33"/>
                    <a:pt x="97" y="33"/>
                    <a:pt x="97" y="33"/>
                  </a:cubicBezTo>
                  <a:cubicBezTo>
                    <a:pt x="97" y="34"/>
                    <a:pt x="98" y="35"/>
                    <a:pt x="98" y="35"/>
                  </a:cubicBezTo>
                  <a:cubicBezTo>
                    <a:pt x="99" y="37"/>
                    <a:pt x="99" y="40"/>
                    <a:pt x="99" y="43"/>
                  </a:cubicBezTo>
                  <a:cubicBezTo>
                    <a:pt x="99" y="52"/>
                    <a:pt x="92" y="60"/>
                    <a:pt x="83" y="60"/>
                  </a:cubicBezTo>
                  <a:cubicBezTo>
                    <a:pt x="0" y="60"/>
                    <a:pt x="0" y="60"/>
                    <a:pt x="0" y="60"/>
                  </a:cubicBezTo>
                  <a:lnTo>
                    <a:pt x="0" y="28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8" name="Freeform 84"/>
            <p:cNvSpPr>
              <a:spLocks/>
            </p:cNvSpPr>
            <p:nvPr/>
          </p:nvSpPr>
          <p:spPr bwMode="auto">
            <a:xfrm>
              <a:off x="2085447" y="2616301"/>
              <a:ext cx="1190409" cy="1035569"/>
            </a:xfrm>
            <a:custGeom>
              <a:avLst/>
              <a:gdLst>
                <a:gd name="T0" fmla="*/ 281 w 281"/>
                <a:gd name="T1" fmla="*/ 220 h 220"/>
                <a:gd name="T2" fmla="*/ 281 w 281"/>
                <a:gd name="T3" fmla="*/ 0 h 220"/>
                <a:gd name="T4" fmla="*/ 198 w 281"/>
                <a:gd name="T5" fmla="*/ 0 h 220"/>
                <a:gd name="T6" fmla="*/ 198 w 281"/>
                <a:gd name="T7" fmla="*/ 0 h 220"/>
                <a:gd name="T8" fmla="*/ 204 w 281"/>
                <a:gd name="T9" fmla="*/ 21 h 220"/>
                <a:gd name="T10" fmla="*/ 166 w 281"/>
                <a:gd name="T11" fmla="*/ 59 h 220"/>
                <a:gd name="T12" fmla="*/ 138 w 281"/>
                <a:gd name="T13" fmla="*/ 48 h 220"/>
                <a:gd name="T14" fmla="*/ 128 w 281"/>
                <a:gd name="T15" fmla="*/ 21 h 220"/>
                <a:gd name="T16" fmla="*/ 134 w 281"/>
                <a:gd name="T17" fmla="*/ 0 h 220"/>
                <a:gd name="T18" fmla="*/ 59 w 281"/>
                <a:gd name="T19" fmla="*/ 0 h 220"/>
                <a:gd name="T20" fmla="*/ 59 w 281"/>
                <a:gd name="T21" fmla="*/ 75 h 220"/>
                <a:gd name="T22" fmla="*/ 43 w 281"/>
                <a:gd name="T23" fmla="*/ 91 h 220"/>
                <a:gd name="T24" fmla="*/ 42 w 281"/>
                <a:gd name="T25" fmla="*/ 91 h 220"/>
                <a:gd name="T26" fmla="*/ 42 w 281"/>
                <a:gd name="T27" fmla="*/ 91 h 220"/>
                <a:gd name="T28" fmla="*/ 33 w 281"/>
                <a:gd name="T29" fmla="*/ 88 h 220"/>
                <a:gd name="T30" fmla="*/ 21 w 281"/>
                <a:gd name="T31" fmla="*/ 85 h 220"/>
                <a:gd name="T32" fmla="*/ 0 w 281"/>
                <a:gd name="T33" fmla="*/ 106 h 220"/>
                <a:gd name="T34" fmla="*/ 21 w 281"/>
                <a:gd name="T35" fmla="*/ 127 h 220"/>
                <a:gd name="T36" fmla="*/ 23 w 281"/>
                <a:gd name="T37" fmla="*/ 127 h 220"/>
                <a:gd name="T38" fmla="*/ 32 w 281"/>
                <a:gd name="T39" fmla="*/ 124 h 220"/>
                <a:gd name="T40" fmla="*/ 33 w 281"/>
                <a:gd name="T41" fmla="*/ 123 h 220"/>
                <a:gd name="T42" fmla="*/ 42 w 281"/>
                <a:gd name="T43" fmla="*/ 121 h 220"/>
                <a:gd name="T44" fmla="*/ 42 w 281"/>
                <a:gd name="T45" fmla="*/ 121 h 220"/>
                <a:gd name="T46" fmla="*/ 43 w 281"/>
                <a:gd name="T47" fmla="*/ 121 h 220"/>
                <a:gd name="T48" fmla="*/ 59 w 281"/>
                <a:gd name="T49" fmla="*/ 137 h 220"/>
                <a:gd name="T50" fmla="*/ 59 w 281"/>
                <a:gd name="T51" fmla="*/ 220 h 220"/>
                <a:gd name="T52" fmla="*/ 281 w 281"/>
                <a:gd name="T5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220">
                  <a:moveTo>
                    <a:pt x="281" y="220"/>
                  </a:moveTo>
                  <a:cubicBezTo>
                    <a:pt x="281" y="0"/>
                    <a:pt x="281" y="0"/>
                    <a:pt x="281" y="0"/>
                  </a:cubicBezTo>
                  <a:cubicBezTo>
                    <a:pt x="198" y="0"/>
                    <a:pt x="198" y="0"/>
                    <a:pt x="198" y="0"/>
                  </a:cubicBezTo>
                  <a:cubicBezTo>
                    <a:pt x="198" y="0"/>
                    <a:pt x="198" y="0"/>
                    <a:pt x="198" y="0"/>
                  </a:cubicBezTo>
                  <a:cubicBezTo>
                    <a:pt x="202" y="6"/>
                    <a:pt x="204" y="13"/>
                    <a:pt x="204" y="21"/>
                  </a:cubicBezTo>
                  <a:cubicBezTo>
                    <a:pt x="204" y="42"/>
                    <a:pt x="187" y="59"/>
                    <a:pt x="166" y="59"/>
                  </a:cubicBezTo>
                  <a:cubicBezTo>
                    <a:pt x="155" y="59"/>
                    <a:pt x="146" y="55"/>
                    <a:pt x="138" y="48"/>
                  </a:cubicBezTo>
                  <a:cubicBezTo>
                    <a:pt x="132" y="40"/>
                    <a:pt x="128" y="31"/>
                    <a:pt x="128" y="21"/>
                  </a:cubicBezTo>
                  <a:cubicBezTo>
                    <a:pt x="128" y="13"/>
                    <a:pt x="129" y="5"/>
                    <a:pt x="134" y="0"/>
                  </a:cubicBezTo>
                  <a:cubicBezTo>
                    <a:pt x="59" y="0"/>
                    <a:pt x="59" y="0"/>
                    <a:pt x="59" y="0"/>
                  </a:cubicBezTo>
                  <a:cubicBezTo>
                    <a:pt x="59" y="75"/>
                    <a:pt x="59" y="75"/>
                    <a:pt x="59" y="75"/>
                  </a:cubicBezTo>
                  <a:cubicBezTo>
                    <a:pt x="59" y="84"/>
                    <a:pt x="52" y="91"/>
                    <a:pt x="43" y="91"/>
                  </a:cubicBezTo>
                  <a:cubicBezTo>
                    <a:pt x="42" y="91"/>
                    <a:pt x="42" y="91"/>
                    <a:pt x="42" y="91"/>
                  </a:cubicBezTo>
                  <a:cubicBezTo>
                    <a:pt x="42" y="91"/>
                    <a:pt x="42" y="91"/>
                    <a:pt x="42" y="91"/>
                  </a:cubicBezTo>
                  <a:cubicBezTo>
                    <a:pt x="39" y="91"/>
                    <a:pt x="36" y="90"/>
                    <a:pt x="33" y="88"/>
                  </a:cubicBezTo>
                  <a:cubicBezTo>
                    <a:pt x="29" y="85"/>
                    <a:pt x="26" y="85"/>
                    <a:pt x="21" y="85"/>
                  </a:cubicBezTo>
                  <a:cubicBezTo>
                    <a:pt x="10" y="85"/>
                    <a:pt x="0" y="94"/>
                    <a:pt x="0" y="106"/>
                  </a:cubicBezTo>
                  <a:cubicBezTo>
                    <a:pt x="0" y="118"/>
                    <a:pt x="10" y="127"/>
                    <a:pt x="21" y="127"/>
                  </a:cubicBezTo>
                  <a:cubicBezTo>
                    <a:pt x="21" y="127"/>
                    <a:pt x="22" y="127"/>
                    <a:pt x="23" y="127"/>
                  </a:cubicBezTo>
                  <a:cubicBezTo>
                    <a:pt x="26" y="127"/>
                    <a:pt x="29" y="126"/>
                    <a:pt x="32" y="124"/>
                  </a:cubicBezTo>
                  <a:cubicBezTo>
                    <a:pt x="33" y="123"/>
                    <a:pt x="33" y="123"/>
                    <a:pt x="33" y="123"/>
                  </a:cubicBezTo>
                  <a:cubicBezTo>
                    <a:pt x="36" y="121"/>
                    <a:pt x="39" y="121"/>
                    <a:pt x="42" y="121"/>
                  </a:cubicBezTo>
                  <a:cubicBezTo>
                    <a:pt x="42" y="121"/>
                    <a:pt x="42" y="121"/>
                    <a:pt x="42" y="121"/>
                  </a:cubicBezTo>
                  <a:cubicBezTo>
                    <a:pt x="42" y="121"/>
                    <a:pt x="42" y="121"/>
                    <a:pt x="43" y="121"/>
                  </a:cubicBezTo>
                  <a:cubicBezTo>
                    <a:pt x="52" y="121"/>
                    <a:pt x="59" y="128"/>
                    <a:pt x="59" y="137"/>
                  </a:cubicBezTo>
                  <a:cubicBezTo>
                    <a:pt x="59" y="220"/>
                    <a:pt x="59" y="220"/>
                    <a:pt x="59" y="220"/>
                  </a:cubicBezTo>
                  <a:lnTo>
                    <a:pt x="281" y="22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9" name="Freeform 85"/>
            <p:cNvSpPr>
              <a:spLocks/>
            </p:cNvSpPr>
            <p:nvPr/>
          </p:nvSpPr>
          <p:spPr bwMode="auto">
            <a:xfrm>
              <a:off x="2334934" y="1491630"/>
              <a:ext cx="940922" cy="1322676"/>
            </a:xfrm>
            <a:custGeom>
              <a:avLst/>
              <a:gdLst>
                <a:gd name="T0" fmla="*/ 222 w 222"/>
                <a:gd name="T1" fmla="*/ 0 h 281"/>
                <a:gd name="T2" fmla="*/ 0 w 222"/>
                <a:gd name="T3" fmla="*/ 0 h 281"/>
                <a:gd name="T4" fmla="*/ 0 w 222"/>
                <a:gd name="T5" fmla="*/ 83 h 281"/>
                <a:gd name="T6" fmla="*/ 1 w 222"/>
                <a:gd name="T7" fmla="*/ 83 h 281"/>
                <a:gd name="T8" fmla="*/ 5 w 222"/>
                <a:gd name="T9" fmla="*/ 81 h 281"/>
                <a:gd name="T10" fmla="*/ 22 w 222"/>
                <a:gd name="T11" fmla="*/ 77 h 281"/>
                <a:gd name="T12" fmla="*/ 24 w 222"/>
                <a:gd name="T13" fmla="*/ 77 h 281"/>
                <a:gd name="T14" fmla="*/ 27 w 222"/>
                <a:gd name="T15" fmla="*/ 77 h 281"/>
                <a:gd name="T16" fmla="*/ 30 w 222"/>
                <a:gd name="T17" fmla="*/ 78 h 281"/>
                <a:gd name="T18" fmla="*/ 60 w 222"/>
                <a:gd name="T19" fmla="*/ 115 h 281"/>
                <a:gd name="T20" fmla="*/ 30 w 222"/>
                <a:gd name="T21" fmla="*/ 153 h 281"/>
                <a:gd name="T22" fmla="*/ 27 w 222"/>
                <a:gd name="T23" fmla="*/ 153 h 281"/>
                <a:gd name="T24" fmla="*/ 24 w 222"/>
                <a:gd name="T25" fmla="*/ 153 h 281"/>
                <a:gd name="T26" fmla="*/ 22 w 222"/>
                <a:gd name="T27" fmla="*/ 153 h 281"/>
                <a:gd name="T28" fmla="*/ 19 w 222"/>
                <a:gd name="T29" fmla="*/ 153 h 281"/>
                <a:gd name="T30" fmla="*/ 15 w 222"/>
                <a:gd name="T31" fmla="*/ 153 h 281"/>
                <a:gd name="T32" fmla="*/ 14 w 222"/>
                <a:gd name="T33" fmla="*/ 153 h 281"/>
                <a:gd name="T34" fmla="*/ 6 w 222"/>
                <a:gd name="T35" fmla="*/ 150 h 281"/>
                <a:gd name="T36" fmla="*/ 6 w 222"/>
                <a:gd name="T37" fmla="*/ 150 h 281"/>
                <a:gd name="T38" fmla="*/ 5 w 222"/>
                <a:gd name="T39" fmla="*/ 150 h 281"/>
                <a:gd name="T40" fmla="*/ 0 w 222"/>
                <a:gd name="T41" fmla="*/ 147 h 281"/>
                <a:gd name="T42" fmla="*/ 0 w 222"/>
                <a:gd name="T43" fmla="*/ 222 h 281"/>
                <a:gd name="T44" fmla="*/ 76 w 222"/>
                <a:gd name="T45" fmla="*/ 222 h 281"/>
                <a:gd name="T46" fmla="*/ 87 w 222"/>
                <a:gd name="T47" fmla="*/ 226 h 281"/>
                <a:gd name="T48" fmla="*/ 92 w 222"/>
                <a:gd name="T49" fmla="*/ 238 h 281"/>
                <a:gd name="T50" fmla="*/ 89 w 222"/>
                <a:gd name="T51" fmla="*/ 248 h 281"/>
                <a:gd name="T52" fmla="*/ 89 w 222"/>
                <a:gd name="T53" fmla="*/ 248 h 281"/>
                <a:gd name="T54" fmla="*/ 86 w 222"/>
                <a:gd name="T55" fmla="*/ 260 h 281"/>
                <a:gd name="T56" fmla="*/ 92 w 222"/>
                <a:gd name="T57" fmla="*/ 275 h 281"/>
                <a:gd name="T58" fmla="*/ 106 w 222"/>
                <a:gd name="T59" fmla="*/ 281 h 281"/>
                <a:gd name="T60" fmla="*/ 128 w 222"/>
                <a:gd name="T61" fmla="*/ 260 h 281"/>
                <a:gd name="T62" fmla="*/ 125 w 222"/>
                <a:gd name="T63" fmla="*/ 249 h 281"/>
                <a:gd name="T64" fmla="*/ 125 w 222"/>
                <a:gd name="T65" fmla="*/ 248 h 281"/>
                <a:gd name="T66" fmla="*/ 124 w 222"/>
                <a:gd name="T67" fmla="*/ 248 h 281"/>
                <a:gd name="T68" fmla="*/ 122 w 222"/>
                <a:gd name="T69" fmla="*/ 238 h 281"/>
                <a:gd name="T70" fmla="*/ 138 w 222"/>
                <a:gd name="T71" fmla="*/ 222 h 281"/>
                <a:gd name="T72" fmla="*/ 222 w 222"/>
                <a:gd name="T73" fmla="*/ 222 h 281"/>
                <a:gd name="T74" fmla="*/ 222 w 222"/>
                <a:gd name="T7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81">
                  <a:moveTo>
                    <a:pt x="222" y="0"/>
                  </a:moveTo>
                  <a:cubicBezTo>
                    <a:pt x="0" y="0"/>
                    <a:pt x="0" y="0"/>
                    <a:pt x="0" y="0"/>
                  </a:cubicBezTo>
                  <a:cubicBezTo>
                    <a:pt x="0" y="83"/>
                    <a:pt x="0" y="83"/>
                    <a:pt x="0" y="83"/>
                  </a:cubicBezTo>
                  <a:cubicBezTo>
                    <a:pt x="1" y="83"/>
                    <a:pt x="1" y="83"/>
                    <a:pt x="1" y="83"/>
                  </a:cubicBezTo>
                  <a:cubicBezTo>
                    <a:pt x="2" y="82"/>
                    <a:pt x="4" y="81"/>
                    <a:pt x="5" y="81"/>
                  </a:cubicBezTo>
                  <a:cubicBezTo>
                    <a:pt x="10" y="78"/>
                    <a:pt x="15" y="77"/>
                    <a:pt x="22" y="77"/>
                  </a:cubicBezTo>
                  <a:cubicBezTo>
                    <a:pt x="23" y="77"/>
                    <a:pt x="23" y="77"/>
                    <a:pt x="24" y="77"/>
                  </a:cubicBezTo>
                  <a:cubicBezTo>
                    <a:pt x="25" y="77"/>
                    <a:pt x="26" y="77"/>
                    <a:pt x="27" y="77"/>
                  </a:cubicBezTo>
                  <a:cubicBezTo>
                    <a:pt x="28" y="78"/>
                    <a:pt x="29" y="78"/>
                    <a:pt x="30" y="78"/>
                  </a:cubicBezTo>
                  <a:cubicBezTo>
                    <a:pt x="47" y="81"/>
                    <a:pt x="60" y="97"/>
                    <a:pt x="60" y="115"/>
                  </a:cubicBezTo>
                  <a:cubicBezTo>
                    <a:pt x="60" y="134"/>
                    <a:pt x="47" y="149"/>
                    <a:pt x="30" y="153"/>
                  </a:cubicBezTo>
                  <a:cubicBezTo>
                    <a:pt x="29" y="153"/>
                    <a:pt x="28" y="153"/>
                    <a:pt x="27" y="153"/>
                  </a:cubicBezTo>
                  <a:cubicBezTo>
                    <a:pt x="26" y="153"/>
                    <a:pt x="25" y="153"/>
                    <a:pt x="24" y="153"/>
                  </a:cubicBezTo>
                  <a:cubicBezTo>
                    <a:pt x="23" y="153"/>
                    <a:pt x="23" y="153"/>
                    <a:pt x="22" y="153"/>
                  </a:cubicBezTo>
                  <a:cubicBezTo>
                    <a:pt x="21" y="153"/>
                    <a:pt x="20" y="153"/>
                    <a:pt x="19" y="153"/>
                  </a:cubicBezTo>
                  <a:cubicBezTo>
                    <a:pt x="17" y="153"/>
                    <a:pt x="16" y="153"/>
                    <a:pt x="15" y="153"/>
                  </a:cubicBezTo>
                  <a:cubicBezTo>
                    <a:pt x="14" y="153"/>
                    <a:pt x="14" y="153"/>
                    <a:pt x="14" y="153"/>
                  </a:cubicBezTo>
                  <a:cubicBezTo>
                    <a:pt x="11" y="152"/>
                    <a:pt x="8" y="151"/>
                    <a:pt x="6" y="150"/>
                  </a:cubicBezTo>
                  <a:cubicBezTo>
                    <a:pt x="6" y="150"/>
                    <a:pt x="6" y="150"/>
                    <a:pt x="6" y="150"/>
                  </a:cubicBezTo>
                  <a:cubicBezTo>
                    <a:pt x="6" y="150"/>
                    <a:pt x="6" y="150"/>
                    <a:pt x="5" y="150"/>
                  </a:cubicBezTo>
                  <a:cubicBezTo>
                    <a:pt x="4" y="149"/>
                    <a:pt x="2" y="148"/>
                    <a:pt x="0" y="147"/>
                  </a:cubicBezTo>
                  <a:cubicBezTo>
                    <a:pt x="0" y="222"/>
                    <a:pt x="0" y="222"/>
                    <a:pt x="0" y="222"/>
                  </a:cubicBezTo>
                  <a:cubicBezTo>
                    <a:pt x="76" y="222"/>
                    <a:pt x="76" y="222"/>
                    <a:pt x="76" y="222"/>
                  </a:cubicBezTo>
                  <a:cubicBezTo>
                    <a:pt x="80" y="222"/>
                    <a:pt x="85" y="224"/>
                    <a:pt x="87" y="226"/>
                  </a:cubicBezTo>
                  <a:cubicBezTo>
                    <a:pt x="90" y="229"/>
                    <a:pt x="92" y="234"/>
                    <a:pt x="92" y="238"/>
                  </a:cubicBezTo>
                  <a:cubicBezTo>
                    <a:pt x="92" y="242"/>
                    <a:pt x="91" y="245"/>
                    <a:pt x="89" y="248"/>
                  </a:cubicBezTo>
                  <a:cubicBezTo>
                    <a:pt x="89" y="248"/>
                    <a:pt x="89" y="248"/>
                    <a:pt x="89" y="248"/>
                  </a:cubicBezTo>
                  <a:cubicBezTo>
                    <a:pt x="87" y="252"/>
                    <a:pt x="86" y="256"/>
                    <a:pt x="86" y="260"/>
                  </a:cubicBezTo>
                  <a:cubicBezTo>
                    <a:pt x="86" y="266"/>
                    <a:pt x="88" y="270"/>
                    <a:pt x="92" y="275"/>
                  </a:cubicBezTo>
                  <a:cubicBezTo>
                    <a:pt x="96" y="279"/>
                    <a:pt x="101" y="281"/>
                    <a:pt x="106" y="281"/>
                  </a:cubicBezTo>
                  <a:cubicBezTo>
                    <a:pt x="118" y="281"/>
                    <a:pt x="128" y="271"/>
                    <a:pt x="128" y="260"/>
                  </a:cubicBezTo>
                  <a:cubicBezTo>
                    <a:pt x="128" y="255"/>
                    <a:pt x="127" y="252"/>
                    <a:pt x="125" y="249"/>
                  </a:cubicBezTo>
                  <a:cubicBezTo>
                    <a:pt x="125" y="248"/>
                    <a:pt x="125" y="248"/>
                    <a:pt x="125" y="248"/>
                  </a:cubicBezTo>
                  <a:cubicBezTo>
                    <a:pt x="124" y="248"/>
                    <a:pt x="124" y="248"/>
                    <a:pt x="124" y="248"/>
                  </a:cubicBezTo>
                  <a:cubicBezTo>
                    <a:pt x="123" y="245"/>
                    <a:pt x="122" y="242"/>
                    <a:pt x="122" y="238"/>
                  </a:cubicBezTo>
                  <a:cubicBezTo>
                    <a:pt x="122" y="229"/>
                    <a:pt x="129" y="222"/>
                    <a:pt x="138" y="222"/>
                  </a:cubicBezTo>
                  <a:cubicBezTo>
                    <a:pt x="222" y="222"/>
                    <a:pt x="222" y="222"/>
                    <a:pt x="222" y="222"/>
                  </a:cubicBezTo>
                  <a:lnTo>
                    <a:pt x="222" y="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grpSp>
    </p:spTree>
    <p:extLst>
      <p:ext uri="{BB962C8B-B14F-4D97-AF65-F5344CB8AC3E}">
        <p14:creationId xmlns:p14="http://schemas.microsoft.com/office/powerpoint/2010/main" val="1262821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339502"/>
            <a:ext cx="8496944" cy="1008112"/>
          </a:xfrm>
        </p:spPr>
        <p:txBody>
          <a:bodyPr>
            <a:noAutofit/>
          </a:bodyPr>
          <a:lstStyle/>
          <a:p>
            <a:pPr algn="ctr"/>
            <a:r>
              <a:rPr lang="pl-PL" sz="3600" dirty="0" smtClean="0"/>
              <a:t>Dostęp </a:t>
            </a:r>
            <a:r>
              <a:rPr lang="pl-PL" sz="3600" dirty="0"/>
              <a:t>do </a:t>
            </a:r>
            <a:r>
              <a:rPr lang="pl-PL" sz="3600" dirty="0" smtClean="0"/>
              <a:t>opieki </a:t>
            </a:r>
            <a:r>
              <a:rPr lang="pl-PL" sz="3600" dirty="0"/>
              <a:t>medycznej </a:t>
            </a:r>
            <a:r>
              <a:rPr lang="pl-PL" sz="3600" dirty="0" smtClean="0"/>
              <a:t>(na podstawie IDI)</a:t>
            </a:r>
            <a:endParaRPr lang="pl-PL" sz="36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28</a:t>
            </a:fld>
            <a:endParaRPr lang="pl-PL" dirty="0"/>
          </a:p>
        </p:txBody>
      </p:sp>
      <p:sp>
        <p:nvSpPr>
          <p:cNvPr id="3" name="Symbol zastępczy zawartości 2"/>
          <p:cNvSpPr>
            <a:spLocks noGrp="1"/>
          </p:cNvSpPr>
          <p:nvPr>
            <p:ph idx="1"/>
          </p:nvPr>
        </p:nvSpPr>
        <p:spPr>
          <a:xfrm>
            <a:off x="251520" y="1419622"/>
            <a:ext cx="8640960" cy="3528392"/>
          </a:xfrm>
        </p:spPr>
        <p:txBody>
          <a:bodyPr>
            <a:noAutofit/>
          </a:bodyPr>
          <a:lstStyle/>
          <a:p>
            <a:pPr marL="0" indent="0" algn="just">
              <a:spcAft>
                <a:spcPts val="600"/>
              </a:spcAft>
              <a:buNone/>
            </a:pPr>
            <a:r>
              <a:rPr lang="pl-PL" sz="1800" dirty="0" smtClean="0"/>
              <a:t>Osoby </a:t>
            </a:r>
            <a:r>
              <a:rPr lang="pl-PL" sz="1800" dirty="0"/>
              <a:t>starsze i osoby z niepełnosprawnościami mają </a:t>
            </a:r>
            <a:r>
              <a:rPr lang="pl-PL" sz="1800" b="1" dirty="0"/>
              <a:t>łatwy dostęp do podstawowej opieki medycznej</a:t>
            </a:r>
            <a:r>
              <a:rPr lang="pl-PL" sz="1800" dirty="0"/>
              <a:t>. Przekonanie takie wyrażane było zarówno przez przedstawicieli instytucji położonych na terenie miast, jak i na obszarach wiejskich</a:t>
            </a:r>
            <a:r>
              <a:rPr lang="pl-PL" sz="1800" dirty="0" smtClean="0"/>
              <a:t>.</a:t>
            </a:r>
          </a:p>
          <a:p>
            <a:pPr marL="0" indent="0" algn="just">
              <a:spcAft>
                <a:spcPts val="600"/>
              </a:spcAft>
              <a:buNone/>
            </a:pPr>
            <a:r>
              <a:rPr lang="pl-PL" sz="1800" dirty="0"/>
              <a:t>O ile kwestia dostępności podstawowej opieki zdrowotnej zdaniem uczestników indywidualnych wywiadów pogłębionych nie stanowiła problemu, to w przypadku opieki specjalistycznej rozmówcy sygnalizowali </a:t>
            </a:r>
            <a:r>
              <a:rPr lang="pl-PL" sz="1800" b="1" dirty="0"/>
              <a:t>problem zbyt małej liczby specjalistów</a:t>
            </a:r>
            <a:r>
              <a:rPr lang="pl-PL" sz="1800" dirty="0"/>
              <a:t>, co przekłada się na konieczność długiego oczekiwania w kolejkach</a:t>
            </a:r>
            <a:r>
              <a:rPr lang="pl-PL" sz="1800" dirty="0" smtClean="0"/>
              <a:t>.</a:t>
            </a:r>
          </a:p>
          <a:p>
            <a:pPr marL="0" indent="0" algn="just">
              <a:spcAft>
                <a:spcPts val="600"/>
              </a:spcAft>
              <a:buNone/>
            </a:pPr>
            <a:r>
              <a:rPr lang="pl-PL" sz="1800" dirty="0"/>
              <a:t>Placówki zapewniające opiekę specjalistyczną położone są przede wszystkim </a:t>
            </a:r>
            <a:r>
              <a:rPr lang="pl-PL" sz="1800" b="1" dirty="0"/>
              <a:t>na terenie Lublina oraz miast powiatowych</a:t>
            </a:r>
            <a:r>
              <a:rPr lang="pl-PL" sz="1800" dirty="0"/>
              <a:t>. O dostępności tych miejsc przesądza zatem łatwość i wygoda, z jaką można się poruszać pomiędzy daną miejscowością a Lublinem lub najbliższym miastem powiatowym.</a:t>
            </a:r>
          </a:p>
        </p:txBody>
      </p:sp>
    </p:spTree>
    <p:extLst>
      <p:ext uri="{BB962C8B-B14F-4D97-AF65-F5344CB8AC3E}">
        <p14:creationId xmlns:p14="http://schemas.microsoft.com/office/powerpoint/2010/main" val="2409637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339502"/>
            <a:ext cx="8496944" cy="1296144"/>
          </a:xfrm>
        </p:spPr>
        <p:txBody>
          <a:bodyPr>
            <a:noAutofit/>
          </a:bodyPr>
          <a:lstStyle/>
          <a:p>
            <a:pPr algn="ctr"/>
            <a:r>
              <a:rPr lang="pl-PL" sz="3600" dirty="0" smtClean="0"/>
              <a:t>Dostęp </a:t>
            </a:r>
            <a:r>
              <a:rPr lang="pl-PL" sz="3600" dirty="0"/>
              <a:t>do domów pomocy społecznej i ośrodków </a:t>
            </a:r>
            <a:r>
              <a:rPr lang="pl-PL" sz="3600" dirty="0" smtClean="0"/>
              <a:t>wsparcia (</a:t>
            </a:r>
            <a:r>
              <a:rPr lang="pl-PL" sz="3600" dirty="0"/>
              <a:t>na </a:t>
            </a:r>
            <a:r>
              <a:rPr lang="pl-PL" sz="3600" dirty="0" smtClean="0"/>
              <a:t>podstawie IDI)</a:t>
            </a:r>
            <a:endParaRPr lang="pl-PL" sz="36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29</a:t>
            </a:fld>
            <a:endParaRPr lang="pl-PL" dirty="0"/>
          </a:p>
        </p:txBody>
      </p:sp>
      <p:sp>
        <p:nvSpPr>
          <p:cNvPr id="3" name="Symbol zastępczy zawartości 2"/>
          <p:cNvSpPr>
            <a:spLocks noGrp="1"/>
          </p:cNvSpPr>
          <p:nvPr>
            <p:ph idx="1"/>
          </p:nvPr>
        </p:nvSpPr>
        <p:spPr>
          <a:xfrm>
            <a:off x="251520" y="1707654"/>
            <a:ext cx="8640960" cy="3240360"/>
          </a:xfrm>
        </p:spPr>
        <p:txBody>
          <a:bodyPr>
            <a:noAutofit/>
          </a:bodyPr>
          <a:lstStyle/>
          <a:p>
            <a:pPr marL="0" indent="0" algn="just">
              <a:spcAft>
                <a:spcPts val="600"/>
              </a:spcAft>
              <a:buNone/>
            </a:pPr>
            <a:r>
              <a:rPr lang="pl-PL" sz="2000" dirty="0"/>
              <a:t>Przedstawiciele instytucji publicznych wyrażali zróżnicowane opinie dotyczące dostępności miejsc w domach pomocy społecznej na terenie swoich jednostek samorządowych. Wedle tych deklaracji </a:t>
            </a:r>
            <a:r>
              <a:rPr lang="pl-PL" sz="2000" b="1" dirty="0"/>
              <a:t>lubelskie placówki nie posiadają wolnych miejsc</a:t>
            </a:r>
            <a:r>
              <a:rPr lang="pl-PL" sz="2000" dirty="0"/>
              <a:t>, natomiast na terenie </a:t>
            </a:r>
            <a:r>
              <a:rPr lang="pl-PL" sz="2000" b="1" dirty="0"/>
              <a:t>innych powiatów </a:t>
            </a:r>
            <a:r>
              <a:rPr lang="pl-PL" sz="2000" dirty="0"/>
              <a:t>dostęp do takich usług </a:t>
            </a:r>
            <a:r>
              <a:rPr lang="pl-PL" sz="2000" b="1" dirty="0"/>
              <a:t>nie powinien stanowić większego problemu</a:t>
            </a:r>
            <a:r>
              <a:rPr lang="pl-PL" sz="2000" dirty="0" smtClean="0"/>
              <a:t>.</a:t>
            </a:r>
          </a:p>
          <a:p>
            <a:pPr marL="0" indent="0" algn="just">
              <a:spcAft>
                <a:spcPts val="600"/>
              </a:spcAft>
              <a:buNone/>
            </a:pPr>
            <a:r>
              <a:rPr lang="pl-PL" sz="2000" dirty="0"/>
              <a:t>Uczestnicy indywidualnych wywiadów pogłębionych zarówno odnosząc się do kwestii ogólnych, jak i formułując szczegółowe postulaty, zwracali uwagę, że sukcesywnie </a:t>
            </a:r>
            <a:r>
              <a:rPr lang="pl-PL" sz="2000" b="1" dirty="0"/>
              <a:t>będzie </a:t>
            </a:r>
            <a:r>
              <a:rPr lang="pl-PL" sz="2000" b="1" dirty="0" smtClean="0"/>
              <a:t>rosnąć </a:t>
            </a:r>
            <a:r>
              <a:rPr lang="pl-PL" sz="2000" b="1" dirty="0"/>
              <a:t>skala wyzwań związanych z zapewnianiem opieki osobom starszym </a:t>
            </a:r>
            <a:r>
              <a:rPr lang="pl-PL" sz="2000" dirty="0"/>
              <a:t>niezdolnym do samodzielnego życia.</a:t>
            </a:r>
          </a:p>
        </p:txBody>
      </p:sp>
    </p:spTree>
    <p:extLst>
      <p:ext uri="{BB962C8B-B14F-4D97-AF65-F5344CB8AC3E}">
        <p14:creationId xmlns:p14="http://schemas.microsoft.com/office/powerpoint/2010/main" val="398415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735546"/>
            <a:ext cx="8115592" cy="756084"/>
          </a:xfrm>
        </p:spPr>
        <p:txBody>
          <a:bodyPr>
            <a:normAutofit/>
          </a:bodyPr>
          <a:lstStyle/>
          <a:p>
            <a:pPr algn="ctr"/>
            <a:r>
              <a:rPr lang="pl-PL" dirty="0" smtClean="0"/>
              <a:t>Cel i zakres </a:t>
            </a:r>
            <a:r>
              <a:rPr lang="pl-PL" dirty="0"/>
              <a:t>badania</a:t>
            </a:r>
          </a:p>
        </p:txBody>
      </p:sp>
      <p:sp>
        <p:nvSpPr>
          <p:cNvPr id="3" name="Symbol zastępczy zawartości 2"/>
          <p:cNvSpPr>
            <a:spLocks noGrp="1"/>
          </p:cNvSpPr>
          <p:nvPr>
            <p:ph idx="1"/>
          </p:nvPr>
        </p:nvSpPr>
        <p:spPr>
          <a:xfrm>
            <a:off x="395536" y="1851670"/>
            <a:ext cx="8352928" cy="2304256"/>
          </a:xfrm>
        </p:spPr>
        <p:txBody>
          <a:bodyPr>
            <a:normAutofit fontScale="85000" lnSpcReduction="10000"/>
          </a:bodyPr>
          <a:lstStyle/>
          <a:p>
            <a:pPr marL="0" indent="0" algn="just">
              <a:buNone/>
            </a:pPr>
            <a:r>
              <a:rPr lang="pl-PL" dirty="0"/>
              <a:t>Celem realizacji projektu badawczego jest diagnoza sytuacji demograficznej i uwarunkowań funkcjonowania ekonomicznego, społecznego i socjalnego dwóch podmiotów polityki </a:t>
            </a:r>
            <a:r>
              <a:rPr lang="pl-PL" dirty="0" smtClean="0"/>
              <a:t>społecznej:</a:t>
            </a:r>
          </a:p>
          <a:p>
            <a:pPr algn="just"/>
            <a:r>
              <a:rPr lang="pl-PL" dirty="0" smtClean="0"/>
              <a:t>osób starszych,</a:t>
            </a:r>
          </a:p>
          <a:p>
            <a:pPr algn="just"/>
            <a:r>
              <a:rPr lang="pl-PL" dirty="0" smtClean="0"/>
              <a:t>osób </a:t>
            </a:r>
            <a:r>
              <a:rPr lang="pl-PL" dirty="0"/>
              <a:t>z </a:t>
            </a:r>
            <a:r>
              <a:rPr lang="pl-PL" dirty="0" smtClean="0"/>
              <a:t>niepełnosprawnościami,</a:t>
            </a:r>
          </a:p>
          <a:p>
            <a:pPr marL="0" indent="0" algn="just">
              <a:buNone/>
            </a:pPr>
            <a:r>
              <a:rPr lang="pl-PL" dirty="0" smtClean="0"/>
              <a:t>obejmująca </a:t>
            </a:r>
            <a:r>
              <a:rPr lang="pl-PL" dirty="0"/>
              <a:t>Lubelski Obszar Funkcjonalny (LOF).</a:t>
            </a:r>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3</a:t>
            </a:fld>
            <a:endParaRPr lang="pl-PL" dirty="0"/>
          </a:p>
        </p:txBody>
      </p:sp>
    </p:spTree>
    <p:extLst>
      <p:ext uri="{BB962C8B-B14F-4D97-AF65-F5344CB8AC3E}">
        <p14:creationId xmlns:p14="http://schemas.microsoft.com/office/powerpoint/2010/main" val="3177605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339502"/>
            <a:ext cx="8496944" cy="1296144"/>
          </a:xfrm>
        </p:spPr>
        <p:txBody>
          <a:bodyPr>
            <a:noAutofit/>
          </a:bodyPr>
          <a:lstStyle/>
          <a:p>
            <a:pPr algn="ctr"/>
            <a:r>
              <a:rPr lang="pl-PL" sz="3600" dirty="0" smtClean="0"/>
              <a:t>Usługi </a:t>
            </a:r>
            <a:r>
              <a:rPr lang="pl-PL" sz="3600" dirty="0"/>
              <a:t>świadczone w środowisku lub w miejscu </a:t>
            </a:r>
            <a:r>
              <a:rPr lang="pl-PL" sz="3600" dirty="0" smtClean="0"/>
              <a:t>zamieszkania (</a:t>
            </a:r>
            <a:r>
              <a:rPr lang="pl-PL" sz="3600" dirty="0"/>
              <a:t>na </a:t>
            </a:r>
            <a:r>
              <a:rPr lang="pl-PL" sz="3600" dirty="0" smtClean="0"/>
              <a:t>podstawie IDI)</a:t>
            </a:r>
            <a:endParaRPr lang="pl-PL" sz="36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30</a:t>
            </a:fld>
            <a:endParaRPr lang="pl-PL" dirty="0"/>
          </a:p>
        </p:txBody>
      </p:sp>
      <p:sp>
        <p:nvSpPr>
          <p:cNvPr id="3" name="Symbol zastępczy zawartości 2"/>
          <p:cNvSpPr>
            <a:spLocks noGrp="1"/>
          </p:cNvSpPr>
          <p:nvPr>
            <p:ph idx="1"/>
          </p:nvPr>
        </p:nvSpPr>
        <p:spPr>
          <a:xfrm>
            <a:off x="251520" y="1851670"/>
            <a:ext cx="8640960" cy="3096344"/>
          </a:xfrm>
        </p:spPr>
        <p:txBody>
          <a:bodyPr>
            <a:noAutofit/>
          </a:bodyPr>
          <a:lstStyle/>
          <a:p>
            <a:pPr marL="0" indent="0" algn="just">
              <a:spcAft>
                <a:spcPts val="600"/>
              </a:spcAft>
              <a:buNone/>
            </a:pPr>
            <a:r>
              <a:rPr lang="pl-PL" sz="2000" dirty="0"/>
              <a:t>Przedstawiciele instytucji publicznych zgodnie potwierdzili, że osoby starsze i z niepełnosprawnościami, którym wymagają zapewnienia usług świadczonych w środowisku lub w miejscu zamieszkania, </a:t>
            </a:r>
            <a:r>
              <a:rPr lang="pl-PL" sz="2000" b="1" dirty="0"/>
              <a:t>mogą liczyć na takie wsparcie</a:t>
            </a:r>
            <a:r>
              <a:rPr lang="pl-PL" sz="2000" dirty="0"/>
              <a:t>.</a:t>
            </a:r>
            <a:endParaRPr lang="pl-PL" sz="2000" dirty="0" smtClean="0"/>
          </a:p>
          <a:p>
            <a:pPr marL="0" indent="0" algn="just">
              <a:spcAft>
                <a:spcPts val="600"/>
              </a:spcAft>
              <a:buNone/>
            </a:pPr>
            <a:r>
              <a:rPr lang="pl-PL" sz="2000" dirty="0"/>
              <a:t>Poza samym faktem zapewniania wsparcia otrzymywanego w środowisku uczestnicy indywidualnych wywiadów pogłębionych wskazywali też, że instytucje dążą do </a:t>
            </a:r>
            <a:r>
              <a:rPr lang="pl-PL" sz="2000" b="1" dirty="0"/>
              <a:t>stosowania szybkiej, uproszczonej drogi </a:t>
            </a:r>
            <a:r>
              <a:rPr lang="pl-PL" sz="2000" dirty="0"/>
              <a:t>przyznawania tej formy wsparcia.</a:t>
            </a:r>
          </a:p>
        </p:txBody>
      </p:sp>
    </p:spTree>
    <p:extLst>
      <p:ext uri="{BB962C8B-B14F-4D97-AF65-F5344CB8AC3E}">
        <p14:creationId xmlns:p14="http://schemas.microsoft.com/office/powerpoint/2010/main" val="1327523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27784" y="933254"/>
            <a:ext cx="6264696" cy="1782512"/>
          </a:xfrm>
        </p:spPr>
        <p:txBody>
          <a:bodyPr>
            <a:normAutofit/>
          </a:bodyPr>
          <a:lstStyle/>
          <a:p>
            <a:pPr algn="ctr"/>
            <a:r>
              <a:rPr lang="pl-PL" sz="6000" dirty="0"/>
              <a:t>Część </a:t>
            </a:r>
            <a:r>
              <a:rPr lang="pl-PL" sz="6000" dirty="0" smtClean="0"/>
              <a:t>VIII</a:t>
            </a:r>
            <a:endParaRPr lang="pl-PL" sz="6000" dirty="0"/>
          </a:p>
        </p:txBody>
      </p:sp>
      <p:sp>
        <p:nvSpPr>
          <p:cNvPr id="3" name="Symbol zastępczy zawartości 2"/>
          <p:cNvSpPr>
            <a:spLocks noGrp="1"/>
          </p:cNvSpPr>
          <p:nvPr>
            <p:ph idx="1"/>
          </p:nvPr>
        </p:nvSpPr>
        <p:spPr>
          <a:xfrm>
            <a:off x="2648744" y="2575709"/>
            <a:ext cx="6192688" cy="1940257"/>
          </a:xfrm>
        </p:spPr>
        <p:txBody>
          <a:bodyPr anchor="ctr">
            <a:noAutofit/>
          </a:bodyPr>
          <a:lstStyle/>
          <a:p>
            <a:pPr marL="0" indent="0" algn="ctr">
              <a:buNone/>
            </a:pPr>
            <a:r>
              <a:rPr lang="pl-PL" sz="4000" b="1" dirty="0" smtClean="0"/>
              <a:t>Zapotrzebowanie </a:t>
            </a:r>
            <a:r>
              <a:rPr lang="pl-PL" sz="4000" b="1" dirty="0"/>
              <a:t>i dostęp do placówek edukacyjnych</a:t>
            </a:r>
            <a:endParaRPr lang="pl-PL" sz="40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31</a:t>
            </a:fld>
            <a:endParaRPr lang="pl-PL" dirty="0"/>
          </a:p>
        </p:txBody>
      </p:sp>
      <p:grpSp>
        <p:nvGrpSpPr>
          <p:cNvPr id="5" name="Grupa 4"/>
          <p:cNvGrpSpPr/>
          <p:nvPr/>
        </p:nvGrpSpPr>
        <p:grpSpPr>
          <a:xfrm>
            <a:off x="683568" y="933254"/>
            <a:ext cx="1944216" cy="2160240"/>
            <a:chOff x="1331640" y="1491630"/>
            <a:chExt cx="1944216" cy="2160240"/>
          </a:xfrm>
        </p:grpSpPr>
        <p:sp>
          <p:nvSpPr>
            <p:cNvPr id="6" name="Freeform 82"/>
            <p:cNvSpPr>
              <a:spLocks/>
            </p:cNvSpPr>
            <p:nvPr/>
          </p:nvSpPr>
          <p:spPr bwMode="auto">
            <a:xfrm>
              <a:off x="1331640" y="1491630"/>
              <a:ext cx="1185063" cy="1043489"/>
            </a:xfrm>
            <a:custGeom>
              <a:avLst/>
              <a:gdLst>
                <a:gd name="T0" fmla="*/ 221 w 280"/>
                <a:gd name="T1" fmla="*/ 0 h 222"/>
                <a:gd name="T2" fmla="*/ 0 w 280"/>
                <a:gd name="T3" fmla="*/ 0 h 222"/>
                <a:gd name="T4" fmla="*/ 0 w 280"/>
                <a:gd name="T5" fmla="*/ 222 h 222"/>
                <a:gd name="T6" fmla="*/ 82 w 280"/>
                <a:gd name="T7" fmla="*/ 222 h 222"/>
                <a:gd name="T8" fmla="*/ 82 w 280"/>
                <a:gd name="T9" fmla="*/ 221 h 222"/>
                <a:gd name="T10" fmla="*/ 80 w 280"/>
                <a:gd name="T11" fmla="*/ 216 h 222"/>
                <a:gd name="T12" fmla="*/ 76 w 280"/>
                <a:gd name="T13" fmla="*/ 200 h 222"/>
                <a:gd name="T14" fmla="*/ 114 w 280"/>
                <a:gd name="T15" fmla="*/ 162 h 222"/>
                <a:gd name="T16" fmla="*/ 149 w 280"/>
                <a:gd name="T17" fmla="*/ 184 h 222"/>
                <a:gd name="T18" fmla="*/ 153 w 280"/>
                <a:gd name="T19" fmla="*/ 200 h 222"/>
                <a:gd name="T20" fmla="*/ 146 w 280"/>
                <a:gd name="T21" fmla="*/ 222 h 222"/>
                <a:gd name="T22" fmla="*/ 221 w 280"/>
                <a:gd name="T23" fmla="*/ 222 h 222"/>
                <a:gd name="T24" fmla="*/ 221 w 280"/>
                <a:gd name="T25" fmla="*/ 146 h 222"/>
                <a:gd name="T26" fmla="*/ 221 w 280"/>
                <a:gd name="T27" fmla="*/ 146 h 222"/>
                <a:gd name="T28" fmla="*/ 221 w 280"/>
                <a:gd name="T29" fmla="*/ 145 h 222"/>
                <a:gd name="T30" fmla="*/ 235 w 280"/>
                <a:gd name="T31" fmla="*/ 130 h 222"/>
                <a:gd name="T32" fmla="*/ 237 w 280"/>
                <a:gd name="T33" fmla="*/ 130 h 222"/>
                <a:gd name="T34" fmla="*/ 247 w 280"/>
                <a:gd name="T35" fmla="*/ 133 h 222"/>
                <a:gd name="T36" fmla="*/ 248 w 280"/>
                <a:gd name="T37" fmla="*/ 134 h 222"/>
                <a:gd name="T38" fmla="*/ 248 w 280"/>
                <a:gd name="T39" fmla="*/ 134 h 222"/>
                <a:gd name="T40" fmla="*/ 249 w 280"/>
                <a:gd name="T41" fmla="*/ 135 h 222"/>
                <a:gd name="T42" fmla="*/ 250 w 280"/>
                <a:gd name="T43" fmla="*/ 135 h 222"/>
                <a:gd name="T44" fmla="*/ 251 w 280"/>
                <a:gd name="T45" fmla="*/ 135 h 222"/>
                <a:gd name="T46" fmla="*/ 252 w 280"/>
                <a:gd name="T47" fmla="*/ 135 h 222"/>
                <a:gd name="T48" fmla="*/ 252 w 280"/>
                <a:gd name="T49" fmla="*/ 135 h 222"/>
                <a:gd name="T50" fmla="*/ 252 w 280"/>
                <a:gd name="T51" fmla="*/ 135 h 222"/>
                <a:gd name="T52" fmla="*/ 253 w 280"/>
                <a:gd name="T53" fmla="*/ 135 h 222"/>
                <a:gd name="T54" fmla="*/ 254 w 280"/>
                <a:gd name="T55" fmla="*/ 136 h 222"/>
                <a:gd name="T56" fmla="*/ 255 w 280"/>
                <a:gd name="T57" fmla="*/ 136 h 222"/>
                <a:gd name="T58" fmla="*/ 256 w 280"/>
                <a:gd name="T59" fmla="*/ 136 h 222"/>
                <a:gd name="T60" fmla="*/ 257 w 280"/>
                <a:gd name="T61" fmla="*/ 136 h 222"/>
                <a:gd name="T62" fmla="*/ 257 w 280"/>
                <a:gd name="T63" fmla="*/ 136 h 222"/>
                <a:gd name="T64" fmla="*/ 259 w 280"/>
                <a:gd name="T65" fmla="*/ 136 h 222"/>
                <a:gd name="T66" fmla="*/ 269 w 280"/>
                <a:gd name="T67" fmla="*/ 134 h 222"/>
                <a:gd name="T68" fmla="*/ 280 w 280"/>
                <a:gd name="T69" fmla="*/ 115 h 222"/>
                <a:gd name="T70" fmla="*/ 269 w 280"/>
                <a:gd name="T71" fmla="*/ 97 h 222"/>
                <a:gd name="T72" fmla="*/ 259 w 280"/>
                <a:gd name="T73" fmla="*/ 94 h 222"/>
                <a:gd name="T74" fmla="*/ 248 w 280"/>
                <a:gd name="T75" fmla="*/ 97 h 222"/>
                <a:gd name="T76" fmla="*/ 247 w 280"/>
                <a:gd name="T77" fmla="*/ 97 h 222"/>
                <a:gd name="T78" fmla="*/ 247 w 280"/>
                <a:gd name="T79" fmla="*/ 97 h 222"/>
                <a:gd name="T80" fmla="*/ 247 w 280"/>
                <a:gd name="T81" fmla="*/ 98 h 222"/>
                <a:gd name="T82" fmla="*/ 247 w 280"/>
                <a:gd name="T83" fmla="*/ 98 h 222"/>
                <a:gd name="T84" fmla="*/ 240 w 280"/>
                <a:gd name="T85" fmla="*/ 100 h 222"/>
                <a:gd name="T86" fmla="*/ 237 w 280"/>
                <a:gd name="T87" fmla="*/ 100 h 222"/>
                <a:gd name="T88" fmla="*/ 235 w 280"/>
                <a:gd name="T89" fmla="*/ 100 h 222"/>
                <a:gd name="T90" fmla="*/ 221 w 280"/>
                <a:gd name="T91" fmla="*/ 90 h 222"/>
                <a:gd name="T92" fmla="*/ 221 w 280"/>
                <a:gd name="T93" fmla="*/ 89 h 222"/>
                <a:gd name="T94" fmla="*/ 221 w 280"/>
                <a:gd name="T95" fmla="*/ 88 h 222"/>
                <a:gd name="T96" fmla="*/ 221 w 280"/>
                <a:gd name="T97" fmla="*/ 88 h 222"/>
                <a:gd name="T98" fmla="*/ 221 w 280"/>
                <a:gd name="T99" fmla="*/ 87 h 222"/>
                <a:gd name="T100" fmla="*/ 221 w 280"/>
                <a:gd name="T101" fmla="*/ 86 h 222"/>
                <a:gd name="T102" fmla="*/ 221 w 280"/>
                <a:gd name="T103" fmla="*/ 85 h 222"/>
                <a:gd name="T104" fmla="*/ 221 w 280"/>
                <a:gd name="T105" fmla="*/ 84 h 222"/>
                <a:gd name="T106" fmla="*/ 221 w 280"/>
                <a:gd name="T107" fmla="*/ 84 h 222"/>
                <a:gd name="T108" fmla="*/ 221 w 280"/>
                <a:gd name="T10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222">
                  <a:moveTo>
                    <a:pt x="221" y="0"/>
                  </a:moveTo>
                  <a:cubicBezTo>
                    <a:pt x="0" y="0"/>
                    <a:pt x="0" y="0"/>
                    <a:pt x="0" y="0"/>
                  </a:cubicBezTo>
                  <a:cubicBezTo>
                    <a:pt x="0" y="222"/>
                    <a:pt x="0" y="222"/>
                    <a:pt x="0" y="222"/>
                  </a:cubicBezTo>
                  <a:cubicBezTo>
                    <a:pt x="82" y="222"/>
                    <a:pt x="82" y="222"/>
                    <a:pt x="82" y="222"/>
                  </a:cubicBezTo>
                  <a:cubicBezTo>
                    <a:pt x="82" y="221"/>
                    <a:pt x="82" y="221"/>
                    <a:pt x="82" y="221"/>
                  </a:cubicBezTo>
                  <a:cubicBezTo>
                    <a:pt x="81" y="220"/>
                    <a:pt x="81" y="218"/>
                    <a:pt x="80" y="216"/>
                  </a:cubicBezTo>
                  <a:cubicBezTo>
                    <a:pt x="77" y="211"/>
                    <a:pt x="76" y="206"/>
                    <a:pt x="76" y="200"/>
                  </a:cubicBezTo>
                  <a:cubicBezTo>
                    <a:pt x="76" y="180"/>
                    <a:pt x="93" y="162"/>
                    <a:pt x="114" y="162"/>
                  </a:cubicBezTo>
                  <a:cubicBezTo>
                    <a:pt x="129" y="162"/>
                    <a:pt x="143" y="171"/>
                    <a:pt x="149" y="184"/>
                  </a:cubicBezTo>
                  <a:cubicBezTo>
                    <a:pt x="151" y="189"/>
                    <a:pt x="153" y="194"/>
                    <a:pt x="153" y="200"/>
                  </a:cubicBezTo>
                  <a:cubicBezTo>
                    <a:pt x="153" y="207"/>
                    <a:pt x="150" y="216"/>
                    <a:pt x="146" y="222"/>
                  </a:cubicBezTo>
                  <a:cubicBezTo>
                    <a:pt x="221" y="222"/>
                    <a:pt x="221" y="222"/>
                    <a:pt x="221" y="222"/>
                  </a:cubicBezTo>
                  <a:cubicBezTo>
                    <a:pt x="221" y="146"/>
                    <a:pt x="221" y="146"/>
                    <a:pt x="221" y="146"/>
                  </a:cubicBezTo>
                  <a:cubicBezTo>
                    <a:pt x="221" y="146"/>
                    <a:pt x="221" y="146"/>
                    <a:pt x="221" y="146"/>
                  </a:cubicBezTo>
                  <a:cubicBezTo>
                    <a:pt x="221" y="146"/>
                    <a:pt x="221" y="146"/>
                    <a:pt x="221" y="145"/>
                  </a:cubicBezTo>
                  <a:cubicBezTo>
                    <a:pt x="221" y="137"/>
                    <a:pt x="227" y="131"/>
                    <a:pt x="235" y="130"/>
                  </a:cubicBezTo>
                  <a:cubicBezTo>
                    <a:pt x="236" y="130"/>
                    <a:pt x="237" y="130"/>
                    <a:pt x="237" y="130"/>
                  </a:cubicBezTo>
                  <a:cubicBezTo>
                    <a:pt x="241" y="130"/>
                    <a:pt x="244" y="131"/>
                    <a:pt x="247" y="133"/>
                  </a:cubicBezTo>
                  <a:cubicBezTo>
                    <a:pt x="248" y="134"/>
                    <a:pt x="248" y="134"/>
                    <a:pt x="248" y="134"/>
                  </a:cubicBezTo>
                  <a:cubicBezTo>
                    <a:pt x="248" y="134"/>
                    <a:pt x="248" y="134"/>
                    <a:pt x="248" y="134"/>
                  </a:cubicBezTo>
                  <a:cubicBezTo>
                    <a:pt x="249" y="134"/>
                    <a:pt x="249" y="134"/>
                    <a:pt x="249" y="135"/>
                  </a:cubicBezTo>
                  <a:cubicBezTo>
                    <a:pt x="250" y="135"/>
                    <a:pt x="250" y="135"/>
                    <a:pt x="250" y="135"/>
                  </a:cubicBezTo>
                  <a:cubicBezTo>
                    <a:pt x="251" y="135"/>
                    <a:pt x="251" y="135"/>
                    <a:pt x="251" y="135"/>
                  </a:cubicBezTo>
                  <a:cubicBezTo>
                    <a:pt x="251" y="135"/>
                    <a:pt x="251" y="135"/>
                    <a:pt x="252" y="135"/>
                  </a:cubicBezTo>
                  <a:cubicBezTo>
                    <a:pt x="252" y="135"/>
                    <a:pt x="252" y="135"/>
                    <a:pt x="252" y="135"/>
                  </a:cubicBezTo>
                  <a:cubicBezTo>
                    <a:pt x="252" y="135"/>
                    <a:pt x="252" y="135"/>
                    <a:pt x="252" y="135"/>
                  </a:cubicBezTo>
                  <a:cubicBezTo>
                    <a:pt x="253" y="135"/>
                    <a:pt x="253" y="135"/>
                    <a:pt x="253" y="135"/>
                  </a:cubicBezTo>
                  <a:cubicBezTo>
                    <a:pt x="253" y="135"/>
                    <a:pt x="254" y="135"/>
                    <a:pt x="254" y="136"/>
                  </a:cubicBezTo>
                  <a:cubicBezTo>
                    <a:pt x="255" y="136"/>
                    <a:pt x="255" y="136"/>
                    <a:pt x="255" y="136"/>
                  </a:cubicBezTo>
                  <a:cubicBezTo>
                    <a:pt x="255" y="136"/>
                    <a:pt x="255" y="136"/>
                    <a:pt x="256" y="136"/>
                  </a:cubicBezTo>
                  <a:cubicBezTo>
                    <a:pt x="256" y="136"/>
                    <a:pt x="256" y="136"/>
                    <a:pt x="257" y="136"/>
                  </a:cubicBezTo>
                  <a:cubicBezTo>
                    <a:pt x="257" y="136"/>
                    <a:pt x="257" y="136"/>
                    <a:pt x="257" y="136"/>
                  </a:cubicBezTo>
                  <a:cubicBezTo>
                    <a:pt x="258" y="136"/>
                    <a:pt x="258" y="136"/>
                    <a:pt x="259" y="136"/>
                  </a:cubicBezTo>
                  <a:cubicBezTo>
                    <a:pt x="262" y="136"/>
                    <a:pt x="266" y="135"/>
                    <a:pt x="269" y="134"/>
                  </a:cubicBezTo>
                  <a:cubicBezTo>
                    <a:pt x="276" y="130"/>
                    <a:pt x="280" y="123"/>
                    <a:pt x="280" y="115"/>
                  </a:cubicBezTo>
                  <a:cubicBezTo>
                    <a:pt x="280" y="108"/>
                    <a:pt x="276" y="100"/>
                    <a:pt x="269" y="97"/>
                  </a:cubicBezTo>
                  <a:cubicBezTo>
                    <a:pt x="266" y="95"/>
                    <a:pt x="262" y="94"/>
                    <a:pt x="259" y="94"/>
                  </a:cubicBezTo>
                  <a:cubicBezTo>
                    <a:pt x="254" y="94"/>
                    <a:pt x="251" y="95"/>
                    <a:pt x="248" y="97"/>
                  </a:cubicBezTo>
                  <a:cubicBezTo>
                    <a:pt x="247" y="97"/>
                    <a:pt x="247" y="97"/>
                    <a:pt x="247" y="97"/>
                  </a:cubicBezTo>
                  <a:cubicBezTo>
                    <a:pt x="247" y="97"/>
                    <a:pt x="247" y="97"/>
                    <a:pt x="247" y="97"/>
                  </a:cubicBezTo>
                  <a:cubicBezTo>
                    <a:pt x="247" y="98"/>
                    <a:pt x="247" y="98"/>
                    <a:pt x="247" y="98"/>
                  </a:cubicBezTo>
                  <a:cubicBezTo>
                    <a:pt x="247" y="98"/>
                    <a:pt x="247" y="98"/>
                    <a:pt x="247" y="98"/>
                  </a:cubicBezTo>
                  <a:cubicBezTo>
                    <a:pt x="244" y="99"/>
                    <a:pt x="243" y="100"/>
                    <a:pt x="240" y="100"/>
                  </a:cubicBezTo>
                  <a:cubicBezTo>
                    <a:pt x="239" y="100"/>
                    <a:pt x="238" y="100"/>
                    <a:pt x="237" y="100"/>
                  </a:cubicBezTo>
                  <a:cubicBezTo>
                    <a:pt x="237" y="100"/>
                    <a:pt x="236" y="100"/>
                    <a:pt x="235" y="100"/>
                  </a:cubicBezTo>
                  <a:cubicBezTo>
                    <a:pt x="229" y="99"/>
                    <a:pt x="224" y="95"/>
                    <a:pt x="221" y="90"/>
                  </a:cubicBezTo>
                  <a:cubicBezTo>
                    <a:pt x="221" y="89"/>
                    <a:pt x="221" y="89"/>
                    <a:pt x="221" y="89"/>
                  </a:cubicBezTo>
                  <a:cubicBezTo>
                    <a:pt x="221" y="89"/>
                    <a:pt x="221" y="89"/>
                    <a:pt x="221" y="88"/>
                  </a:cubicBezTo>
                  <a:cubicBezTo>
                    <a:pt x="221" y="88"/>
                    <a:pt x="221" y="88"/>
                    <a:pt x="221" y="88"/>
                  </a:cubicBezTo>
                  <a:cubicBezTo>
                    <a:pt x="221" y="87"/>
                    <a:pt x="221" y="87"/>
                    <a:pt x="221" y="87"/>
                  </a:cubicBezTo>
                  <a:cubicBezTo>
                    <a:pt x="221" y="86"/>
                    <a:pt x="221" y="86"/>
                    <a:pt x="221" y="86"/>
                  </a:cubicBezTo>
                  <a:cubicBezTo>
                    <a:pt x="221" y="86"/>
                    <a:pt x="221" y="86"/>
                    <a:pt x="221" y="85"/>
                  </a:cubicBezTo>
                  <a:cubicBezTo>
                    <a:pt x="221" y="85"/>
                    <a:pt x="221" y="85"/>
                    <a:pt x="221" y="84"/>
                  </a:cubicBezTo>
                  <a:cubicBezTo>
                    <a:pt x="221" y="84"/>
                    <a:pt x="221" y="84"/>
                    <a:pt x="221" y="84"/>
                  </a:cubicBezTo>
                  <a:lnTo>
                    <a:pt x="221" y="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7" name="Freeform 83"/>
            <p:cNvSpPr>
              <a:spLocks/>
            </p:cNvSpPr>
            <p:nvPr/>
          </p:nvSpPr>
          <p:spPr bwMode="auto">
            <a:xfrm>
              <a:off x="1331640" y="2333154"/>
              <a:ext cx="932012" cy="1318716"/>
            </a:xfrm>
            <a:custGeom>
              <a:avLst/>
              <a:gdLst>
                <a:gd name="T0" fmla="*/ 0 w 220"/>
                <a:gd name="T1" fmla="*/ 280 h 280"/>
                <a:gd name="T2" fmla="*/ 220 w 220"/>
                <a:gd name="T3" fmla="*/ 280 h 280"/>
                <a:gd name="T4" fmla="*/ 220 w 220"/>
                <a:gd name="T5" fmla="*/ 198 h 280"/>
                <a:gd name="T6" fmla="*/ 220 w 220"/>
                <a:gd name="T7" fmla="*/ 198 h 280"/>
                <a:gd name="T8" fmla="*/ 202 w 220"/>
                <a:gd name="T9" fmla="*/ 204 h 280"/>
                <a:gd name="T10" fmla="*/ 199 w 220"/>
                <a:gd name="T11" fmla="*/ 204 h 280"/>
                <a:gd name="T12" fmla="*/ 161 w 220"/>
                <a:gd name="T13" fmla="*/ 166 h 280"/>
                <a:gd name="T14" fmla="*/ 199 w 220"/>
                <a:gd name="T15" fmla="*/ 127 h 280"/>
                <a:gd name="T16" fmla="*/ 199 w 220"/>
                <a:gd name="T17" fmla="*/ 127 h 280"/>
                <a:gd name="T18" fmla="*/ 199 w 220"/>
                <a:gd name="T19" fmla="*/ 127 h 280"/>
                <a:gd name="T20" fmla="*/ 220 w 220"/>
                <a:gd name="T21" fmla="*/ 134 h 280"/>
                <a:gd name="T22" fmla="*/ 220 w 220"/>
                <a:gd name="T23" fmla="*/ 60 h 280"/>
                <a:gd name="T24" fmla="*/ 145 w 220"/>
                <a:gd name="T25" fmla="*/ 60 h 280"/>
                <a:gd name="T26" fmla="*/ 131 w 220"/>
                <a:gd name="T27" fmla="*/ 51 h 280"/>
                <a:gd name="T28" fmla="*/ 129 w 220"/>
                <a:gd name="T29" fmla="*/ 43 h 280"/>
                <a:gd name="T30" fmla="*/ 132 w 220"/>
                <a:gd name="T31" fmla="*/ 33 h 280"/>
                <a:gd name="T32" fmla="*/ 132 w 220"/>
                <a:gd name="T33" fmla="*/ 33 h 280"/>
                <a:gd name="T34" fmla="*/ 135 w 220"/>
                <a:gd name="T35" fmla="*/ 21 h 280"/>
                <a:gd name="T36" fmla="*/ 133 w 220"/>
                <a:gd name="T37" fmla="*/ 11 h 280"/>
                <a:gd name="T38" fmla="*/ 114 w 220"/>
                <a:gd name="T39" fmla="*/ 0 h 280"/>
                <a:gd name="T40" fmla="*/ 93 w 220"/>
                <a:gd name="T41" fmla="*/ 21 h 280"/>
                <a:gd name="T42" fmla="*/ 95 w 220"/>
                <a:gd name="T43" fmla="*/ 31 h 280"/>
                <a:gd name="T44" fmla="*/ 96 w 220"/>
                <a:gd name="T45" fmla="*/ 32 h 280"/>
                <a:gd name="T46" fmla="*/ 96 w 220"/>
                <a:gd name="T47" fmla="*/ 32 h 280"/>
                <a:gd name="T48" fmla="*/ 97 w 220"/>
                <a:gd name="T49" fmla="*/ 33 h 280"/>
                <a:gd name="T50" fmla="*/ 98 w 220"/>
                <a:gd name="T51" fmla="*/ 35 h 280"/>
                <a:gd name="T52" fmla="*/ 99 w 220"/>
                <a:gd name="T53" fmla="*/ 43 h 280"/>
                <a:gd name="T54" fmla="*/ 83 w 220"/>
                <a:gd name="T55" fmla="*/ 60 h 280"/>
                <a:gd name="T56" fmla="*/ 0 w 220"/>
                <a:gd name="T57" fmla="*/ 60 h 280"/>
                <a:gd name="T58" fmla="*/ 0 w 220"/>
                <a:gd name="T5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280">
                  <a:moveTo>
                    <a:pt x="0" y="280"/>
                  </a:moveTo>
                  <a:cubicBezTo>
                    <a:pt x="220" y="280"/>
                    <a:pt x="220" y="280"/>
                    <a:pt x="220" y="280"/>
                  </a:cubicBezTo>
                  <a:cubicBezTo>
                    <a:pt x="220" y="198"/>
                    <a:pt x="220" y="198"/>
                    <a:pt x="220" y="198"/>
                  </a:cubicBezTo>
                  <a:cubicBezTo>
                    <a:pt x="220" y="198"/>
                    <a:pt x="220" y="198"/>
                    <a:pt x="220" y="198"/>
                  </a:cubicBezTo>
                  <a:cubicBezTo>
                    <a:pt x="215" y="201"/>
                    <a:pt x="208" y="203"/>
                    <a:pt x="202" y="204"/>
                  </a:cubicBezTo>
                  <a:cubicBezTo>
                    <a:pt x="201" y="204"/>
                    <a:pt x="200" y="204"/>
                    <a:pt x="199" y="204"/>
                  </a:cubicBezTo>
                  <a:cubicBezTo>
                    <a:pt x="178" y="204"/>
                    <a:pt x="161" y="187"/>
                    <a:pt x="161" y="166"/>
                  </a:cubicBezTo>
                  <a:cubicBezTo>
                    <a:pt x="161" y="145"/>
                    <a:pt x="178" y="127"/>
                    <a:pt x="199" y="127"/>
                  </a:cubicBezTo>
                  <a:cubicBezTo>
                    <a:pt x="199" y="127"/>
                    <a:pt x="199" y="127"/>
                    <a:pt x="199" y="127"/>
                  </a:cubicBezTo>
                  <a:cubicBezTo>
                    <a:pt x="199" y="127"/>
                    <a:pt x="199" y="127"/>
                    <a:pt x="199" y="127"/>
                  </a:cubicBezTo>
                  <a:cubicBezTo>
                    <a:pt x="207" y="127"/>
                    <a:pt x="214" y="130"/>
                    <a:pt x="220" y="134"/>
                  </a:cubicBezTo>
                  <a:cubicBezTo>
                    <a:pt x="220" y="60"/>
                    <a:pt x="220" y="60"/>
                    <a:pt x="220" y="60"/>
                  </a:cubicBezTo>
                  <a:cubicBezTo>
                    <a:pt x="145" y="60"/>
                    <a:pt x="145" y="60"/>
                    <a:pt x="145" y="60"/>
                  </a:cubicBezTo>
                  <a:cubicBezTo>
                    <a:pt x="139" y="60"/>
                    <a:pt x="134" y="56"/>
                    <a:pt x="131" y="51"/>
                  </a:cubicBezTo>
                  <a:cubicBezTo>
                    <a:pt x="129" y="48"/>
                    <a:pt x="129" y="46"/>
                    <a:pt x="129" y="43"/>
                  </a:cubicBezTo>
                  <a:cubicBezTo>
                    <a:pt x="129" y="39"/>
                    <a:pt x="130" y="36"/>
                    <a:pt x="132" y="33"/>
                  </a:cubicBezTo>
                  <a:cubicBezTo>
                    <a:pt x="132" y="33"/>
                    <a:pt x="132" y="33"/>
                    <a:pt x="132" y="33"/>
                  </a:cubicBezTo>
                  <a:cubicBezTo>
                    <a:pt x="135" y="29"/>
                    <a:pt x="135" y="26"/>
                    <a:pt x="135" y="21"/>
                  </a:cubicBezTo>
                  <a:cubicBezTo>
                    <a:pt x="135" y="18"/>
                    <a:pt x="135" y="14"/>
                    <a:pt x="133" y="11"/>
                  </a:cubicBezTo>
                  <a:cubicBezTo>
                    <a:pt x="129" y="4"/>
                    <a:pt x="122" y="0"/>
                    <a:pt x="114" y="0"/>
                  </a:cubicBezTo>
                  <a:cubicBezTo>
                    <a:pt x="102" y="0"/>
                    <a:pt x="93" y="10"/>
                    <a:pt x="93" y="21"/>
                  </a:cubicBezTo>
                  <a:cubicBezTo>
                    <a:pt x="93" y="25"/>
                    <a:pt x="94" y="28"/>
                    <a:pt x="95" y="31"/>
                  </a:cubicBezTo>
                  <a:cubicBezTo>
                    <a:pt x="96" y="31"/>
                    <a:pt x="96" y="32"/>
                    <a:pt x="96" y="32"/>
                  </a:cubicBezTo>
                  <a:cubicBezTo>
                    <a:pt x="96" y="32"/>
                    <a:pt x="96" y="32"/>
                    <a:pt x="96" y="32"/>
                  </a:cubicBezTo>
                  <a:cubicBezTo>
                    <a:pt x="97" y="33"/>
                    <a:pt x="97" y="33"/>
                    <a:pt x="97" y="33"/>
                  </a:cubicBezTo>
                  <a:cubicBezTo>
                    <a:pt x="97" y="34"/>
                    <a:pt x="98" y="35"/>
                    <a:pt x="98" y="35"/>
                  </a:cubicBezTo>
                  <a:cubicBezTo>
                    <a:pt x="99" y="37"/>
                    <a:pt x="99" y="40"/>
                    <a:pt x="99" y="43"/>
                  </a:cubicBezTo>
                  <a:cubicBezTo>
                    <a:pt x="99" y="52"/>
                    <a:pt x="92" y="60"/>
                    <a:pt x="83" y="60"/>
                  </a:cubicBezTo>
                  <a:cubicBezTo>
                    <a:pt x="0" y="60"/>
                    <a:pt x="0" y="60"/>
                    <a:pt x="0" y="60"/>
                  </a:cubicBezTo>
                  <a:lnTo>
                    <a:pt x="0" y="28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8" name="Freeform 84"/>
            <p:cNvSpPr>
              <a:spLocks/>
            </p:cNvSpPr>
            <p:nvPr/>
          </p:nvSpPr>
          <p:spPr bwMode="auto">
            <a:xfrm>
              <a:off x="2085447" y="2616301"/>
              <a:ext cx="1190409" cy="1035569"/>
            </a:xfrm>
            <a:custGeom>
              <a:avLst/>
              <a:gdLst>
                <a:gd name="T0" fmla="*/ 281 w 281"/>
                <a:gd name="T1" fmla="*/ 220 h 220"/>
                <a:gd name="T2" fmla="*/ 281 w 281"/>
                <a:gd name="T3" fmla="*/ 0 h 220"/>
                <a:gd name="T4" fmla="*/ 198 w 281"/>
                <a:gd name="T5" fmla="*/ 0 h 220"/>
                <a:gd name="T6" fmla="*/ 198 w 281"/>
                <a:gd name="T7" fmla="*/ 0 h 220"/>
                <a:gd name="T8" fmla="*/ 204 w 281"/>
                <a:gd name="T9" fmla="*/ 21 h 220"/>
                <a:gd name="T10" fmla="*/ 166 w 281"/>
                <a:gd name="T11" fmla="*/ 59 h 220"/>
                <a:gd name="T12" fmla="*/ 138 w 281"/>
                <a:gd name="T13" fmla="*/ 48 h 220"/>
                <a:gd name="T14" fmla="*/ 128 w 281"/>
                <a:gd name="T15" fmla="*/ 21 h 220"/>
                <a:gd name="T16" fmla="*/ 134 w 281"/>
                <a:gd name="T17" fmla="*/ 0 h 220"/>
                <a:gd name="T18" fmla="*/ 59 w 281"/>
                <a:gd name="T19" fmla="*/ 0 h 220"/>
                <a:gd name="T20" fmla="*/ 59 w 281"/>
                <a:gd name="T21" fmla="*/ 75 h 220"/>
                <a:gd name="T22" fmla="*/ 43 w 281"/>
                <a:gd name="T23" fmla="*/ 91 h 220"/>
                <a:gd name="T24" fmla="*/ 42 w 281"/>
                <a:gd name="T25" fmla="*/ 91 h 220"/>
                <a:gd name="T26" fmla="*/ 42 w 281"/>
                <a:gd name="T27" fmla="*/ 91 h 220"/>
                <a:gd name="T28" fmla="*/ 33 w 281"/>
                <a:gd name="T29" fmla="*/ 88 h 220"/>
                <a:gd name="T30" fmla="*/ 21 w 281"/>
                <a:gd name="T31" fmla="*/ 85 h 220"/>
                <a:gd name="T32" fmla="*/ 0 w 281"/>
                <a:gd name="T33" fmla="*/ 106 h 220"/>
                <a:gd name="T34" fmla="*/ 21 w 281"/>
                <a:gd name="T35" fmla="*/ 127 h 220"/>
                <a:gd name="T36" fmla="*/ 23 w 281"/>
                <a:gd name="T37" fmla="*/ 127 h 220"/>
                <a:gd name="T38" fmla="*/ 32 w 281"/>
                <a:gd name="T39" fmla="*/ 124 h 220"/>
                <a:gd name="T40" fmla="*/ 33 w 281"/>
                <a:gd name="T41" fmla="*/ 123 h 220"/>
                <a:gd name="T42" fmla="*/ 42 w 281"/>
                <a:gd name="T43" fmla="*/ 121 h 220"/>
                <a:gd name="T44" fmla="*/ 42 w 281"/>
                <a:gd name="T45" fmla="*/ 121 h 220"/>
                <a:gd name="T46" fmla="*/ 43 w 281"/>
                <a:gd name="T47" fmla="*/ 121 h 220"/>
                <a:gd name="T48" fmla="*/ 59 w 281"/>
                <a:gd name="T49" fmla="*/ 137 h 220"/>
                <a:gd name="T50" fmla="*/ 59 w 281"/>
                <a:gd name="T51" fmla="*/ 220 h 220"/>
                <a:gd name="T52" fmla="*/ 281 w 281"/>
                <a:gd name="T5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220">
                  <a:moveTo>
                    <a:pt x="281" y="220"/>
                  </a:moveTo>
                  <a:cubicBezTo>
                    <a:pt x="281" y="0"/>
                    <a:pt x="281" y="0"/>
                    <a:pt x="281" y="0"/>
                  </a:cubicBezTo>
                  <a:cubicBezTo>
                    <a:pt x="198" y="0"/>
                    <a:pt x="198" y="0"/>
                    <a:pt x="198" y="0"/>
                  </a:cubicBezTo>
                  <a:cubicBezTo>
                    <a:pt x="198" y="0"/>
                    <a:pt x="198" y="0"/>
                    <a:pt x="198" y="0"/>
                  </a:cubicBezTo>
                  <a:cubicBezTo>
                    <a:pt x="202" y="6"/>
                    <a:pt x="204" y="13"/>
                    <a:pt x="204" y="21"/>
                  </a:cubicBezTo>
                  <a:cubicBezTo>
                    <a:pt x="204" y="42"/>
                    <a:pt x="187" y="59"/>
                    <a:pt x="166" y="59"/>
                  </a:cubicBezTo>
                  <a:cubicBezTo>
                    <a:pt x="155" y="59"/>
                    <a:pt x="146" y="55"/>
                    <a:pt x="138" y="48"/>
                  </a:cubicBezTo>
                  <a:cubicBezTo>
                    <a:pt x="132" y="40"/>
                    <a:pt x="128" y="31"/>
                    <a:pt x="128" y="21"/>
                  </a:cubicBezTo>
                  <a:cubicBezTo>
                    <a:pt x="128" y="13"/>
                    <a:pt x="129" y="5"/>
                    <a:pt x="134" y="0"/>
                  </a:cubicBezTo>
                  <a:cubicBezTo>
                    <a:pt x="59" y="0"/>
                    <a:pt x="59" y="0"/>
                    <a:pt x="59" y="0"/>
                  </a:cubicBezTo>
                  <a:cubicBezTo>
                    <a:pt x="59" y="75"/>
                    <a:pt x="59" y="75"/>
                    <a:pt x="59" y="75"/>
                  </a:cubicBezTo>
                  <a:cubicBezTo>
                    <a:pt x="59" y="84"/>
                    <a:pt x="52" y="91"/>
                    <a:pt x="43" y="91"/>
                  </a:cubicBezTo>
                  <a:cubicBezTo>
                    <a:pt x="42" y="91"/>
                    <a:pt x="42" y="91"/>
                    <a:pt x="42" y="91"/>
                  </a:cubicBezTo>
                  <a:cubicBezTo>
                    <a:pt x="42" y="91"/>
                    <a:pt x="42" y="91"/>
                    <a:pt x="42" y="91"/>
                  </a:cubicBezTo>
                  <a:cubicBezTo>
                    <a:pt x="39" y="91"/>
                    <a:pt x="36" y="90"/>
                    <a:pt x="33" y="88"/>
                  </a:cubicBezTo>
                  <a:cubicBezTo>
                    <a:pt x="29" y="85"/>
                    <a:pt x="26" y="85"/>
                    <a:pt x="21" y="85"/>
                  </a:cubicBezTo>
                  <a:cubicBezTo>
                    <a:pt x="10" y="85"/>
                    <a:pt x="0" y="94"/>
                    <a:pt x="0" y="106"/>
                  </a:cubicBezTo>
                  <a:cubicBezTo>
                    <a:pt x="0" y="118"/>
                    <a:pt x="10" y="127"/>
                    <a:pt x="21" y="127"/>
                  </a:cubicBezTo>
                  <a:cubicBezTo>
                    <a:pt x="21" y="127"/>
                    <a:pt x="22" y="127"/>
                    <a:pt x="23" y="127"/>
                  </a:cubicBezTo>
                  <a:cubicBezTo>
                    <a:pt x="26" y="127"/>
                    <a:pt x="29" y="126"/>
                    <a:pt x="32" y="124"/>
                  </a:cubicBezTo>
                  <a:cubicBezTo>
                    <a:pt x="33" y="123"/>
                    <a:pt x="33" y="123"/>
                    <a:pt x="33" y="123"/>
                  </a:cubicBezTo>
                  <a:cubicBezTo>
                    <a:pt x="36" y="121"/>
                    <a:pt x="39" y="121"/>
                    <a:pt x="42" y="121"/>
                  </a:cubicBezTo>
                  <a:cubicBezTo>
                    <a:pt x="42" y="121"/>
                    <a:pt x="42" y="121"/>
                    <a:pt x="42" y="121"/>
                  </a:cubicBezTo>
                  <a:cubicBezTo>
                    <a:pt x="42" y="121"/>
                    <a:pt x="42" y="121"/>
                    <a:pt x="43" y="121"/>
                  </a:cubicBezTo>
                  <a:cubicBezTo>
                    <a:pt x="52" y="121"/>
                    <a:pt x="59" y="128"/>
                    <a:pt x="59" y="137"/>
                  </a:cubicBezTo>
                  <a:cubicBezTo>
                    <a:pt x="59" y="220"/>
                    <a:pt x="59" y="220"/>
                    <a:pt x="59" y="220"/>
                  </a:cubicBezTo>
                  <a:lnTo>
                    <a:pt x="281" y="22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9" name="Freeform 85"/>
            <p:cNvSpPr>
              <a:spLocks/>
            </p:cNvSpPr>
            <p:nvPr/>
          </p:nvSpPr>
          <p:spPr bwMode="auto">
            <a:xfrm>
              <a:off x="2334934" y="1491630"/>
              <a:ext cx="940922" cy="1322676"/>
            </a:xfrm>
            <a:custGeom>
              <a:avLst/>
              <a:gdLst>
                <a:gd name="T0" fmla="*/ 222 w 222"/>
                <a:gd name="T1" fmla="*/ 0 h 281"/>
                <a:gd name="T2" fmla="*/ 0 w 222"/>
                <a:gd name="T3" fmla="*/ 0 h 281"/>
                <a:gd name="T4" fmla="*/ 0 w 222"/>
                <a:gd name="T5" fmla="*/ 83 h 281"/>
                <a:gd name="T6" fmla="*/ 1 w 222"/>
                <a:gd name="T7" fmla="*/ 83 h 281"/>
                <a:gd name="T8" fmla="*/ 5 w 222"/>
                <a:gd name="T9" fmla="*/ 81 h 281"/>
                <a:gd name="T10" fmla="*/ 22 w 222"/>
                <a:gd name="T11" fmla="*/ 77 h 281"/>
                <a:gd name="T12" fmla="*/ 24 w 222"/>
                <a:gd name="T13" fmla="*/ 77 h 281"/>
                <a:gd name="T14" fmla="*/ 27 w 222"/>
                <a:gd name="T15" fmla="*/ 77 h 281"/>
                <a:gd name="T16" fmla="*/ 30 w 222"/>
                <a:gd name="T17" fmla="*/ 78 h 281"/>
                <a:gd name="T18" fmla="*/ 60 w 222"/>
                <a:gd name="T19" fmla="*/ 115 h 281"/>
                <a:gd name="T20" fmla="*/ 30 w 222"/>
                <a:gd name="T21" fmla="*/ 153 h 281"/>
                <a:gd name="T22" fmla="*/ 27 w 222"/>
                <a:gd name="T23" fmla="*/ 153 h 281"/>
                <a:gd name="T24" fmla="*/ 24 w 222"/>
                <a:gd name="T25" fmla="*/ 153 h 281"/>
                <a:gd name="T26" fmla="*/ 22 w 222"/>
                <a:gd name="T27" fmla="*/ 153 h 281"/>
                <a:gd name="T28" fmla="*/ 19 w 222"/>
                <a:gd name="T29" fmla="*/ 153 h 281"/>
                <a:gd name="T30" fmla="*/ 15 w 222"/>
                <a:gd name="T31" fmla="*/ 153 h 281"/>
                <a:gd name="T32" fmla="*/ 14 w 222"/>
                <a:gd name="T33" fmla="*/ 153 h 281"/>
                <a:gd name="T34" fmla="*/ 6 w 222"/>
                <a:gd name="T35" fmla="*/ 150 h 281"/>
                <a:gd name="T36" fmla="*/ 6 w 222"/>
                <a:gd name="T37" fmla="*/ 150 h 281"/>
                <a:gd name="T38" fmla="*/ 5 w 222"/>
                <a:gd name="T39" fmla="*/ 150 h 281"/>
                <a:gd name="T40" fmla="*/ 0 w 222"/>
                <a:gd name="T41" fmla="*/ 147 h 281"/>
                <a:gd name="T42" fmla="*/ 0 w 222"/>
                <a:gd name="T43" fmla="*/ 222 h 281"/>
                <a:gd name="T44" fmla="*/ 76 w 222"/>
                <a:gd name="T45" fmla="*/ 222 h 281"/>
                <a:gd name="T46" fmla="*/ 87 w 222"/>
                <a:gd name="T47" fmla="*/ 226 h 281"/>
                <a:gd name="T48" fmla="*/ 92 w 222"/>
                <a:gd name="T49" fmla="*/ 238 h 281"/>
                <a:gd name="T50" fmla="*/ 89 w 222"/>
                <a:gd name="T51" fmla="*/ 248 h 281"/>
                <a:gd name="T52" fmla="*/ 89 w 222"/>
                <a:gd name="T53" fmla="*/ 248 h 281"/>
                <a:gd name="T54" fmla="*/ 86 w 222"/>
                <a:gd name="T55" fmla="*/ 260 h 281"/>
                <a:gd name="T56" fmla="*/ 92 w 222"/>
                <a:gd name="T57" fmla="*/ 275 h 281"/>
                <a:gd name="T58" fmla="*/ 106 w 222"/>
                <a:gd name="T59" fmla="*/ 281 h 281"/>
                <a:gd name="T60" fmla="*/ 128 w 222"/>
                <a:gd name="T61" fmla="*/ 260 h 281"/>
                <a:gd name="T62" fmla="*/ 125 w 222"/>
                <a:gd name="T63" fmla="*/ 249 h 281"/>
                <a:gd name="T64" fmla="*/ 125 w 222"/>
                <a:gd name="T65" fmla="*/ 248 h 281"/>
                <a:gd name="T66" fmla="*/ 124 w 222"/>
                <a:gd name="T67" fmla="*/ 248 h 281"/>
                <a:gd name="T68" fmla="*/ 122 w 222"/>
                <a:gd name="T69" fmla="*/ 238 h 281"/>
                <a:gd name="T70" fmla="*/ 138 w 222"/>
                <a:gd name="T71" fmla="*/ 222 h 281"/>
                <a:gd name="T72" fmla="*/ 222 w 222"/>
                <a:gd name="T73" fmla="*/ 222 h 281"/>
                <a:gd name="T74" fmla="*/ 222 w 222"/>
                <a:gd name="T7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81">
                  <a:moveTo>
                    <a:pt x="222" y="0"/>
                  </a:moveTo>
                  <a:cubicBezTo>
                    <a:pt x="0" y="0"/>
                    <a:pt x="0" y="0"/>
                    <a:pt x="0" y="0"/>
                  </a:cubicBezTo>
                  <a:cubicBezTo>
                    <a:pt x="0" y="83"/>
                    <a:pt x="0" y="83"/>
                    <a:pt x="0" y="83"/>
                  </a:cubicBezTo>
                  <a:cubicBezTo>
                    <a:pt x="1" y="83"/>
                    <a:pt x="1" y="83"/>
                    <a:pt x="1" y="83"/>
                  </a:cubicBezTo>
                  <a:cubicBezTo>
                    <a:pt x="2" y="82"/>
                    <a:pt x="4" y="81"/>
                    <a:pt x="5" y="81"/>
                  </a:cubicBezTo>
                  <a:cubicBezTo>
                    <a:pt x="10" y="78"/>
                    <a:pt x="15" y="77"/>
                    <a:pt x="22" y="77"/>
                  </a:cubicBezTo>
                  <a:cubicBezTo>
                    <a:pt x="23" y="77"/>
                    <a:pt x="23" y="77"/>
                    <a:pt x="24" y="77"/>
                  </a:cubicBezTo>
                  <a:cubicBezTo>
                    <a:pt x="25" y="77"/>
                    <a:pt x="26" y="77"/>
                    <a:pt x="27" y="77"/>
                  </a:cubicBezTo>
                  <a:cubicBezTo>
                    <a:pt x="28" y="78"/>
                    <a:pt x="29" y="78"/>
                    <a:pt x="30" y="78"/>
                  </a:cubicBezTo>
                  <a:cubicBezTo>
                    <a:pt x="47" y="81"/>
                    <a:pt x="60" y="97"/>
                    <a:pt x="60" y="115"/>
                  </a:cubicBezTo>
                  <a:cubicBezTo>
                    <a:pt x="60" y="134"/>
                    <a:pt x="47" y="149"/>
                    <a:pt x="30" y="153"/>
                  </a:cubicBezTo>
                  <a:cubicBezTo>
                    <a:pt x="29" y="153"/>
                    <a:pt x="28" y="153"/>
                    <a:pt x="27" y="153"/>
                  </a:cubicBezTo>
                  <a:cubicBezTo>
                    <a:pt x="26" y="153"/>
                    <a:pt x="25" y="153"/>
                    <a:pt x="24" y="153"/>
                  </a:cubicBezTo>
                  <a:cubicBezTo>
                    <a:pt x="23" y="153"/>
                    <a:pt x="23" y="153"/>
                    <a:pt x="22" y="153"/>
                  </a:cubicBezTo>
                  <a:cubicBezTo>
                    <a:pt x="21" y="153"/>
                    <a:pt x="20" y="153"/>
                    <a:pt x="19" y="153"/>
                  </a:cubicBezTo>
                  <a:cubicBezTo>
                    <a:pt x="17" y="153"/>
                    <a:pt x="16" y="153"/>
                    <a:pt x="15" y="153"/>
                  </a:cubicBezTo>
                  <a:cubicBezTo>
                    <a:pt x="14" y="153"/>
                    <a:pt x="14" y="153"/>
                    <a:pt x="14" y="153"/>
                  </a:cubicBezTo>
                  <a:cubicBezTo>
                    <a:pt x="11" y="152"/>
                    <a:pt x="8" y="151"/>
                    <a:pt x="6" y="150"/>
                  </a:cubicBezTo>
                  <a:cubicBezTo>
                    <a:pt x="6" y="150"/>
                    <a:pt x="6" y="150"/>
                    <a:pt x="6" y="150"/>
                  </a:cubicBezTo>
                  <a:cubicBezTo>
                    <a:pt x="6" y="150"/>
                    <a:pt x="6" y="150"/>
                    <a:pt x="5" y="150"/>
                  </a:cubicBezTo>
                  <a:cubicBezTo>
                    <a:pt x="4" y="149"/>
                    <a:pt x="2" y="148"/>
                    <a:pt x="0" y="147"/>
                  </a:cubicBezTo>
                  <a:cubicBezTo>
                    <a:pt x="0" y="222"/>
                    <a:pt x="0" y="222"/>
                    <a:pt x="0" y="222"/>
                  </a:cubicBezTo>
                  <a:cubicBezTo>
                    <a:pt x="76" y="222"/>
                    <a:pt x="76" y="222"/>
                    <a:pt x="76" y="222"/>
                  </a:cubicBezTo>
                  <a:cubicBezTo>
                    <a:pt x="80" y="222"/>
                    <a:pt x="85" y="224"/>
                    <a:pt x="87" y="226"/>
                  </a:cubicBezTo>
                  <a:cubicBezTo>
                    <a:pt x="90" y="229"/>
                    <a:pt x="92" y="234"/>
                    <a:pt x="92" y="238"/>
                  </a:cubicBezTo>
                  <a:cubicBezTo>
                    <a:pt x="92" y="242"/>
                    <a:pt x="91" y="245"/>
                    <a:pt x="89" y="248"/>
                  </a:cubicBezTo>
                  <a:cubicBezTo>
                    <a:pt x="89" y="248"/>
                    <a:pt x="89" y="248"/>
                    <a:pt x="89" y="248"/>
                  </a:cubicBezTo>
                  <a:cubicBezTo>
                    <a:pt x="87" y="252"/>
                    <a:pt x="86" y="256"/>
                    <a:pt x="86" y="260"/>
                  </a:cubicBezTo>
                  <a:cubicBezTo>
                    <a:pt x="86" y="266"/>
                    <a:pt x="88" y="270"/>
                    <a:pt x="92" y="275"/>
                  </a:cubicBezTo>
                  <a:cubicBezTo>
                    <a:pt x="96" y="279"/>
                    <a:pt x="101" y="281"/>
                    <a:pt x="106" y="281"/>
                  </a:cubicBezTo>
                  <a:cubicBezTo>
                    <a:pt x="118" y="281"/>
                    <a:pt x="128" y="271"/>
                    <a:pt x="128" y="260"/>
                  </a:cubicBezTo>
                  <a:cubicBezTo>
                    <a:pt x="128" y="255"/>
                    <a:pt x="127" y="252"/>
                    <a:pt x="125" y="249"/>
                  </a:cubicBezTo>
                  <a:cubicBezTo>
                    <a:pt x="125" y="248"/>
                    <a:pt x="125" y="248"/>
                    <a:pt x="125" y="248"/>
                  </a:cubicBezTo>
                  <a:cubicBezTo>
                    <a:pt x="124" y="248"/>
                    <a:pt x="124" y="248"/>
                    <a:pt x="124" y="248"/>
                  </a:cubicBezTo>
                  <a:cubicBezTo>
                    <a:pt x="123" y="245"/>
                    <a:pt x="122" y="242"/>
                    <a:pt x="122" y="238"/>
                  </a:cubicBezTo>
                  <a:cubicBezTo>
                    <a:pt x="122" y="229"/>
                    <a:pt x="129" y="222"/>
                    <a:pt x="138" y="222"/>
                  </a:cubicBezTo>
                  <a:cubicBezTo>
                    <a:pt x="222" y="222"/>
                    <a:pt x="222" y="222"/>
                    <a:pt x="222" y="222"/>
                  </a:cubicBezTo>
                  <a:lnTo>
                    <a:pt x="222" y="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grpSp>
    </p:spTree>
    <p:extLst>
      <p:ext uri="{BB962C8B-B14F-4D97-AF65-F5344CB8AC3E}">
        <p14:creationId xmlns:p14="http://schemas.microsoft.com/office/powerpoint/2010/main" val="1900898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339502"/>
            <a:ext cx="8640960" cy="1296144"/>
          </a:xfrm>
        </p:spPr>
        <p:txBody>
          <a:bodyPr>
            <a:noAutofit/>
          </a:bodyPr>
          <a:lstStyle/>
          <a:p>
            <a:pPr algn="ctr"/>
            <a:r>
              <a:rPr lang="pl-PL" sz="2800" dirty="0"/>
              <a:t>Czy na terenie miasta/gminy istnieje oferta edukacyjna kierowana do osób starszych? </a:t>
            </a:r>
            <a:r>
              <a:rPr lang="pl-PL" sz="2800" dirty="0" smtClean="0"/>
              <a:t>(</a:t>
            </a:r>
            <a:r>
              <a:rPr lang="pl-PL" sz="2800" dirty="0"/>
              <a:t>na </a:t>
            </a:r>
            <a:r>
              <a:rPr lang="pl-PL" sz="2800" dirty="0" smtClean="0"/>
              <a:t>podstawie IDI)</a:t>
            </a:r>
            <a:endParaRPr lang="pl-PL" sz="28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32</a:t>
            </a:fld>
            <a:endParaRPr lang="pl-PL" dirty="0"/>
          </a:p>
        </p:txBody>
      </p:sp>
      <p:sp>
        <p:nvSpPr>
          <p:cNvPr id="3" name="Symbol zastępczy zawartości 2"/>
          <p:cNvSpPr>
            <a:spLocks noGrp="1"/>
          </p:cNvSpPr>
          <p:nvPr>
            <p:ph idx="1"/>
          </p:nvPr>
        </p:nvSpPr>
        <p:spPr>
          <a:xfrm>
            <a:off x="251520" y="1851670"/>
            <a:ext cx="8640960" cy="3096344"/>
          </a:xfrm>
        </p:spPr>
        <p:txBody>
          <a:bodyPr>
            <a:noAutofit/>
          </a:bodyPr>
          <a:lstStyle/>
          <a:p>
            <a:pPr marL="0" indent="0" algn="just">
              <a:spcAft>
                <a:spcPts val="600"/>
              </a:spcAft>
              <a:buNone/>
            </a:pPr>
            <a:r>
              <a:rPr lang="pl-PL" sz="2000" dirty="0" smtClean="0"/>
              <a:t>Jedyna stała oferta </a:t>
            </a:r>
            <a:r>
              <a:rPr lang="pl-PL" sz="2000" dirty="0"/>
              <a:t>edukacyjna na terenie LOF kierowana do osób starszych to oferta lubelskiego </a:t>
            </a:r>
            <a:r>
              <a:rPr lang="pl-PL" sz="2000" b="1" dirty="0"/>
              <a:t>Uniwersytetu Trzeciego </a:t>
            </a:r>
            <a:r>
              <a:rPr lang="pl-PL" sz="2000" b="1" dirty="0" smtClean="0"/>
              <a:t>Wieku</a:t>
            </a:r>
            <a:r>
              <a:rPr lang="pl-PL" sz="2000" dirty="0" smtClean="0"/>
              <a:t>.</a:t>
            </a:r>
          </a:p>
          <a:p>
            <a:pPr marL="0" indent="0" algn="just">
              <a:spcAft>
                <a:spcPts val="600"/>
              </a:spcAft>
              <a:buNone/>
            </a:pPr>
            <a:r>
              <a:rPr lang="pl-PL" sz="2000" dirty="0"/>
              <a:t>Jeśli uczestnicy indywidualnych wywiadów pogłębionych odnosili się do kwestii zainteresowania osób starszych kierowaną do nich ofertą edukacyjną, to w większości przypadków skłaniali się ku ocenom, że </a:t>
            </a:r>
            <a:r>
              <a:rPr lang="pl-PL" sz="2000" b="1" dirty="0"/>
              <a:t>zainteresowanie takie nie jest obserwowane</a:t>
            </a:r>
            <a:r>
              <a:rPr lang="pl-PL" sz="2000" dirty="0" smtClean="0"/>
              <a:t>.</a:t>
            </a:r>
          </a:p>
          <a:p>
            <a:pPr marL="0" indent="0" algn="just">
              <a:spcAft>
                <a:spcPts val="600"/>
              </a:spcAft>
              <a:buNone/>
            </a:pPr>
            <a:r>
              <a:rPr lang="pl-PL" sz="2000" dirty="0"/>
              <a:t>Poza stałą ofertą Uniwersytetu Trzeciego Wieku na terenie LOF organizowane są też </a:t>
            </a:r>
            <a:r>
              <a:rPr lang="pl-PL" sz="2000" b="1" dirty="0"/>
              <a:t>zajęcia edukacyjne dla osób starszych w formule projektowej</a:t>
            </a:r>
            <a:r>
              <a:rPr lang="pl-PL" sz="2000" dirty="0"/>
              <a:t>.</a:t>
            </a:r>
          </a:p>
        </p:txBody>
      </p:sp>
    </p:spTree>
    <p:extLst>
      <p:ext uri="{BB962C8B-B14F-4D97-AF65-F5344CB8AC3E}">
        <p14:creationId xmlns:p14="http://schemas.microsoft.com/office/powerpoint/2010/main" val="3699936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339502"/>
            <a:ext cx="8640960" cy="1296144"/>
          </a:xfrm>
        </p:spPr>
        <p:txBody>
          <a:bodyPr>
            <a:noAutofit/>
          </a:bodyPr>
          <a:lstStyle/>
          <a:p>
            <a:pPr algn="ctr"/>
            <a:r>
              <a:rPr lang="pl-PL" sz="2800" dirty="0"/>
              <a:t>Czy </a:t>
            </a:r>
            <a:r>
              <a:rPr lang="pl-PL" sz="2800" dirty="0" smtClean="0"/>
              <a:t>osobom </a:t>
            </a:r>
            <a:r>
              <a:rPr lang="pl-PL" sz="2800" dirty="0"/>
              <a:t>z niepełnosprawnościami zapewnia się ofertę edukacyjną dostosowaną do ich potrzeb? </a:t>
            </a:r>
            <a:r>
              <a:rPr lang="pl-PL" sz="2800" dirty="0" smtClean="0"/>
              <a:t>(</a:t>
            </a:r>
            <a:r>
              <a:rPr lang="pl-PL" sz="2800" dirty="0"/>
              <a:t>na </a:t>
            </a:r>
            <a:r>
              <a:rPr lang="pl-PL" sz="2800" dirty="0" smtClean="0"/>
              <a:t>podstawie IDI)</a:t>
            </a:r>
            <a:endParaRPr lang="pl-PL" sz="28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33</a:t>
            </a:fld>
            <a:endParaRPr lang="pl-PL" dirty="0"/>
          </a:p>
        </p:txBody>
      </p:sp>
      <p:sp>
        <p:nvSpPr>
          <p:cNvPr id="3" name="Symbol zastępczy zawartości 2"/>
          <p:cNvSpPr>
            <a:spLocks noGrp="1"/>
          </p:cNvSpPr>
          <p:nvPr>
            <p:ph idx="1"/>
          </p:nvPr>
        </p:nvSpPr>
        <p:spPr>
          <a:xfrm>
            <a:off x="251520" y="1851670"/>
            <a:ext cx="8640960" cy="3096344"/>
          </a:xfrm>
        </p:spPr>
        <p:txBody>
          <a:bodyPr>
            <a:noAutofit/>
          </a:bodyPr>
          <a:lstStyle/>
          <a:p>
            <a:pPr marL="0" indent="0" algn="just">
              <a:spcAft>
                <a:spcPts val="600"/>
              </a:spcAft>
              <a:buNone/>
            </a:pPr>
            <a:r>
              <a:rPr lang="pl-PL" sz="2000" dirty="0"/>
              <a:t>Przedstawiciele instytucji publicznych z Lublina oraz niektórych innych jednostek samorządowych LOF potwierdzili, że na ich terenie zapewniana jest oferta edukacyjna </a:t>
            </a:r>
            <a:r>
              <a:rPr lang="pl-PL" sz="2000" b="1" dirty="0"/>
              <a:t>dostosowana do potrzeb osób z niepełnosprawnościami</a:t>
            </a:r>
            <a:r>
              <a:rPr lang="pl-PL" sz="2000" dirty="0" smtClean="0"/>
              <a:t>.</a:t>
            </a:r>
          </a:p>
          <a:p>
            <a:pPr marL="0" indent="0" algn="just">
              <a:spcAft>
                <a:spcPts val="600"/>
              </a:spcAft>
              <a:buNone/>
            </a:pPr>
            <a:r>
              <a:rPr lang="pl-PL" sz="2000" dirty="0"/>
              <a:t>Poza </a:t>
            </a:r>
            <a:r>
              <a:rPr lang="pl-PL" sz="2000" b="1" dirty="0"/>
              <a:t>lubelskimi szkołami wyspecjalizowanymi </a:t>
            </a:r>
            <a:r>
              <a:rPr lang="pl-PL" sz="2000" dirty="0"/>
              <a:t>w zapewnianiu oferty ukierunkowanej na szczególne potrzeby uczniów z niepełnosprawnościami na terenie LOF istnieją placówki działające według formuły </a:t>
            </a:r>
            <a:r>
              <a:rPr lang="pl-PL" sz="2000" b="1" dirty="0"/>
              <a:t>warsztatów terapii zajęciowej</a:t>
            </a:r>
            <a:r>
              <a:rPr lang="pl-PL" sz="2000" dirty="0"/>
              <a:t>.</a:t>
            </a:r>
          </a:p>
        </p:txBody>
      </p:sp>
    </p:spTree>
    <p:extLst>
      <p:ext uri="{BB962C8B-B14F-4D97-AF65-F5344CB8AC3E}">
        <p14:creationId xmlns:p14="http://schemas.microsoft.com/office/powerpoint/2010/main" val="575037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27784" y="933254"/>
            <a:ext cx="6264696" cy="1782512"/>
          </a:xfrm>
        </p:spPr>
        <p:txBody>
          <a:bodyPr>
            <a:normAutofit/>
          </a:bodyPr>
          <a:lstStyle/>
          <a:p>
            <a:pPr algn="ctr"/>
            <a:r>
              <a:rPr lang="pl-PL" sz="6000" dirty="0"/>
              <a:t>Część </a:t>
            </a:r>
            <a:r>
              <a:rPr lang="pl-PL" sz="6000" dirty="0" smtClean="0"/>
              <a:t>IX</a:t>
            </a:r>
            <a:endParaRPr lang="pl-PL" sz="6000" dirty="0"/>
          </a:p>
        </p:txBody>
      </p:sp>
      <p:sp>
        <p:nvSpPr>
          <p:cNvPr id="3" name="Symbol zastępczy zawartości 2"/>
          <p:cNvSpPr>
            <a:spLocks noGrp="1"/>
          </p:cNvSpPr>
          <p:nvPr>
            <p:ph idx="1"/>
          </p:nvPr>
        </p:nvSpPr>
        <p:spPr>
          <a:xfrm>
            <a:off x="2648744" y="2575709"/>
            <a:ext cx="6192688" cy="1940257"/>
          </a:xfrm>
        </p:spPr>
        <p:txBody>
          <a:bodyPr anchor="ctr">
            <a:noAutofit/>
          </a:bodyPr>
          <a:lstStyle/>
          <a:p>
            <a:pPr marL="0" indent="0" algn="ctr">
              <a:buNone/>
            </a:pPr>
            <a:r>
              <a:rPr lang="pl-PL" sz="3200" b="1" dirty="0" smtClean="0"/>
              <a:t>Aktywność zawodowa osób z niepełnosprawnościami</a:t>
            </a:r>
            <a:endParaRPr lang="pl-PL" sz="32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34</a:t>
            </a:fld>
            <a:endParaRPr lang="pl-PL" dirty="0"/>
          </a:p>
        </p:txBody>
      </p:sp>
      <p:grpSp>
        <p:nvGrpSpPr>
          <p:cNvPr id="5" name="Grupa 4"/>
          <p:cNvGrpSpPr/>
          <p:nvPr/>
        </p:nvGrpSpPr>
        <p:grpSpPr>
          <a:xfrm>
            <a:off x="683568" y="933254"/>
            <a:ext cx="1944216" cy="2160240"/>
            <a:chOff x="1331640" y="1491630"/>
            <a:chExt cx="1944216" cy="2160240"/>
          </a:xfrm>
        </p:grpSpPr>
        <p:sp>
          <p:nvSpPr>
            <p:cNvPr id="6" name="Freeform 82"/>
            <p:cNvSpPr>
              <a:spLocks/>
            </p:cNvSpPr>
            <p:nvPr/>
          </p:nvSpPr>
          <p:spPr bwMode="auto">
            <a:xfrm>
              <a:off x="1331640" y="1491630"/>
              <a:ext cx="1185063" cy="1043489"/>
            </a:xfrm>
            <a:custGeom>
              <a:avLst/>
              <a:gdLst>
                <a:gd name="T0" fmla="*/ 221 w 280"/>
                <a:gd name="T1" fmla="*/ 0 h 222"/>
                <a:gd name="T2" fmla="*/ 0 w 280"/>
                <a:gd name="T3" fmla="*/ 0 h 222"/>
                <a:gd name="T4" fmla="*/ 0 w 280"/>
                <a:gd name="T5" fmla="*/ 222 h 222"/>
                <a:gd name="T6" fmla="*/ 82 w 280"/>
                <a:gd name="T7" fmla="*/ 222 h 222"/>
                <a:gd name="T8" fmla="*/ 82 w 280"/>
                <a:gd name="T9" fmla="*/ 221 h 222"/>
                <a:gd name="T10" fmla="*/ 80 w 280"/>
                <a:gd name="T11" fmla="*/ 216 h 222"/>
                <a:gd name="T12" fmla="*/ 76 w 280"/>
                <a:gd name="T13" fmla="*/ 200 h 222"/>
                <a:gd name="T14" fmla="*/ 114 w 280"/>
                <a:gd name="T15" fmla="*/ 162 h 222"/>
                <a:gd name="T16" fmla="*/ 149 w 280"/>
                <a:gd name="T17" fmla="*/ 184 h 222"/>
                <a:gd name="T18" fmla="*/ 153 w 280"/>
                <a:gd name="T19" fmla="*/ 200 h 222"/>
                <a:gd name="T20" fmla="*/ 146 w 280"/>
                <a:gd name="T21" fmla="*/ 222 h 222"/>
                <a:gd name="T22" fmla="*/ 221 w 280"/>
                <a:gd name="T23" fmla="*/ 222 h 222"/>
                <a:gd name="T24" fmla="*/ 221 w 280"/>
                <a:gd name="T25" fmla="*/ 146 h 222"/>
                <a:gd name="T26" fmla="*/ 221 w 280"/>
                <a:gd name="T27" fmla="*/ 146 h 222"/>
                <a:gd name="T28" fmla="*/ 221 w 280"/>
                <a:gd name="T29" fmla="*/ 145 h 222"/>
                <a:gd name="T30" fmla="*/ 235 w 280"/>
                <a:gd name="T31" fmla="*/ 130 h 222"/>
                <a:gd name="T32" fmla="*/ 237 w 280"/>
                <a:gd name="T33" fmla="*/ 130 h 222"/>
                <a:gd name="T34" fmla="*/ 247 w 280"/>
                <a:gd name="T35" fmla="*/ 133 h 222"/>
                <a:gd name="T36" fmla="*/ 248 w 280"/>
                <a:gd name="T37" fmla="*/ 134 h 222"/>
                <a:gd name="T38" fmla="*/ 248 w 280"/>
                <a:gd name="T39" fmla="*/ 134 h 222"/>
                <a:gd name="T40" fmla="*/ 249 w 280"/>
                <a:gd name="T41" fmla="*/ 135 h 222"/>
                <a:gd name="T42" fmla="*/ 250 w 280"/>
                <a:gd name="T43" fmla="*/ 135 h 222"/>
                <a:gd name="T44" fmla="*/ 251 w 280"/>
                <a:gd name="T45" fmla="*/ 135 h 222"/>
                <a:gd name="T46" fmla="*/ 252 w 280"/>
                <a:gd name="T47" fmla="*/ 135 h 222"/>
                <a:gd name="T48" fmla="*/ 252 w 280"/>
                <a:gd name="T49" fmla="*/ 135 h 222"/>
                <a:gd name="T50" fmla="*/ 252 w 280"/>
                <a:gd name="T51" fmla="*/ 135 h 222"/>
                <a:gd name="T52" fmla="*/ 253 w 280"/>
                <a:gd name="T53" fmla="*/ 135 h 222"/>
                <a:gd name="T54" fmla="*/ 254 w 280"/>
                <a:gd name="T55" fmla="*/ 136 h 222"/>
                <a:gd name="T56" fmla="*/ 255 w 280"/>
                <a:gd name="T57" fmla="*/ 136 h 222"/>
                <a:gd name="T58" fmla="*/ 256 w 280"/>
                <a:gd name="T59" fmla="*/ 136 h 222"/>
                <a:gd name="T60" fmla="*/ 257 w 280"/>
                <a:gd name="T61" fmla="*/ 136 h 222"/>
                <a:gd name="T62" fmla="*/ 257 w 280"/>
                <a:gd name="T63" fmla="*/ 136 h 222"/>
                <a:gd name="T64" fmla="*/ 259 w 280"/>
                <a:gd name="T65" fmla="*/ 136 h 222"/>
                <a:gd name="T66" fmla="*/ 269 w 280"/>
                <a:gd name="T67" fmla="*/ 134 h 222"/>
                <a:gd name="T68" fmla="*/ 280 w 280"/>
                <a:gd name="T69" fmla="*/ 115 h 222"/>
                <a:gd name="T70" fmla="*/ 269 w 280"/>
                <a:gd name="T71" fmla="*/ 97 h 222"/>
                <a:gd name="T72" fmla="*/ 259 w 280"/>
                <a:gd name="T73" fmla="*/ 94 h 222"/>
                <a:gd name="T74" fmla="*/ 248 w 280"/>
                <a:gd name="T75" fmla="*/ 97 h 222"/>
                <a:gd name="T76" fmla="*/ 247 w 280"/>
                <a:gd name="T77" fmla="*/ 97 h 222"/>
                <a:gd name="T78" fmla="*/ 247 w 280"/>
                <a:gd name="T79" fmla="*/ 97 h 222"/>
                <a:gd name="T80" fmla="*/ 247 w 280"/>
                <a:gd name="T81" fmla="*/ 98 h 222"/>
                <a:gd name="T82" fmla="*/ 247 w 280"/>
                <a:gd name="T83" fmla="*/ 98 h 222"/>
                <a:gd name="T84" fmla="*/ 240 w 280"/>
                <a:gd name="T85" fmla="*/ 100 h 222"/>
                <a:gd name="T86" fmla="*/ 237 w 280"/>
                <a:gd name="T87" fmla="*/ 100 h 222"/>
                <a:gd name="T88" fmla="*/ 235 w 280"/>
                <a:gd name="T89" fmla="*/ 100 h 222"/>
                <a:gd name="T90" fmla="*/ 221 w 280"/>
                <a:gd name="T91" fmla="*/ 90 h 222"/>
                <a:gd name="T92" fmla="*/ 221 w 280"/>
                <a:gd name="T93" fmla="*/ 89 h 222"/>
                <a:gd name="T94" fmla="*/ 221 w 280"/>
                <a:gd name="T95" fmla="*/ 88 h 222"/>
                <a:gd name="T96" fmla="*/ 221 w 280"/>
                <a:gd name="T97" fmla="*/ 88 h 222"/>
                <a:gd name="T98" fmla="*/ 221 w 280"/>
                <a:gd name="T99" fmla="*/ 87 h 222"/>
                <a:gd name="T100" fmla="*/ 221 w 280"/>
                <a:gd name="T101" fmla="*/ 86 h 222"/>
                <a:gd name="T102" fmla="*/ 221 w 280"/>
                <a:gd name="T103" fmla="*/ 85 h 222"/>
                <a:gd name="T104" fmla="*/ 221 w 280"/>
                <a:gd name="T105" fmla="*/ 84 h 222"/>
                <a:gd name="T106" fmla="*/ 221 w 280"/>
                <a:gd name="T107" fmla="*/ 84 h 222"/>
                <a:gd name="T108" fmla="*/ 221 w 280"/>
                <a:gd name="T10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222">
                  <a:moveTo>
                    <a:pt x="221" y="0"/>
                  </a:moveTo>
                  <a:cubicBezTo>
                    <a:pt x="0" y="0"/>
                    <a:pt x="0" y="0"/>
                    <a:pt x="0" y="0"/>
                  </a:cubicBezTo>
                  <a:cubicBezTo>
                    <a:pt x="0" y="222"/>
                    <a:pt x="0" y="222"/>
                    <a:pt x="0" y="222"/>
                  </a:cubicBezTo>
                  <a:cubicBezTo>
                    <a:pt x="82" y="222"/>
                    <a:pt x="82" y="222"/>
                    <a:pt x="82" y="222"/>
                  </a:cubicBezTo>
                  <a:cubicBezTo>
                    <a:pt x="82" y="221"/>
                    <a:pt x="82" y="221"/>
                    <a:pt x="82" y="221"/>
                  </a:cubicBezTo>
                  <a:cubicBezTo>
                    <a:pt x="81" y="220"/>
                    <a:pt x="81" y="218"/>
                    <a:pt x="80" y="216"/>
                  </a:cubicBezTo>
                  <a:cubicBezTo>
                    <a:pt x="77" y="211"/>
                    <a:pt x="76" y="206"/>
                    <a:pt x="76" y="200"/>
                  </a:cubicBezTo>
                  <a:cubicBezTo>
                    <a:pt x="76" y="180"/>
                    <a:pt x="93" y="162"/>
                    <a:pt x="114" y="162"/>
                  </a:cubicBezTo>
                  <a:cubicBezTo>
                    <a:pt x="129" y="162"/>
                    <a:pt x="143" y="171"/>
                    <a:pt x="149" y="184"/>
                  </a:cubicBezTo>
                  <a:cubicBezTo>
                    <a:pt x="151" y="189"/>
                    <a:pt x="153" y="194"/>
                    <a:pt x="153" y="200"/>
                  </a:cubicBezTo>
                  <a:cubicBezTo>
                    <a:pt x="153" y="207"/>
                    <a:pt x="150" y="216"/>
                    <a:pt x="146" y="222"/>
                  </a:cubicBezTo>
                  <a:cubicBezTo>
                    <a:pt x="221" y="222"/>
                    <a:pt x="221" y="222"/>
                    <a:pt x="221" y="222"/>
                  </a:cubicBezTo>
                  <a:cubicBezTo>
                    <a:pt x="221" y="146"/>
                    <a:pt x="221" y="146"/>
                    <a:pt x="221" y="146"/>
                  </a:cubicBezTo>
                  <a:cubicBezTo>
                    <a:pt x="221" y="146"/>
                    <a:pt x="221" y="146"/>
                    <a:pt x="221" y="146"/>
                  </a:cubicBezTo>
                  <a:cubicBezTo>
                    <a:pt x="221" y="146"/>
                    <a:pt x="221" y="146"/>
                    <a:pt x="221" y="145"/>
                  </a:cubicBezTo>
                  <a:cubicBezTo>
                    <a:pt x="221" y="137"/>
                    <a:pt x="227" y="131"/>
                    <a:pt x="235" y="130"/>
                  </a:cubicBezTo>
                  <a:cubicBezTo>
                    <a:pt x="236" y="130"/>
                    <a:pt x="237" y="130"/>
                    <a:pt x="237" y="130"/>
                  </a:cubicBezTo>
                  <a:cubicBezTo>
                    <a:pt x="241" y="130"/>
                    <a:pt x="244" y="131"/>
                    <a:pt x="247" y="133"/>
                  </a:cubicBezTo>
                  <a:cubicBezTo>
                    <a:pt x="248" y="134"/>
                    <a:pt x="248" y="134"/>
                    <a:pt x="248" y="134"/>
                  </a:cubicBezTo>
                  <a:cubicBezTo>
                    <a:pt x="248" y="134"/>
                    <a:pt x="248" y="134"/>
                    <a:pt x="248" y="134"/>
                  </a:cubicBezTo>
                  <a:cubicBezTo>
                    <a:pt x="249" y="134"/>
                    <a:pt x="249" y="134"/>
                    <a:pt x="249" y="135"/>
                  </a:cubicBezTo>
                  <a:cubicBezTo>
                    <a:pt x="250" y="135"/>
                    <a:pt x="250" y="135"/>
                    <a:pt x="250" y="135"/>
                  </a:cubicBezTo>
                  <a:cubicBezTo>
                    <a:pt x="251" y="135"/>
                    <a:pt x="251" y="135"/>
                    <a:pt x="251" y="135"/>
                  </a:cubicBezTo>
                  <a:cubicBezTo>
                    <a:pt x="251" y="135"/>
                    <a:pt x="251" y="135"/>
                    <a:pt x="252" y="135"/>
                  </a:cubicBezTo>
                  <a:cubicBezTo>
                    <a:pt x="252" y="135"/>
                    <a:pt x="252" y="135"/>
                    <a:pt x="252" y="135"/>
                  </a:cubicBezTo>
                  <a:cubicBezTo>
                    <a:pt x="252" y="135"/>
                    <a:pt x="252" y="135"/>
                    <a:pt x="252" y="135"/>
                  </a:cubicBezTo>
                  <a:cubicBezTo>
                    <a:pt x="253" y="135"/>
                    <a:pt x="253" y="135"/>
                    <a:pt x="253" y="135"/>
                  </a:cubicBezTo>
                  <a:cubicBezTo>
                    <a:pt x="253" y="135"/>
                    <a:pt x="254" y="135"/>
                    <a:pt x="254" y="136"/>
                  </a:cubicBezTo>
                  <a:cubicBezTo>
                    <a:pt x="255" y="136"/>
                    <a:pt x="255" y="136"/>
                    <a:pt x="255" y="136"/>
                  </a:cubicBezTo>
                  <a:cubicBezTo>
                    <a:pt x="255" y="136"/>
                    <a:pt x="255" y="136"/>
                    <a:pt x="256" y="136"/>
                  </a:cubicBezTo>
                  <a:cubicBezTo>
                    <a:pt x="256" y="136"/>
                    <a:pt x="256" y="136"/>
                    <a:pt x="257" y="136"/>
                  </a:cubicBezTo>
                  <a:cubicBezTo>
                    <a:pt x="257" y="136"/>
                    <a:pt x="257" y="136"/>
                    <a:pt x="257" y="136"/>
                  </a:cubicBezTo>
                  <a:cubicBezTo>
                    <a:pt x="258" y="136"/>
                    <a:pt x="258" y="136"/>
                    <a:pt x="259" y="136"/>
                  </a:cubicBezTo>
                  <a:cubicBezTo>
                    <a:pt x="262" y="136"/>
                    <a:pt x="266" y="135"/>
                    <a:pt x="269" y="134"/>
                  </a:cubicBezTo>
                  <a:cubicBezTo>
                    <a:pt x="276" y="130"/>
                    <a:pt x="280" y="123"/>
                    <a:pt x="280" y="115"/>
                  </a:cubicBezTo>
                  <a:cubicBezTo>
                    <a:pt x="280" y="108"/>
                    <a:pt x="276" y="100"/>
                    <a:pt x="269" y="97"/>
                  </a:cubicBezTo>
                  <a:cubicBezTo>
                    <a:pt x="266" y="95"/>
                    <a:pt x="262" y="94"/>
                    <a:pt x="259" y="94"/>
                  </a:cubicBezTo>
                  <a:cubicBezTo>
                    <a:pt x="254" y="94"/>
                    <a:pt x="251" y="95"/>
                    <a:pt x="248" y="97"/>
                  </a:cubicBezTo>
                  <a:cubicBezTo>
                    <a:pt x="247" y="97"/>
                    <a:pt x="247" y="97"/>
                    <a:pt x="247" y="97"/>
                  </a:cubicBezTo>
                  <a:cubicBezTo>
                    <a:pt x="247" y="97"/>
                    <a:pt x="247" y="97"/>
                    <a:pt x="247" y="97"/>
                  </a:cubicBezTo>
                  <a:cubicBezTo>
                    <a:pt x="247" y="98"/>
                    <a:pt x="247" y="98"/>
                    <a:pt x="247" y="98"/>
                  </a:cubicBezTo>
                  <a:cubicBezTo>
                    <a:pt x="247" y="98"/>
                    <a:pt x="247" y="98"/>
                    <a:pt x="247" y="98"/>
                  </a:cubicBezTo>
                  <a:cubicBezTo>
                    <a:pt x="244" y="99"/>
                    <a:pt x="243" y="100"/>
                    <a:pt x="240" y="100"/>
                  </a:cubicBezTo>
                  <a:cubicBezTo>
                    <a:pt x="239" y="100"/>
                    <a:pt x="238" y="100"/>
                    <a:pt x="237" y="100"/>
                  </a:cubicBezTo>
                  <a:cubicBezTo>
                    <a:pt x="237" y="100"/>
                    <a:pt x="236" y="100"/>
                    <a:pt x="235" y="100"/>
                  </a:cubicBezTo>
                  <a:cubicBezTo>
                    <a:pt x="229" y="99"/>
                    <a:pt x="224" y="95"/>
                    <a:pt x="221" y="90"/>
                  </a:cubicBezTo>
                  <a:cubicBezTo>
                    <a:pt x="221" y="89"/>
                    <a:pt x="221" y="89"/>
                    <a:pt x="221" y="89"/>
                  </a:cubicBezTo>
                  <a:cubicBezTo>
                    <a:pt x="221" y="89"/>
                    <a:pt x="221" y="89"/>
                    <a:pt x="221" y="88"/>
                  </a:cubicBezTo>
                  <a:cubicBezTo>
                    <a:pt x="221" y="88"/>
                    <a:pt x="221" y="88"/>
                    <a:pt x="221" y="88"/>
                  </a:cubicBezTo>
                  <a:cubicBezTo>
                    <a:pt x="221" y="87"/>
                    <a:pt x="221" y="87"/>
                    <a:pt x="221" y="87"/>
                  </a:cubicBezTo>
                  <a:cubicBezTo>
                    <a:pt x="221" y="86"/>
                    <a:pt x="221" y="86"/>
                    <a:pt x="221" y="86"/>
                  </a:cubicBezTo>
                  <a:cubicBezTo>
                    <a:pt x="221" y="86"/>
                    <a:pt x="221" y="86"/>
                    <a:pt x="221" y="85"/>
                  </a:cubicBezTo>
                  <a:cubicBezTo>
                    <a:pt x="221" y="85"/>
                    <a:pt x="221" y="85"/>
                    <a:pt x="221" y="84"/>
                  </a:cubicBezTo>
                  <a:cubicBezTo>
                    <a:pt x="221" y="84"/>
                    <a:pt x="221" y="84"/>
                    <a:pt x="221" y="84"/>
                  </a:cubicBezTo>
                  <a:lnTo>
                    <a:pt x="221" y="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7" name="Freeform 83"/>
            <p:cNvSpPr>
              <a:spLocks/>
            </p:cNvSpPr>
            <p:nvPr/>
          </p:nvSpPr>
          <p:spPr bwMode="auto">
            <a:xfrm>
              <a:off x="1331640" y="2333154"/>
              <a:ext cx="932012" cy="1318716"/>
            </a:xfrm>
            <a:custGeom>
              <a:avLst/>
              <a:gdLst>
                <a:gd name="T0" fmla="*/ 0 w 220"/>
                <a:gd name="T1" fmla="*/ 280 h 280"/>
                <a:gd name="T2" fmla="*/ 220 w 220"/>
                <a:gd name="T3" fmla="*/ 280 h 280"/>
                <a:gd name="T4" fmla="*/ 220 w 220"/>
                <a:gd name="T5" fmla="*/ 198 h 280"/>
                <a:gd name="T6" fmla="*/ 220 w 220"/>
                <a:gd name="T7" fmla="*/ 198 h 280"/>
                <a:gd name="T8" fmla="*/ 202 w 220"/>
                <a:gd name="T9" fmla="*/ 204 h 280"/>
                <a:gd name="T10" fmla="*/ 199 w 220"/>
                <a:gd name="T11" fmla="*/ 204 h 280"/>
                <a:gd name="T12" fmla="*/ 161 w 220"/>
                <a:gd name="T13" fmla="*/ 166 h 280"/>
                <a:gd name="T14" fmla="*/ 199 w 220"/>
                <a:gd name="T15" fmla="*/ 127 h 280"/>
                <a:gd name="T16" fmla="*/ 199 w 220"/>
                <a:gd name="T17" fmla="*/ 127 h 280"/>
                <a:gd name="T18" fmla="*/ 199 w 220"/>
                <a:gd name="T19" fmla="*/ 127 h 280"/>
                <a:gd name="T20" fmla="*/ 220 w 220"/>
                <a:gd name="T21" fmla="*/ 134 h 280"/>
                <a:gd name="T22" fmla="*/ 220 w 220"/>
                <a:gd name="T23" fmla="*/ 60 h 280"/>
                <a:gd name="T24" fmla="*/ 145 w 220"/>
                <a:gd name="T25" fmla="*/ 60 h 280"/>
                <a:gd name="T26" fmla="*/ 131 w 220"/>
                <a:gd name="T27" fmla="*/ 51 h 280"/>
                <a:gd name="T28" fmla="*/ 129 w 220"/>
                <a:gd name="T29" fmla="*/ 43 h 280"/>
                <a:gd name="T30" fmla="*/ 132 w 220"/>
                <a:gd name="T31" fmla="*/ 33 h 280"/>
                <a:gd name="T32" fmla="*/ 132 w 220"/>
                <a:gd name="T33" fmla="*/ 33 h 280"/>
                <a:gd name="T34" fmla="*/ 135 w 220"/>
                <a:gd name="T35" fmla="*/ 21 h 280"/>
                <a:gd name="T36" fmla="*/ 133 w 220"/>
                <a:gd name="T37" fmla="*/ 11 h 280"/>
                <a:gd name="T38" fmla="*/ 114 w 220"/>
                <a:gd name="T39" fmla="*/ 0 h 280"/>
                <a:gd name="T40" fmla="*/ 93 w 220"/>
                <a:gd name="T41" fmla="*/ 21 h 280"/>
                <a:gd name="T42" fmla="*/ 95 w 220"/>
                <a:gd name="T43" fmla="*/ 31 h 280"/>
                <a:gd name="T44" fmla="*/ 96 w 220"/>
                <a:gd name="T45" fmla="*/ 32 h 280"/>
                <a:gd name="T46" fmla="*/ 96 w 220"/>
                <a:gd name="T47" fmla="*/ 32 h 280"/>
                <a:gd name="T48" fmla="*/ 97 w 220"/>
                <a:gd name="T49" fmla="*/ 33 h 280"/>
                <a:gd name="T50" fmla="*/ 98 w 220"/>
                <a:gd name="T51" fmla="*/ 35 h 280"/>
                <a:gd name="T52" fmla="*/ 99 w 220"/>
                <a:gd name="T53" fmla="*/ 43 h 280"/>
                <a:gd name="T54" fmla="*/ 83 w 220"/>
                <a:gd name="T55" fmla="*/ 60 h 280"/>
                <a:gd name="T56" fmla="*/ 0 w 220"/>
                <a:gd name="T57" fmla="*/ 60 h 280"/>
                <a:gd name="T58" fmla="*/ 0 w 220"/>
                <a:gd name="T5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280">
                  <a:moveTo>
                    <a:pt x="0" y="280"/>
                  </a:moveTo>
                  <a:cubicBezTo>
                    <a:pt x="220" y="280"/>
                    <a:pt x="220" y="280"/>
                    <a:pt x="220" y="280"/>
                  </a:cubicBezTo>
                  <a:cubicBezTo>
                    <a:pt x="220" y="198"/>
                    <a:pt x="220" y="198"/>
                    <a:pt x="220" y="198"/>
                  </a:cubicBezTo>
                  <a:cubicBezTo>
                    <a:pt x="220" y="198"/>
                    <a:pt x="220" y="198"/>
                    <a:pt x="220" y="198"/>
                  </a:cubicBezTo>
                  <a:cubicBezTo>
                    <a:pt x="215" y="201"/>
                    <a:pt x="208" y="203"/>
                    <a:pt x="202" y="204"/>
                  </a:cubicBezTo>
                  <a:cubicBezTo>
                    <a:pt x="201" y="204"/>
                    <a:pt x="200" y="204"/>
                    <a:pt x="199" y="204"/>
                  </a:cubicBezTo>
                  <a:cubicBezTo>
                    <a:pt x="178" y="204"/>
                    <a:pt x="161" y="187"/>
                    <a:pt x="161" y="166"/>
                  </a:cubicBezTo>
                  <a:cubicBezTo>
                    <a:pt x="161" y="145"/>
                    <a:pt x="178" y="127"/>
                    <a:pt x="199" y="127"/>
                  </a:cubicBezTo>
                  <a:cubicBezTo>
                    <a:pt x="199" y="127"/>
                    <a:pt x="199" y="127"/>
                    <a:pt x="199" y="127"/>
                  </a:cubicBezTo>
                  <a:cubicBezTo>
                    <a:pt x="199" y="127"/>
                    <a:pt x="199" y="127"/>
                    <a:pt x="199" y="127"/>
                  </a:cubicBezTo>
                  <a:cubicBezTo>
                    <a:pt x="207" y="127"/>
                    <a:pt x="214" y="130"/>
                    <a:pt x="220" y="134"/>
                  </a:cubicBezTo>
                  <a:cubicBezTo>
                    <a:pt x="220" y="60"/>
                    <a:pt x="220" y="60"/>
                    <a:pt x="220" y="60"/>
                  </a:cubicBezTo>
                  <a:cubicBezTo>
                    <a:pt x="145" y="60"/>
                    <a:pt x="145" y="60"/>
                    <a:pt x="145" y="60"/>
                  </a:cubicBezTo>
                  <a:cubicBezTo>
                    <a:pt x="139" y="60"/>
                    <a:pt x="134" y="56"/>
                    <a:pt x="131" y="51"/>
                  </a:cubicBezTo>
                  <a:cubicBezTo>
                    <a:pt x="129" y="48"/>
                    <a:pt x="129" y="46"/>
                    <a:pt x="129" y="43"/>
                  </a:cubicBezTo>
                  <a:cubicBezTo>
                    <a:pt x="129" y="39"/>
                    <a:pt x="130" y="36"/>
                    <a:pt x="132" y="33"/>
                  </a:cubicBezTo>
                  <a:cubicBezTo>
                    <a:pt x="132" y="33"/>
                    <a:pt x="132" y="33"/>
                    <a:pt x="132" y="33"/>
                  </a:cubicBezTo>
                  <a:cubicBezTo>
                    <a:pt x="135" y="29"/>
                    <a:pt x="135" y="26"/>
                    <a:pt x="135" y="21"/>
                  </a:cubicBezTo>
                  <a:cubicBezTo>
                    <a:pt x="135" y="18"/>
                    <a:pt x="135" y="14"/>
                    <a:pt x="133" y="11"/>
                  </a:cubicBezTo>
                  <a:cubicBezTo>
                    <a:pt x="129" y="4"/>
                    <a:pt x="122" y="0"/>
                    <a:pt x="114" y="0"/>
                  </a:cubicBezTo>
                  <a:cubicBezTo>
                    <a:pt x="102" y="0"/>
                    <a:pt x="93" y="10"/>
                    <a:pt x="93" y="21"/>
                  </a:cubicBezTo>
                  <a:cubicBezTo>
                    <a:pt x="93" y="25"/>
                    <a:pt x="94" y="28"/>
                    <a:pt x="95" y="31"/>
                  </a:cubicBezTo>
                  <a:cubicBezTo>
                    <a:pt x="96" y="31"/>
                    <a:pt x="96" y="32"/>
                    <a:pt x="96" y="32"/>
                  </a:cubicBezTo>
                  <a:cubicBezTo>
                    <a:pt x="96" y="32"/>
                    <a:pt x="96" y="32"/>
                    <a:pt x="96" y="32"/>
                  </a:cubicBezTo>
                  <a:cubicBezTo>
                    <a:pt x="97" y="33"/>
                    <a:pt x="97" y="33"/>
                    <a:pt x="97" y="33"/>
                  </a:cubicBezTo>
                  <a:cubicBezTo>
                    <a:pt x="97" y="34"/>
                    <a:pt x="98" y="35"/>
                    <a:pt x="98" y="35"/>
                  </a:cubicBezTo>
                  <a:cubicBezTo>
                    <a:pt x="99" y="37"/>
                    <a:pt x="99" y="40"/>
                    <a:pt x="99" y="43"/>
                  </a:cubicBezTo>
                  <a:cubicBezTo>
                    <a:pt x="99" y="52"/>
                    <a:pt x="92" y="60"/>
                    <a:pt x="83" y="60"/>
                  </a:cubicBezTo>
                  <a:cubicBezTo>
                    <a:pt x="0" y="60"/>
                    <a:pt x="0" y="60"/>
                    <a:pt x="0" y="60"/>
                  </a:cubicBezTo>
                  <a:lnTo>
                    <a:pt x="0" y="28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8" name="Freeform 84"/>
            <p:cNvSpPr>
              <a:spLocks/>
            </p:cNvSpPr>
            <p:nvPr/>
          </p:nvSpPr>
          <p:spPr bwMode="auto">
            <a:xfrm>
              <a:off x="2085447" y="2616301"/>
              <a:ext cx="1190409" cy="1035569"/>
            </a:xfrm>
            <a:custGeom>
              <a:avLst/>
              <a:gdLst>
                <a:gd name="T0" fmla="*/ 281 w 281"/>
                <a:gd name="T1" fmla="*/ 220 h 220"/>
                <a:gd name="T2" fmla="*/ 281 w 281"/>
                <a:gd name="T3" fmla="*/ 0 h 220"/>
                <a:gd name="T4" fmla="*/ 198 w 281"/>
                <a:gd name="T5" fmla="*/ 0 h 220"/>
                <a:gd name="T6" fmla="*/ 198 w 281"/>
                <a:gd name="T7" fmla="*/ 0 h 220"/>
                <a:gd name="T8" fmla="*/ 204 w 281"/>
                <a:gd name="T9" fmla="*/ 21 h 220"/>
                <a:gd name="T10" fmla="*/ 166 w 281"/>
                <a:gd name="T11" fmla="*/ 59 h 220"/>
                <a:gd name="T12" fmla="*/ 138 w 281"/>
                <a:gd name="T13" fmla="*/ 48 h 220"/>
                <a:gd name="T14" fmla="*/ 128 w 281"/>
                <a:gd name="T15" fmla="*/ 21 h 220"/>
                <a:gd name="T16" fmla="*/ 134 w 281"/>
                <a:gd name="T17" fmla="*/ 0 h 220"/>
                <a:gd name="T18" fmla="*/ 59 w 281"/>
                <a:gd name="T19" fmla="*/ 0 h 220"/>
                <a:gd name="T20" fmla="*/ 59 w 281"/>
                <a:gd name="T21" fmla="*/ 75 h 220"/>
                <a:gd name="T22" fmla="*/ 43 w 281"/>
                <a:gd name="T23" fmla="*/ 91 h 220"/>
                <a:gd name="T24" fmla="*/ 42 w 281"/>
                <a:gd name="T25" fmla="*/ 91 h 220"/>
                <a:gd name="T26" fmla="*/ 42 w 281"/>
                <a:gd name="T27" fmla="*/ 91 h 220"/>
                <a:gd name="T28" fmla="*/ 33 w 281"/>
                <a:gd name="T29" fmla="*/ 88 h 220"/>
                <a:gd name="T30" fmla="*/ 21 w 281"/>
                <a:gd name="T31" fmla="*/ 85 h 220"/>
                <a:gd name="T32" fmla="*/ 0 w 281"/>
                <a:gd name="T33" fmla="*/ 106 h 220"/>
                <a:gd name="T34" fmla="*/ 21 w 281"/>
                <a:gd name="T35" fmla="*/ 127 h 220"/>
                <a:gd name="T36" fmla="*/ 23 w 281"/>
                <a:gd name="T37" fmla="*/ 127 h 220"/>
                <a:gd name="T38" fmla="*/ 32 w 281"/>
                <a:gd name="T39" fmla="*/ 124 h 220"/>
                <a:gd name="T40" fmla="*/ 33 w 281"/>
                <a:gd name="T41" fmla="*/ 123 h 220"/>
                <a:gd name="T42" fmla="*/ 42 w 281"/>
                <a:gd name="T43" fmla="*/ 121 h 220"/>
                <a:gd name="T44" fmla="*/ 42 w 281"/>
                <a:gd name="T45" fmla="*/ 121 h 220"/>
                <a:gd name="T46" fmla="*/ 43 w 281"/>
                <a:gd name="T47" fmla="*/ 121 h 220"/>
                <a:gd name="T48" fmla="*/ 59 w 281"/>
                <a:gd name="T49" fmla="*/ 137 h 220"/>
                <a:gd name="T50" fmla="*/ 59 w 281"/>
                <a:gd name="T51" fmla="*/ 220 h 220"/>
                <a:gd name="T52" fmla="*/ 281 w 281"/>
                <a:gd name="T5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220">
                  <a:moveTo>
                    <a:pt x="281" y="220"/>
                  </a:moveTo>
                  <a:cubicBezTo>
                    <a:pt x="281" y="0"/>
                    <a:pt x="281" y="0"/>
                    <a:pt x="281" y="0"/>
                  </a:cubicBezTo>
                  <a:cubicBezTo>
                    <a:pt x="198" y="0"/>
                    <a:pt x="198" y="0"/>
                    <a:pt x="198" y="0"/>
                  </a:cubicBezTo>
                  <a:cubicBezTo>
                    <a:pt x="198" y="0"/>
                    <a:pt x="198" y="0"/>
                    <a:pt x="198" y="0"/>
                  </a:cubicBezTo>
                  <a:cubicBezTo>
                    <a:pt x="202" y="6"/>
                    <a:pt x="204" y="13"/>
                    <a:pt x="204" y="21"/>
                  </a:cubicBezTo>
                  <a:cubicBezTo>
                    <a:pt x="204" y="42"/>
                    <a:pt x="187" y="59"/>
                    <a:pt x="166" y="59"/>
                  </a:cubicBezTo>
                  <a:cubicBezTo>
                    <a:pt x="155" y="59"/>
                    <a:pt x="146" y="55"/>
                    <a:pt x="138" y="48"/>
                  </a:cubicBezTo>
                  <a:cubicBezTo>
                    <a:pt x="132" y="40"/>
                    <a:pt x="128" y="31"/>
                    <a:pt x="128" y="21"/>
                  </a:cubicBezTo>
                  <a:cubicBezTo>
                    <a:pt x="128" y="13"/>
                    <a:pt x="129" y="5"/>
                    <a:pt x="134" y="0"/>
                  </a:cubicBezTo>
                  <a:cubicBezTo>
                    <a:pt x="59" y="0"/>
                    <a:pt x="59" y="0"/>
                    <a:pt x="59" y="0"/>
                  </a:cubicBezTo>
                  <a:cubicBezTo>
                    <a:pt x="59" y="75"/>
                    <a:pt x="59" y="75"/>
                    <a:pt x="59" y="75"/>
                  </a:cubicBezTo>
                  <a:cubicBezTo>
                    <a:pt x="59" y="84"/>
                    <a:pt x="52" y="91"/>
                    <a:pt x="43" y="91"/>
                  </a:cubicBezTo>
                  <a:cubicBezTo>
                    <a:pt x="42" y="91"/>
                    <a:pt x="42" y="91"/>
                    <a:pt x="42" y="91"/>
                  </a:cubicBezTo>
                  <a:cubicBezTo>
                    <a:pt x="42" y="91"/>
                    <a:pt x="42" y="91"/>
                    <a:pt x="42" y="91"/>
                  </a:cubicBezTo>
                  <a:cubicBezTo>
                    <a:pt x="39" y="91"/>
                    <a:pt x="36" y="90"/>
                    <a:pt x="33" y="88"/>
                  </a:cubicBezTo>
                  <a:cubicBezTo>
                    <a:pt x="29" y="85"/>
                    <a:pt x="26" y="85"/>
                    <a:pt x="21" y="85"/>
                  </a:cubicBezTo>
                  <a:cubicBezTo>
                    <a:pt x="10" y="85"/>
                    <a:pt x="0" y="94"/>
                    <a:pt x="0" y="106"/>
                  </a:cubicBezTo>
                  <a:cubicBezTo>
                    <a:pt x="0" y="118"/>
                    <a:pt x="10" y="127"/>
                    <a:pt x="21" y="127"/>
                  </a:cubicBezTo>
                  <a:cubicBezTo>
                    <a:pt x="21" y="127"/>
                    <a:pt x="22" y="127"/>
                    <a:pt x="23" y="127"/>
                  </a:cubicBezTo>
                  <a:cubicBezTo>
                    <a:pt x="26" y="127"/>
                    <a:pt x="29" y="126"/>
                    <a:pt x="32" y="124"/>
                  </a:cubicBezTo>
                  <a:cubicBezTo>
                    <a:pt x="33" y="123"/>
                    <a:pt x="33" y="123"/>
                    <a:pt x="33" y="123"/>
                  </a:cubicBezTo>
                  <a:cubicBezTo>
                    <a:pt x="36" y="121"/>
                    <a:pt x="39" y="121"/>
                    <a:pt x="42" y="121"/>
                  </a:cubicBezTo>
                  <a:cubicBezTo>
                    <a:pt x="42" y="121"/>
                    <a:pt x="42" y="121"/>
                    <a:pt x="42" y="121"/>
                  </a:cubicBezTo>
                  <a:cubicBezTo>
                    <a:pt x="42" y="121"/>
                    <a:pt x="42" y="121"/>
                    <a:pt x="43" y="121"/>
                  </a:cubicBezTo>
                  <a:cubicBezTo>
                    <a:pt x="52" y="121"/>
                    <a:pt x="59" y="128"/>
                    <a:pt x="59" y="137"/>
                  </a:cubicBezTo>
                  <a:cubicBezTo>
                    <a:pt x="59" y="220"/>
                    <a:pt x="59" y="220"/>
                    <a:pt x="59" y="220"/>
                  </a:cubicBezTo>
                  <a:lnTo>
                    <a:pt x="281" y="22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9" name="Freeform 85"/>
            <p:cNvSpPr>
              <a:spLocks/>
            </p:cNvSpPr>
            <p:nvPr/>
          </p:nvSpPr>
          <p:spPr bwMode="auto">
            <a:xfrm>
              <a:off x="2334934" y="1491630"/>
              <a:ext cx="940922" cy="1322676"/>
            </a:xfrm>
            <a:custGeom>
              <a:avLst/>
              <a:gdLst>
                <a:gd name="T0" fmla="*/ 222 w 222"/>
                <a:gd name="T1" fmla="*/ 0 h 281"/>
                <a:gd name="T2" fmla="*/ 0 w 222"/>
                <a:gd name="T3" fmla="*/ 0 h 281"/>
                <a:gd name="T4" fmla="*/ 0 w 222"/>
                <a:gd name="T5" fmla="*/ 83 h 281"/>
                <a:gd name="T6" fmla="*/ 1 w 222"/>
                <a:gd name="T7" fmla="*/ 83 h 281"/>
                <a:gd name="T8" fmla="*/ 5 w 222"/>
                <a:gd name="T9" fmla="*/ 81 h 281"/>
                <a:gd name="T10" fmla="*/ 22 w 222"/>
                <a:gd name="T11" fmla="*/ 77 h 281"/>
                <a:gd name="T12" fmla="*/ 24 w 222"/>
                <a:gd name="T13" fmla="*/ 77 h 281"/>
                <a:gd name="T14" fmla="*/ 27 w 222"/>
                <a:gd name="T15" fmla="*/ 77 h 281"/>
                <a:gd name="T16" fmla="*/ 30 w 222"/>
                <a:gd name="T17" fmla="*/ 78 h 281"/>
                <a:gd name="T18" fmla="*/ 60 w 222"/>
                <a:gd name="T19" fmla="*/ 115 h 281"/>
                <a:gd name="T20" fmla="*/ 30 w 222"/>
                <a:gd name="T21" fmla="*/ 153 h 281"/>
                <a:gd name="T22" fmla="*/ 27 w 222"/>
                <a:gd name="T23" fmla="*/ 153 h 281"/>
                <a:gd name="T24" fmla="*/ 24 w 222"/>
                <a:gd name="T25" fmla="*/ 153 h 281"/>
                <a:gd name="T26" fmla="*/ 22 w 222"/>
                <a:gd name="T27" fmla="*/ 153 h 281"/>
                <a:gd name="T28" fmla="*/ 19 w 222"/>
                <a:gd name="T29" fmla="*/ 153 h 281"/>
                <a:gd name="T30" fmla="*/ 15 w 222"/>
                <a:gd name="T31" fmla="*/ 153 h 281"/>
                <a:gd name="T32" fmla="*/ 14 w 222"/>
                <a:gd name="T33" fmla="*/ 153 h 281"/>
                <a:gd name="T34" fmla="*/ 6 w 222"/>
                <a:gd name="T35" fmla="*/ 150 h 281"/>
                <a:gd name="T36" fmla="*/ 6 w 222"/>
                <a:gd name="T37" fmla="*/ 150 h 281"/>
                <a:gd name="T38" fmla="*/ 5 w 222"/>
                <a:gd name="T39" fmla="*/ 150 h 281"/>
                <a:gd name="T40" fmla="*/ 0 w 222"/>
                <a:gd name="T41" fmla="*/ 147 h 281"/>
                <a:gd name="T42" fmla="*/ 0 w 222"/>
                <a:gd name="T43" fmla="*/ 222 h 281"/>
                <a:gd name="T44" fmla="*/ 76 w 222"/>
                <a:gd name="T45" fmla="*/ 222 h 281"/>
                <a:gd name="T46" fmla="*/ 87 w 222"/>
                <a:gd name="T47" fmla="*/ 226 h 281"/>
                <a:gd name="T48" fmla="*/ 92 w 222"/>
                <a:gd name="T49" fmla="*/ 238 h 281"/>
                <a:gd name="T50" fmla="*/ 89 w 222"/>
                <a:gd name="T51" fmla="*/ 248 h 281"/>
                <a:gd name="T52" fmla="*/ 89 w 222"/>
                <a:gd name="T53" fmla="*/ 248 h 281"/>
                <a:gd name="T54" fmla="*/ 86 w 222"/>
                <a:gd name="T55" fmla="*/ 260 h 281"/>
                <a:gd name="T56" fmla="*/ 92 w 222"/>
                <a:gd name="T57" fmla="*/ 275 h 281"/>
                <a:gd name="T58" fmla="*/ 106 w 222"/>
                <a:gd name="T59" fmla="*/ 281 h 281"/>
                <a:gd name="T60" fmla="*/ 128 w 222"/>
                <a:gd name="T61" fmla="*/ 260 h 281"/>
                <a:gd name="T62" fmla="*/ 125 w 222"/>
                <a:gd name="T63" fmla="*/ 249 h 281"/>
                <a:gd name="T64" fmla="*/ 125 w 222"/>
                <a:gd name="T65" fmla="*/ 248 h 281"/>
                <a:gd name="T66" fmla="*/ 124 w 222"/>
                <a:gd name="T67" fmla="*/ 248 h 281"/>
                <a:gd name="T68" fmla="*/ 122 w 222"/>
                <a:gd name="T69" fmla="*/ 238 h 281"/>
                <a:gd name="T70" fmla="*/ 138 w 222"/>
                <a:gd name="T71" fmla="*/ 222 h 281"/>
                <a:gd name="T72" fmla="*/ 222 w 222"/>
                <a:gd name="T73" fmla="*/ 222 h 281"/>
                <a:gd name="T74" fmla="*/ 222 w 222"/>
                <a:gd name="T7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81">
                  <a:moveTo>
                    <a:pt x="222" y="0"/>
                  </a:moveTo>
                  <a:cubicBezTo>
                    <a:pt x="0" y="0"/>
                    <a:pt x="0" y="0"/>
                    <a:pt x="0" y="0"/>
                  </a:cubicBezTo>
                  <a:cubicBezTo>
                    <a:pt x="0" y="83"/>
                    <a:pt x="0" y="83"/>
                    <a:pt x="0" y="83"/>
                  </a:cubicBezTo>
                  <a:cubicBezTo>
                    <a:pt x="1" y="83"/>
                    <a:pt x="1" y="83"/>
                    <a:pt x="1" y="83"/>
                  </a:cubicBezTo>
                  <a:cubicBezTo>
                    <a:pt x="2" y="82"/>
                    <a:pt x="4" y="81"/>
                    <a:pt x="5" y="81"/>
                  </a:cubicBezTo>
                  <a:cubicBezTo>
                    <a:pt x="10" y="78"/>
                    <a:pt x="15" y="77"/>
                    <a:pt x="22" y="77"/>
                  </a:cubicBezTo>
                  <a:cubicBezTo>
                    <a:pt x="23" y="77"/>
                    <a:pt x="23" y="77"/>
                    <a:pt x="24" y="77"/>
                  </a:cubicBezTo>
                  <a:cubicBezTo>
                    <a:pt x="25" y="77"/>
                    <a:pt x="26" y="77"/>
                    <a:pt x="27" y="77"/>
                  </a:cubicBezTo>
                  <a:cubicBezTo>
                    <a:pt x="28" y="78"/>
                    <a:pt x="29" y="78"/>
                    <a:pt x="30" y="78"/>
                  </a:cubicBezTo>
                  <a:cubicBezTo>
                    <a:pt x="47" y="81"/>
                    <a:pt x="60" y="97"/>
                    <a:pt x="60" y="115"/>
                  </a:cubicBezTo>
                  <a:cubicBezTo>
                    <a:pt x="60" y="134"/>
                    <a:pt x="47" y="149"/>
                    <a:pt x="30" y="153"/>
                  </a:cubicBezTo>
                  <a:cubicBezTo>
                    <a:pt x="29" y="153"/>
                    <a:pt x="28" y="153"/>
                    <a:pt x="27" y="153"/>
                  </a:cubicBezTo>
                  <a:cubicBezTo>
                    <a:pt x="26" y="153"/>
                    <a:pt x="25" y="153"/>
                    <a:pt x="24" y="153"/>
                  </a:cubicBezTo>
                  <a:cubicBezTo>
                    <a:pt x="23" y="153"/>
                    <a:pt x="23" y="153"/>
                    <a:pt x="22" y="153"/>
                  </a:cubicBezTo>
                  <a:cubicBezTo>
                    <a:pt x="21" y="153"/>
                    <a:pt x="20" y="153"/>
                    <a:pt x="19" y="153"/>
                  </a:cubicBezTo>
                  <a:cubicBezTo>
                    <a:pt x="17" y="153"/>
                    <a:pt x="16" y="153"/>
                    <a:pt x="15" y="153"/>
                  </a:cubicBezTo>
                  <a:cubicBezTo>
                    <a:pt x="14" y="153"/>
                    <a:pt x="14" y="153"/>
                    <a:pt x="14" y="153"/>
                  </a:cubicBezTo>
                  <a:cubicBezTo>
                    <a:pt x="11" y="152"/>
                    <a:pt x="8" y="151"/>
                    <a:pt x="6" y="150"/>
                  </a:cubicBezTo>
                  <a:cubicBezTo>
                    <a:pt x="6" y="150"/>
                    <a:pt x="6" y="150"/>
                    <a:pt x="6" y="150"/>
                  </a:cubicBezTo>
                  <a:cubicBezTo>
                    <a:pt x="6" y="150"/>
                    <a:pt x="6" y="150"/>
                    <a:pt x="5" y="150"/>
                  </a:cubicBezTo>
                  <a:cubicBezTo>
                    <a:pt x="4" y="149"/>
                    <a:pt x="2" y="148"/>
                    <a:pt x="0" y="147"/>
                  </a:cubicBezTo>
                  <a:cubicBezTo>
                    <a:pt x="0" y="222"/>
                    <a:pt x="0" y="222"/>
                    <a:pt x="0" y="222"/>
                  </a:cubicBezTo>
                  <a:cubicBezTo>
                    <a:pt x="76" y="222"/>
                    <a:pt x="76" y="222"/>
                    <a:pt x="76" y="222"/>
                  </a:cubicBezTo>
                  <a:cubicBezTo>
                    <a:pt x="80" y="222"/>
                    <a:pt x="85" y="224"/>
                    <a:pt x="87" y="226"/>
                  </a:cubicBezTo>
                  <a:cubicBezTo>
                    <a:pt x="90" y="229"/>
                    <a:pt x="92" y="234"/>
                    <a:pt x="92" y="238"/>
                  </a:cubicBezTo>
                  <a:cubicBezTo>
                    <a:pt x="92" y="242"/>
                    <a:pt x="91" y="245"/>
                    <a:pt x="89" y="248"/>
                  </a:cubicBezTo>
                  <a:cubicBezTo>
                    <a:pt x="89" y="248"/>
                    <a:pt x="89" y="248"/>
                    <a:pt x="89" y="248"/>
                  </a:cubicBezTo>
                  <a:cubicBezTo>
                    <a:pt x="87" y="252"/>
                    <a:pt x="86" y="256"/>
                    <a:pt x="86" y="260"/>
                  </a:cubicBezTo>
                  <a:cubicBezTo>
                    <a:pt x="86" y="266"/>
                    <a:pt x="88" y="270"/>
                    <a:pt x="92" y="275"/>
                  </a:cubicBezTo>
                  <a:cubicBezTo>
                    <a:pt x="96" y="279"/>
                    <a:pt x="101" y="281"/>
                    <a:pt x="106" y="281"/>
                  </a:cubicBezTo>
                  <a:cubicBezTo>
                    <a:pt x="118" y="281"/>
                    <a:pt x="128" y="271"/>
                    <a:pt x="128" y="260"/>
                  </a:cubicBezTo>
                  <a:cubicBezTo>
                    <a:pt x="128" y="255"/>
                    <a:pt x="127" y="252"/>
                    <a:pt x="125" y="249"/>
                  </a:cubicBezTo>
                  <a:cubicBezTo>
                    <a:pt x="125" y="248"/>
                    <a:pt x="125" y="248"/>
                    <a:pt x="125" y="248"/>
                  </a:cubicBezTo>
                  <a:cubicBezTo>
                    <a:pt x="124" y="248"/>
                    <a:pt x="124" y="248"/>
                    <a:pt x="124" y="248"/>
                  </a:cubicBezTo>
                  <a:cubicBezTo>
                    <a:pt x="123" y="245"/>
                    <a:pt x="122" y="242"/>
                    <a:pt x="122" y="238"/>
                  </a:cubicBezTo>
                  <a:cubicBezTo>
                    <a:pt x="122" y="229"/>
                    <a:pt x="129" y="222"/>
                    <a:pt x="138" y="222"/>
                  </a:cubicBezTo>
                  <a:cubicBezTo>
                    <a:pt x="222" y="222"/>
                    <a:pt x="222" y="222"/>
                    <a:pt x="222" y="222"/>
                  </a:cubicBezTo>
                  <a:lnTo>
                    <a:pt x="222" y="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grpSp>
    </p:spTree>
    <p:extLst>
      <p:ext uri="{BB962C8B-B14F-4D97-AF65-F5344CB8AC3E}">
        <p14:creationId xmlns:p14="http://schemas.microsoft.com/office/powerpoint/2010/main" val="510604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483518"/>
            <a:ext cx="8496944" cy="864096"/>
          </a:xfrm>
        </p:spPr>
        <p:txBody>
          <a:bodyPr>
            <a:noAutofit/>
          </a:bodyPr>
          <a:lstStyle/>
          <a:p>
            <a:pPr algn="ctr"/>
            <a:r>
              <a:rPr lang="pl-PL" sz="3200" dirty="0" smtClean="0"/>
              <a:t>Zapewnianie osobom </a:t>
            </a:r>
            <a:r>
              <a:rPr lang="pl-PL" sz="3200" dirty="0"/>
              <a:t>z niepełnosprawnościami </a:t>
            </a:r>
            <a:r>
              <a:rPr lang="pl-PL" sz="3200" dirty="0" smtClean="0"/>
              <a:t>form wspomagających ich </a:t>
            </a:r>
            <a:r>
              <a:rPr lang="pl-PL" sz="3200" dirty="0"/>
              <a:t>proces aktywizacji </a:t>
            </a:r>
            <a:r>
              <a:rPr lang="pl-PL" sz="3200" dirty="0" smtClean="0"/>
              <a:t>zawodowej</a:t>
            </a:r>
            <a:endParaRPr lang="pl-PL" sz="32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35</a:t>
            </a:fld>
            <a:endParaRPr lang="pl-PL" dirty="0"/>
          </a:p>
        </p:txBody>
      </p:sp>
      <p:sp>
        <p:nvSpPr>
          <p:cNvPr id="3" name="Symbol zastępczy zawartości 2"/>
          <p:cNvSpPr>
            <a:spLocks noGrp="1"/>
          </p:cNvSpPr>
          <p:nvPr>
            <p:ph idx="1"/>
          </p:nvPr>
        </p:nvSpPr>
        <p:spPr>
          <a:xfrm>
            <a:off x="251520" y="1635646"/>
            <a:ext cx="8640960" cy="3240360"/>
          </a:xfrm>
        </p:spPr>
        <p:txBody>
          <a:bodyPr>
            <a:normAutofit fontScale="92500" lnSpcReduction="10000"/>
          </a:bodyPr>
          <a:lstStyle/>
          <a:p>
            <a:pPr algn="just"/>
            <a:r>
              <a:rPr lang="pl-PL" sz="2000" dirty="0"/>
              <a:t>Proces aktywizacji zawodowej osób z niepełnosprawnościami na terenie powiatów zapewniany jest przede wszystkim w ramach formuły </a:t>
            </a:r>
            <a:r>
              <a:rPr lang="pl-PL" sz="2000" b="1" dirty="0"/>
              <a:t>warsztatów terapii </a:t>
            </a:r>
            <a:r>
              <a:rPr lang="pl-PL" sz="2000" b="1" dirty="0" smtClean="0"/>
              <a:t>zajęciowej</a:t>
            </a:r>
            <a:r>
              <a:rPr lang="pl-PL" sz="2000" dirty="0" smtClean="0"/>
              <a:t>.</a:t>
            </a:r>
          </a:p>
          <a:p>
            <a:pPr algn="just"/>
            <a:r>
              <a:rPr lang="pl-PL" sz="2000" dirty="0" smtClean="0"/>
              <a:t>Jednak </a:t>
            </a:r>
            <a:r>
              <a:rPr lang="pl-PL" sz="2000" dirty="0"/>
              <a:t>nie wszystkie gminy posiadają na swoim terenie taką placówkę. Odrębnym problemem, który został zasygnalizowany, jest </a:t>
            </a:r>
            <a:r>
              <a:rPr lang="pl-PL" sz="2000" b="1" dirty="0"/>
              <a:t>sama skala wyzwania</a:t>
            </a:r>
            <a:r>
              <a:rPr lang="pl-PL" sz="2000" dirty="0"/>
              <a:t>, jakim jest pomyślne zaktywizowanie osoby z niepełnosprawnością w stopniu, który skutkował tym, że nigdy wcześniej nie pracowała czy nie zdobywała pokrewnych doświadczeń</a:t>
            </a:r>
            <a:r>
              <a:rPr lang="pl-PL" sz="2000" dirty="0" smtClean="0"/>
              <a:t>.</a:t>
            </a:r>
          </a:p>
          <a:p>
            <a:pPr algn="just"/>
            <a:r>
              <a:rPr lang="pl-PL" sz="2000" dirty="0"/>
              <a:t>Uczestnicy indywidualnych wywiadów pogłębionych wskazywali, że warsztaty terapii zajęciowej prowadzone są najczęściej przez </a:t>
            </a:r>
            <a:r>
              <a:rPr lang="pl-PL" sz="2000" b="1" dirty="0"/>
              <a:t>organizacje pozarządowe </a:t>
            </a:r>
            <a:r>
              <a:rPr lang="pl-PL" sz="2000" dirty="0"/>
              <a:t>działające w formie stowarzyszeń.</a:t>
            </a:r>
            <a:endParaRPr lang="pl-PL" sz="2000" dirty="0" smtClean="0"/>
          </a:p>
        </p:txBody>
      </p:sp>
    </p:spTree>
    <p:extLst>
      <p:ext uri="{BB962C8B-B14F-4D97-AF65-F5344CB8AC3E}">
        <p14:creationId xmlns:p14="http://schemas.microsoft.com/office/powerpoint/2010/main" val="2399508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27784" y="933254"/>
            <a:ext cx="6264696" cy="1782512"/>
          </a:xfrm>
        </p:spPr>
        <p:txBody>
          <a:bodyPr>
            <a:normAutofit/>
          </a:bodyPr>
          <a:lstStyle/>
          <a:p>
            <a:pPr algn="ctr"/>
            <a:r>
              <a:rPr lang="pl-PL" sz="6000" dirty="0"/>
              <a:t>Część </a:t>
            </a:r>
            <a:r>
              <a:rPr lang="pl-PL" sz="6000" dirty="0" smtClean="0"/>
              <a:t>X</a:t>
            </a:r>
            <a:endParaRPr lang="pl-PL" sz="6000" dirty="0"/>
          </a:p>
        </p:txBody>
      </p:sp>
      <p:sp>
        <p:nvSpPr>
          <p:cNvPr id="3" name="Symbol zastępczy zawartości 2"/>
          <p:cNvSpPr>
            <a:spLocks noGrp="1"/>
          </p:cNvSpPr>
          <p:nvPr>
            <p:ph idx="1"/>
          </p:nvPr>
        </p:nvSpPr>
        <p:spPr>
          <a:xfrm>
            <a:off x="2648744" y="2575709"/>
            <a:ext cx="6192688" cy="1940257"/>
          </a:xfrm>
        </p:spPr>
        <p:txBody>
          <a:bodyPr anchor="ctr">
            <a:noAutofit/>
          </a:bodyPr>
          <a:lstStyle/>
          <a:p>
            <a:pPr marL="0" indent="0" algn="ctr">
              <a:buNone/>
            </a:pPr>
            <a:r>
              <a:rPr lang="pl-PL" sz="3200" b="1" dirty="0"/>
              <a:t>Zakończenie Akademii Otwartych Danych</a:t>
            </a:r>
            <a:endParaRPr lang="pl-PL" sz="32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36</a:t>
            </a:fld>
            <a:endParaRPr lang="pl-PL" dirty="0"/>
          </a:p>
        </p:txBody>
      </p:sp>
      <p:grpSp>
        <p:nvGrpSpPr>
          <p:cNvPr id="5" name="Grupa 4"/>
          <p:cNvGrpSpPr/>
          <p:nvPr/>
        </p:nvGrpSpPr>
        <p:grpSpPr>
          <a:xfrm>
            <a:off x="683568" y="933254"/>
            <a:ext cx="1944216" cy="2160240"/>
            <a:chOff x="1331640" y="1491630"/>
            <a:chExt cx="1944216" cy="2160240"/>
          </a:xfrm>
        </p:grpSpPr>
        <p:sp>
          <p:nvSpPr>
            <p:cNvPr id="6" name="Freeform 82"/>
            <p:cNvSpPr>
              <a:spLocks/>
            </p:cNvSpPr>
            <p:nvPr/>
          </p:nvSpPr>
          <p:spPr bwMode="auto">
            <a:xfrm>
              <a:off x="1331640" y="1491630"/>
              <a:ext cx="1185063" cy="1043489"/>
            </a:xfrm>
            <a:custGeom>
              <a:avLst/>
              <a:gdLst>
                <a:gd name="T0" fmla="*/ 221 w 280"/>
                <a:gd name="T1" fmla="*/ 0 h 222"/>
                <a:gd name="T2" fmla="*/ 0 w 280"/>
                <a:gd name="T3" fmla="*/ 0 h 222"/>
                <a:gd name="T4" fmla="*/ 0 w 280"/>
                <a:gd name="T5" fmla="*/ 222 h 222"/>
                <a:gd name="T6" fmla="*/ 82 w 280"/>
                <a:gd name="T7" fmla="*/ 222 h 222"/>
                <a:gd name="T8" fmla="*/ 82 w 280"/>
                <a:gd name="T9" fmla="*/ 221 h 222"/>
                <a:gd name="T10" fmla="*/ 80 w 280"/>
                <a:gd name="T11" fmla="*/ 216 h 222"/>
                <a:gd name="T12" fmla="*/ 76 w 280"/>
                <a:gd name="T13" fmla="*/ 200 h 222"/>
                <a:gd name="T14" fmla="*/ 114 w 280"/>
                <a:gd name="T15" fmla="*/ 162 h 222"/>
                <a:gd name="T16" fmla="*/ 149 w 280"/>
                <a:gd name="T17" fmla="*/ 184 h 222"/>
                <a:gd name="T18" fmla="*/ 153 w 280"/>
                <a:gd name="T19" fmla="*/ 200 h 222"/>
                <a:gd name="T20" fmla="*/ 146 w 280"/>
                <a:gd name="T21" fmla="*/ 222 h 222"/>
                <a:gd name="T22" fmla="*/ 221 w 280"/>
                <a:gd name="T23" fmla="*/ 222 h 222"/>
                <a:gd name="T24" fmla="*/ 221 w 280"/>
                <a:gd name="T25" fmla="*/ 146 h 222"/>
                <a:gd name="T26" fmla="*/ 221 w 280"/>
                <a:gd name="T27" fmla="*/ 146 h 222"/>
                <a:gd name="T28" fmla="*/ 221 w 280"/>
                <a:gd name="T29" fmla="*/ 145 h 222"/>
                <a:gd name="T30" fmla="*/ 235 w 280"/>
                <a:gd name="T31" fmla="*/ 130 h 222"/>
                <a:gd name="T32" fmla="*/ 237 w 280"/>
                <a:gd name="T33" fmla="*/ 130 h 222"/>
                <a:gd name="T34" fmla="*/ 247 w 280"/>
                <a:gd name="T35" fmla="*/ 133 h 222"/>
                <a:gd name="T36" fmla="*/ 248 w 280"/>
                <a:gd name="T37" fmla="*/ 134 h 222"/>
                <a:gd name="T38" fmla="*/ 248 w 280"/>
                <a:gd name="T39" fmla="*/ 134 h 222"/>
                <a:gd name="T40" fmla="*/ 249 w 280"/>
                <a:gd name="T41" fmla="*/ 135 h 222"/>
                <a:gd name="T42" fmla="*/ 250 w 280"/>
                <a:gd name="T43" fmla="*/ 135 h 222"/>
                <a:gd name="T44" fmla="*/ 251 w 280"/>
                <a:gd name="T45" fmla="*/ 135 h 222"/>
                <a:gd name="T46" fmla="*/ 252 w 280"/>
                <a:gd name="T47" fmla="*/ 135 h 222"/>
                <a:gd name="T48" fmla="*/ 252 w 280"/>
                <a:gd name="T49" fmla="*/ 135 h 222"/>
                <a:gd name="T50" fmla="*/ 252 w 280"/>
                <a:gd name="T51" fmla="*/ 135 h 222"/>
                <a:gd name="T52" fmla="*/ 253 w 280"/>
                <a:gd name="T53" fmla="*/ 135 h 222"/>
                <a:gd name="T54" fmla="*/ 254 w 280"/>
                <a:gd name="T55" fmla="*/ 136 h 222"/>
                <a:gd name="T56" fmla="*/ 255 w 280"/>
                <a:gd name="T57" fmla="*/ 136 h 222"/>
                <a:gd name="T58" fmla="*/ 256 w 280"/>
                <a:gd name="T59" fmla="*/ 136 h 222"/>
                <a:gd name="T60" fmla="*/ 257 w 280"/>
                <a:gd name="T61" fmla="*/ 136 h 222"/>
                <a:gd name="T62" fmla="*/ 257 w 280"/>
                <a:gd name="T63" fmla="*/ 136 h 222"/>
                <a:gd name="T64" fmla="*/ 259 w 280"/>
                <a:gd name="T65" fmla="*/ 136 h 222"/>
                <a:gd name="T66" fmla="*/ 269 w 280"/>
                <a:gd name="T67" fmla="*/ 134 h 222"/>
                <a:gd name="T68" fmla="*/ 280 w 280"/>
                <a:gd name="T69" fmla="*/ 115 h 222"/>
                <a:gd name="T70" fmla="*/ 269 w 280"/>
                <a:gd name="T71" fmla="*/ 97 h 222"/>
                <a:gd name="T72" fmla="*/ 259 w 280"/>
                <a:gd name="T73" fmla="*/ 94 h 222"/>
                <a:gd name="T74" fmla="*/ 248 w 280"/>
                <a:gd name="T75" fmla="*/ 97 h 222"/>
                <a:gd name="T76" fmla="*/ 247 w 280"/>
                <a:gd name="T77" fmla="*/ 97 h 222"/>
                <a:gd name="T78" fmla="*/ 247 w 280"/>
                <a:gd name="T79" fmla="*/ 97 h 222"/>
                <a:gd name="T80" fmla="*/ 247 w 280"/>
                <a:gd name="T81" fmla="*/ 98 h 222"/>
                <a:gd name="T82" fmla="*/ 247 w 280"/>
                <a:gd name="T83" fmla="*/ 98 h 222"/>
                <a:gd name="T84" fmla="*/ 240 w 280"/>
                <a:gd name="T85" fmla="*/ 100 h 222"/>
                <a:gd name="T86" fmla="*/ 237 w 280"/>
                <a:gd name="T87" fmla="*/ 100 h 222"/>
                <a:gd name="T88" fmla="*/ 235 w 280"/>
                <a:gd name="T89" fmla="*/ 100 h 222"/>
                <a:gd name="T90" fmla="*/ 221 w 280"/>
                <a:gd name="T91" fmla="*/ 90 h 222"/>
                <a:gd name="T92" fmla="*/ 221 w 280"/>
                <a:gd name="T93" fmla="*/ 89 h 222"/>
                <a:gd name="T94" fmla="*/ 221 w 280"/>
                <a:gd name="T95" fmla="*/ 88 h 222"/>
                <a:gd name="T96" fmla="*/ 221 w 280"/>
                <a:gd name="T97" fmla="*/ 88 h 222"/>
                <a:gd name="T98" fmla="*/ 221 w 280"/>
                <a:gd name="T99" fmla="*/ 87 h 222"/>
                <a:gd name="T100" fmla="*/ 221 w 280"/>
                <a:gd name="T101" fmla="*/ 86 h 222"/>
                <a:gd name="T102" fmla="*/ 221 w 280"/>
                <a:gd name="T103" fmla="*/ 85 h 222"/>
                <a:gd name="T104" fmla="*/ 221 w 280"/>
                <a:gd name="T105" fmla="*/ 84 h 222"/>
                <a:gd name="T106" fmla="*/ 221 w 280"/>
                <a:gd name="T107" fmla="*/ 84 h 222"/>
                <a:gd name="T108" fmla="*/ 221 w 280"/>
                <a:gd name="T10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222">
                  <a:moveTo>
                    <a:pt x="221" y="0"/>
                  </a:moveTo>
                  <a:cubicBezTo>
                    <a:pt x="0" y="0"/>
                    <a:pt x="0" y="0"/>
                    <a:pt x="0" y="0"/>
                  </a:cubicBezTo>
                  <a:cubicBezTo>
                    <a:pt x="0" y="222"/>
                    <a:pt x="0" y="222"/>
                    <a:pt x="0" y="222"/>
                  </a:cubicBezTo>
                  <a:cubicBezTo>
                    <a:pt x="82" y="222"/>
                    <a:pt x="82" y="222"/>
                    <a:pt x="82" y="222"/>
                  </a:cubicBezTo>
                  <a:cubicBezTo>
                    <a:pt x="82" y="221"/>
                    <a:pt x="82" y="221"/>
                    <a:pt x="82" y="221"/>
                  </a:cubicBezTo>
                  <a:cubicBezTo>
                    <a:pt x="81" y="220"/>
                    <a:pt x="81" y="218"/>
                    <a:pt x="80" y="216"/>
                  </a:cubicBezTo>
                  <a:cubicBezTo>
                    <a:pt x="77" y="211"/>
                    <a:pt x="76" y="206"/>
                    <a:pt x="76" y="200"/>
                  </a:cubicBezTo>
                  <a:cubicBezTo>
                    <a:pt x="76" y="180"/>
                    <a:pt x="93" y="162"/>
                    <a:pt x="114" y="162"/>
                  </a:cubicBezTo>
                  <a:cubicBezTo>
                    <a:pt x="129" y="162"/>
                    <a:pt x="143" y="171"/>
                    <a:pt x="149" y="184"/>
                  </a:cubicBezTo>
                  <a:cubicBezTo>
                    <a:pt x="151" y="189"/>
                    <a:pt x="153" y="194"/>
                    <a:pt x="153" y="200"/>
                  </a:cubicBezTo>
                  <a:cubicBezTo>
                    <a:pt x="153" y="207"/>
                    <a:pt x="150" y="216"/>
                    <a:pt x="146" y="222"/>
                  </a:cubicBezTo>
                  <a:cubicBezTo>
                    <a:pt x="221" y="222"/>
                    <a:pt x="221" y="222"/>
                    <a:pt x="221" y="222"/>
                  </a:cubicBezTo>
                  <a:cubicBezTo>
                    <a:pt x="221" y="146"/>
                    <a:pt x="221" y="146"/>
                    <a:pt x="221" y="146"/>
                  </a:cubicBezTo>
                  <a:cubicBezTo>
                    <a:pt x="221" y="146"/>
                    <a:pt x="221" y="146"/>
                    <a:pt x="221" y="146"/>
                  </a:cubicBezTo>
                  <a:cubicBezTo>
                    <a:pt x="221" y="146"/>
                    <a:pt x="221" y="146"/>
                    <a:pt x="221" y="145"/>
                  </a:cubicBezTo>
                  <a:cubicBezTo>
                    <a:pt x="221" y="137"/>
                    <a:pt x="227" y="131"/>
                    <a:pt x="235" y="130"/>
                  </a:cubicBezTo>
                  <a:cubicBezTo>
                    <a:pt x="236" y="130"/>
                    <a:pt x="237" y="130"/>
                    <a:pt x="237" y="130"/>
                  </a:cubicBezTo>
                  <a:cubicBezTo>
                    <a:pt x="241" y="130"/>
                    <a:pt x="244" y="131"/>
                    <a:pt x="247" y="133"/>
                  </a:cubicBezTo>
                  <a:cubicBezTo>
                    <a:pt x="248" y="134"/>
                    <a:pt x="248" y="134"/>
                    <a:pt x="248" y="134"/>
                  </a:cubicBezTo>
                  <a:cubicBezTo>
                    <a:pt x="248" y="134"/>
                    <a:pt x="248" y="134"/>
                    <a:pt x="248" y="134"/>
                  </a:cubicBezTo>
                  <a:cubicBezTo>
                    <a:pt x="249" y="134"/>
                    <a:pt x="249" y="134"/>
                    <a:pt x="249" y="135"/>
                  </a:cubicBezTo>
                  <a:cubicBezTo>
                    <a:pt x="250" y="135"/>
                    <a:pt x="250" y="135"/>
                    <a:pt x="250" y="135"/>
                  </a:cubicBezTo>
                  <a:cubicBezTo>
                    <a:pt x="251" y="135"/>
                    <a:pt x="251" y="135"/>
                    <a:pt x="251" y="135"/>
                  </a:cubicBezTo>
                  <a:cubicBezTo>
                    <a:pt x="251" y="135"/>
                    <a:pt x="251" y="135"/>
                    <a:pt x="252" y="135"/>
                  </a:cubicBezTo>
                  <a:cubicBezTo>
                    <a:pt x="252" y="135"/>
                    <a:pt x="252" y="135"/>
                    <a:pt x="252" y="135"/>
                  </a:cubicBezTo>
                  <a:cubicBezTo>
                    <a:pt x="252" y="135"/>
                    <a:pt x="252" y="135"/>
                    <a:pt x="252" y="135"/>
                  </a:cubicBezTo>
                  <a:cubicBezTo>
                    <a:pt x="253" y="135"/>
                    <a:pt x="253" y="135"/>
                    <a:pt x="253" y="135"/>
                  </a:cubicBezTo>
                  <a:cubicBezTo>
                    <a:pt x="253" y="135"/>
                    <a:pt x="254" y="135"/>
                    <a:pt x="254" y="136"/>
                  </a:cubicBezTo>
                  <a:cubicBezTo>
                    <a:pt x="255" y="136"/>
                    <a:pt x="255" y="136"/>
                    <a:pt x="255" y="136"/>
                  </a:cubicBezTo>
                  <a:cubicBezTo>
                    <a:pt x="255" y="136"/>
                    <a:pt x="255" y="136"/>
                    <a:pt x="256" y="136"/>
                  </a:cubicBezTo>
                  <a:cubicBezTo>
                    <a:pt x="256" y="136"/>
                    <a:pt x="256" y="136"/>
                    <a:pt x="257" y="136"/>
                  </a:cubicBezTo>
                  <a:cubicBezTo>
                    <a:pt x="257" y="136"/>
                    <a:pt x="257" y="136"/>
                    <a:pt x="257" y="136"/>
                  </a:cubicBezTo>
                  <a:cubicBezTo>
                    <a:pt x="258" y="136"/>
                    <a:pt x="258" y="136"/>
                    <a:pt x="259" y="136"/>
                  </a:cubicBezTo>
                  <a:cubicBezTo>
                    <a:pt x="262" y="136"/>
                    <a:pt x="266" y="135"/>
                    <a:pt x="269" y="134"/>
                  </a:cubicBezTo>
                  <a:cubicBezTo>
                    <a:pt x="276" y="130"/>
                    <a:pt x="280" y="123"/>
                    <a:pt x="280" y="115"/>
                  </a:cubicBezTo>
                  <a:cubicBezTo>
                    <a:pt x="280" y="108"/>
                    <a:pt x="276" y="100"/>
                    <a:pt x="269" y="97"/>
                  </a:cubicBezTo>
                  <a:cubicBezTo>
                    <a:pt x="266" y="95"/>
                    <a:pt x="262" y="94"/>
                    <a:pt x="259" y="94"/>
                  </a:cubicBezTo>
                  <a:cubicBezTo>
                    <a:pt x="254" y="94"/>
                    <a:pt x="251" y="95"/>
                    <a:pt x="248" y="97"/>
                  </a:cubicBezTo>
                  <a:cubicBezTo>
                    <a:pt x="247" y="97"/>
                    <a:pt x="247" y="97"/>
                    <a:pt x="247" y="97"/>
                  </a:cubicBezTo>
                  <a:cubicBezTo>
                    <a:pt x="247" y="97"/>
                    <a:pt x="247" y="97"/>
                    <a:pt x="247" y="97"/>
                  </a:cubicBezTo>
                  <a:cubicBezTo>
                    <a:pt x="247" y="98"/>
                    <a:pt x="247" y="98"/>
                    <a:pt x="247" y="98"/>
                  </a:cubicBezTo>
                  <a:cubicBezTo>
                    <a:pt x="247" y="98"/>
                    <a:pt x="247" y="98"/>
                    <a:pt x="247" y="98"/>
                  </a:cubicBezTo>
                  <a:cubicBezTo>
                    <a:pt x="244" y="99"/>
                    <a:pt x="243" y="100"/>
                    <a:pt x="240" y="100"/>
                  </a:cubicBezTo>
                  <a:cubicBezTo>
                    <a:pt x="239" y="100"/>
                    <a:pt x="238" y="100"/>
                    <a:pt x="237" y="100"/>
                  </a:cubicBezTo>
                  <a:cubicBezTo>
                    <a:pt x="237" y="100"/>
                    <a:pt x="236" y="100"/>
                    <a:pt x="235" y="100"/>
                  </a:cubicBezTo>
                  <a:cubicBezTo>
                    <a:pt x="229" y="99"/>
                    <a:pt x="224" y="95"/>
                    <a:pt x="221" y="90"/>
                  </a:cubicBezTo>
                  <a:cubicBezTo>
                    <a:pt x="221" y="89"/>
                    <a:pt x="221" y="89"/>
                    <a:pt x="221" y="89"/>
                  </a:cubicBezTo>
                  <a:cubicBezTo>
                    <a:pt x="221" y="89"/>
                    <a:pt x="221" y="89"/>
                    <a:pt x="221" y="88"/>
                  </a:cubicBezTo>
                  <a:cubicBezTo>
                    <a:pt x="221" y="88"/>
                    <a:pt x="221" y="88"/>
                    <a:pt x="221" y="88"/>
                  </a:cubicBezTo>
                  <a:cubicBezTo>
                    <a:pt x="221" y="87"/>
                    <a:pt x="221" y="87"/>
                    <a:pt x="221" y="87"/>
                  </a:cubicBezTo>
                  <a:cubicBezTo>
                    <a:pt x="221" y="86"/>
                    <a:pt x="221" y="86"/>
                    <a:pt x="221" y="86"/>
                  </a:cubicBezTo>
                  <a:cubicBezTo>
                    <a:pt x="221" y="86"/>
                    <a:pt x="221" y="86"/>
                    <a:pt x="221" y="85"/>
                  </a:cubicBezTo>
                  <a:cubicBezTo>
                    <a:pt x="221" y="85"/>
                    <a:pt x="221" y="85"/>
                    <a:pt x="221" y="84"/>
                  </a:cubicBezTo>
                  <a:cubicBezTo>
                    <a:pt x="221" y="84"/>
                    <a:pt x="221" y="84"/>
                    <a:pt x="221" y="84"/>
                  </a:cubicBezTo>
                  <a:lnTo>
                    <a:pt x="221" y="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7" name="Freeform 83"/>
            <p:cNvSpPr>
              <a:spLocks/>
            </p:cNvSpPr>
            <p:nvPr/>
          </p:nvSpPr>
          <p:spPr bwMode="auto">
            <a:xfrm>
              <a:off x="1331640" y="2333154"/>
              <a:ext cx="932012" cy="1318716"/>
            </a:xfrm>
            <a:custGeom>
              <a:avLst/>
              <a:gdLst>
                <a:gd name="T0" fmla="*/ 0 w 220"/>
                <a:gd name="T1" fmla="*/ 280 h 280"/>
                <a:gd name="T2" fmla="*/ 220 w 220"/>
                <a:gd name="T3" fmla="*/ 280 h 280"/>
                <a:gd name="T4" fmla="*/ 220 w 220"/>
                <a:gd name="T5" fmla="*/ 198 h 280"/>
                <a:gd name="T6" fmla="*/ 220 w 220"/>
                <a:gd name="T7" fmla="*/ 198 h 280"/>
                <a:gd name="T8" fmla="*/ 202 w 220"/>
                <a:gd name="T9" fmla="*/ 204 h 280"/>
                <a:gd name="T10" fmla="*/ 199 w 220"/>
                <a:gd name="T11" fmla="*/ 204 h 280"/>
                <a:gd name="T12" fmla="*/ 161 w 220"/>
                <a:gd name="T13" fmla="*/ 166 h 280"/>
                <a:gd name="T14" fmla="*/ 199 w 220"/>
                <a:gd name="T15" fmla="*/ 127 h 280"/>
                <a:gd name="T16" fmla="*/ 199 w 220"/>
                <a:gd name="T17" fmla="*/ 127 h 280"/>
                <a:gd name="T18" fmla="*/ 199 w 220"/>
                <a:gd name="T19" fmla="*/ 127 h 280"/>
                <a:gd name="T20" fmla="*/ 220 w 220"/>
                <a:gd name="T21" fmla="*/ 134 h 280"/>
                <a:gd name="T22" fmla="*/ 220 w 220"/>
                <a:gd name="T23" fmla="*/ 60 h 280"/>
                <a:gd name="T24" fmla="*/ 145 w 220"/>
                <a:gd name="T25" fmla="*/ 60 h 280"/>
                <a:gd name="T26" fmla="*/ 131 w 220"/>
                <a:gd name="T27" fmla="*/ 51 h 280"/>
                <a:gd name="T28" fmla="*/ 129 w 220"/>
                <a:gd name="T29" fmla="*/ 43 h 280"/>
                <a:gd name="T30" fmla="*/ 132 w 220"/>
                <a:gd name="T31" fmla="*/ 33 h 280"/>
                <a:gd name="T32" fmla="*/ 132 w 220"/>
                <a:gd name="T33" fmla="*/ 33 h 280"/>
                <a:gd name="T34" fmla="*/ 135 w 220"/>
                <a:gd name="T35" fmla="*/ 21 h 280"/>
                <a:gd name="T36" fmla="*/ 133 w 220"/>
                <a:gd name="T37" fmla="*/ 11 h 280"/>
                <a:gd name="T38" fmla="*/ 114 w 220"/>
                <a:gd name="T39" fmla="*/ 0 h 280"/>
                <a:gd name="T40" fmla="*/ 93 w 220"/>
                <a:gd name="T41" fmla="*/ 21 h 280"/>
                <a:gd name="T42" fmla="*/ 95 w 220"/>
                <a:gd name="T43" fmla="*/ 31 h 280"/>
                <a:gd name="T44" fmla="*/ 96 w 220"/>
                <a:gd name="T45" fmla="*/ 32 h 280"/>
                <a:gd name="T46" fmla="*/ 96 w 220"/>
                <a:gd name="T47" fmla="*/ 32 h 280"/>
                <a:gd name="T48" fmla="*/ 97 w 220"/>
                <a:gd name="T49" fmla="*/ 33 h 280"/>
                <a:gd name="T50" fmla="*/ 98 w 220"/>
                <a:gd name="T51" fmla="*/ 35 h 280"/>
                <a:gd name="T52" fmla="*/ 99 w 220"/>
                <a:gd name="T53" fmla="*/ 43 h 280"/>
                <a:gd name="T54" fmla="*/ 83 w 220"/>
                <a:gd name="T55" fmla="*/ 60 h 280"/>
                <a:gd name="T56" fmla="*/ 0 w 220"/>
                <a:gd name="T57" fmla="*/ 60 h 280"/>
                <a:gd name="T58" fmla="*/ 0 w 220"/>
                <a:gd name="T5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280">
                  <a:moveTo>
                    <a:pt x="0" y="280"/>
                  </a:moveTo>
                  <a:cubicBezTo>
                    <a:pt x="220" y="280"/>
                    <a:pt x="220" y="280"/>
                    <a:pt x="220" y="280"/>
                  </a:cubicBezTo>
                  <a:cubicBezTo>
                    <a:pt x="220" y="198"/>
                    <a:pt x="220" y="198"/>
                    <a:pt x="220" y="198"/>
                  </a:cubicBezTo>
                  <a:cubicBezTo>
                    <a:pt x="220" y="198"/>
                    <a:pt x="220" y="198"/>
                    <a:pt x="220" y="198"/>
                  </a:cubicBezTo>
                  <a:cubicBezTo>
                    <a:pt x="215" y="201"/>
                    <a:pt x="208" y="203"/>
                    <a:pt x="202" y="204"/>
                  </a:cubicBezTo>
                  <a:cubicBezTo>
                    <a:pt x="201" y="204"/>
                    <a:pt x="200" y="204"/>
                    <a:pt x="199" y="204"/>
                  </a:cubicBezTo>
                  <a:cubicBezTo>
                    <a:pt x="178" y="204"/>
                    <a:pt x="161" y="187"/>
                    <a:pt x="161" y="166"/>
                  </a:cubicBezTo>
                  <a:cubicBezTo>
                    <a:pt x="161" y="145"/>
                    <a:pt x="178" y="127"/>
                    <a:pt x="199" y="127"/>
                  </a:cubicBezTo>
                  <a:cubicBezTo>
                    <a:pt x="199" y="127"/>
                    <a:pt x="199" y="127"/>
                    <a:pt x="199" y="127"/>
                  </a:cubicBezTo>
                  <a:cubicBezTo>
                    <a:pt x="199" y="127"/>
                    <a:pt x="199" y="127"/>
                    <a:pt x="199" y="127"/>
                  </a:cubicBezTo>
                  <a:cubicBezTo>
                    <a:pt x="207" y="127"/>
                    <a:pt x="214" y="130"/>
                    <a:pt x="220" y="134"/>
                  </a:cubicBezTo>
                  <a:cubicBezTo>
                    <a:pt x="220" y="60"/>
                    <a:pt x="220" y="60"/>
                    <a:pt x="220" y="60"/>
                  </a:cubicBezTo>
                  <a:cubicBezTo>
                    <a:pt x="145" y="60"/>
                    <a:pt x="145" y="60"/>
                    <a:pt x="145" y="60"/>
                  </a:cubicBezTo>
                  <a:cubicBezTo>
                    <a:pt x="139" y="60"/>
                    <a:pt x="134" y="56"/>
                    <a:pt x="131" y="51"/>
                  </a:cubicBezTo>
                  <a:cubicBezTo>
                    <a:pt x="129" y="48"/>
                    <a:pt x="129" y="46"/>
                    <a:pt x="129" y="43"/>
                  </a:cubicBezTo>
                  <a:cubicBezTo>
                    <a:pt x="129" y="39"/>
                    <a:pt x="130" y="36"/>
                    <a:pt x="132" y="33"/>
                  </a:cubicBezTo>
                  <a:cubicBezTo>
                    <a:pt x="132" y="33"/>
                    <a:pt x="132" y="33"/>
                    <a:pt x="132" y="33"/>
                  </a:cubicBezTo>
                  <a:cubicBezTo>
                    <a:pt x="135" y="29"/>
                    <a:pt x="135" y="26"/>
                    <a:pt x="135" y="21"/>
                  </a:cubicBezTo>
                  <a:cubicBezTo>
                    <a:pt x="135" y="18"/>
                    <a:pt x="135" y="14"/>
                    <a:pt x="133" y="11"/>
                  </a:cubicBezTo>
                  <a:cubicBezTo>
                    <a:pt x="129" y="4"/>
                    <a:pt x="122" y="0"/>
                    <a:pt x="114" y="0"/>
                  </a:cubicBezTo>
                  <a:cubicBezTo>
                    <a:pt x="102" y="0"/>
                    <a:pt x="93" y="10"/>
                    <a:pt x="93" y="21"/>
                  </a:cubicBezTo>
                  <a:cubicBezTo>
                    <a:pt x="93" y="25"/>
                    <a:pt x="94" y="28"/>
                    <a:pt x="95" y="31"/>
                  </a:cubicBezTo>
                  <a:cubicBezTo>
                    <a:pt x="96" y="31"/>
                    <a:pt x="96" y="32"/>
                    <a:pt x="96" y="32"/>
                  </a:cubicBezTo>
                  <a:cubicBezTo>
                    <a:pt x="96" y="32"/>
                    <a:pt x="96" y="32"/>
                    <a:pt x="96" y="32"/>
                  </a:cubicBezTo>
                  <a:cubicBezTo>
                    <a:pt x="97" y="33"/>
                    <a:pt x="97" y="33"/>
                    <a:pt x="97" y="33"/>
                  </a:cubicBezTo>
                  <a:cubicBezTo>
                    <a:pt x="97" y="34"/>
                    <a:pt x="98" y="35"/>
                    <a:pt x="98" y="35"/>
                  </a:cubicBezTo>
                  <a:cubicBezTo>
                    <a:pt x="99" y="37"/>
                    <a:pt x="99" y="40"/>
                    <a:pt x="99" y="43"/>
                  </a:cubicBezTo>
                  <a:cubicBezTo>
                    <a:pt x="99" y="52"/>
                    <a:pt x="92" y="60"/>
                    <a:pt x="83" y="60"/>
                  </a:cubicBezTo>
                  <a:cubicBezTo>
                    <a:pt x="0" y="60"/>
                    <a:pt x="0" y="60"/>
                    <a:pt x="0" y="60"/>
                  </a:cubicBezTo>
                  <a:lnTo>
                    <a:pt x="0" y="28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8" name="Freeform 84"/>
            <p:cNvSpPr>
              <a:spLocks/>
            </p:cNvSpPr>
            <p:nvPr/>
          </p:nvSpPr>
          <p:spPr bwMode="auto">
            <a:xfrm>
              <a:off x="2085447" y="2616301"/>
              <a:ext cx="1190409" cy="1035569"/>
            </a:xfrm>
            <a:custGeom>
              <a:avLst/>
              <a:gdLst>
                <a:gd name="T0" fmla="*/ 281 w 281"/>
                <a:gd name="T1" fmla="*/ 220 h 220"/>
                <a:gd name="T2" fmla="*/ 281 w 281"/>
                <a:gd name="T3" fmla="*/ 0 h 220"/>
                <a:gd name="T4" fmla="*/ 198 w 281"/>
                <a:gd name="T5" fmla="*/ 0 h 220"/>
                <a:gd name="T6" fmla="*/ 198 w 281"/>
                <a:gd name="T7" fmla="*/ 0 h 220"/>
                <a:gd name="T8" fmla="*/ 204 w 281"/>
                <a:gd name="T9" fmla="*/ 21 h 220"/>
                <a:gd name="T10" fmla="*/ 166 w 281"/>
                <a:gd name="T11" fmla="*/ 59 h 220"/>
                <a:gd name="T12" fmla="*/ 138 w 281"/>
                <a:gd name="T13" fmla="*/ 48 h 220"/>
                <a:gd name="T14" fmla="*/ 128 w 281"/>
                <a:gd name="T15" fmla="*/ 21 h 220"/>
                <a:gd name="T16" fmla="*/ 134 w 281"/>
                <a:gd name="T17" fmla="*/ 0 h 220"/>
                <a:gd name="T18" fmla="*/ 59 w 281"/>
                <a:gd name="T19" fmla="*/ 0 h 220"/>
                <a:gd name="T20" fmla="*/ 59 w 281"/>
                <a:gd name="T21" fmla="*/ 75 h 220"/>
                <a:gd name="T22" fmla="*/ 43 w 281"/>
                <a:gd name="T23" fmla="*/ 91 h 220"/>
                <a:gd name="T24" fmla="*/ 42 w 281"/>
                <a:gd name="T25" fmla="*/ 91 h 220"/>
                <a:gd name="T26" fmla="*/ 42 w 281"/>
                <a:gd name="T27" fmla="*/ 91 h 220"/>
                <a:gd name="T28" fmla="*/ 33 w 281"/>
                <a:gd name="T29" fmla="*/ 88 h 220"/>
                <a:gd name="T30" fmla="*/ 21 w 281"/>
                <a:gd name="T31" fmla="*/ 85 h 220"/>
                <a:gd name="T32" fmla="*/ 0 w 281"/>
                <a:gd name="T33" fmla="*/ 106 h 220"/>
                <a:gd name="T34" fmla="*/ 21 w 281"/>
                <a:gd name="T35" fmla="*/ 127 h 220"/>
                <a:gd name="T36" fmla="*/ 23 w 281"/>
                <a:gd name="T37" fmla="*/ 127 h 220"/>
                <a:gd name="T38" fmla="*/ 32 w 281"/>
                <a:gd name="T39" fmla="*/ 124 h 220"/>
                <a:gd name="T40" fmla="*/ 33 w 281"/>
                <a:gd name="T41" fmla="*/ 123 h 220"/>
                <a:gd name="T42" fmla="*/ 42 w 281"/>
                <a:gd name="T43" fmla="*/ 121 h 220"/>
                <a:gd name="T44" fmla="*/ 42 w 281"/>
                <a:gd name="T45" fmla="*/ 121 h 220"/>
                <a:gd name="T46" fmla="*/ 43 w 281"/>
                <a:gd name="T47" fmla="*/ 121 h 220"/>
                <a:gd name="T48" fmla="*/ 59 w 281"/>
                <a:gd name="T49" fmla="*/ 137 h 220"/>
                <a:gd name="T50" fmla="*/ 59 w 281"/>
                <a:gd name="T51" fmla="*/ 220 h 220"/>
                <a:gd name="T52" fmla="*/ 281 w 281"/>
                <a:gd name="T5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220">
                  <a:moveTo>
                    <a:pt x="281" y="220"/>
                  </a:moveTo>
                  <a:cubicBezTo>
                    <a:pt x="281" y="0"/>
                    <a:pt x="281" y="0"/>
                    <a:pt x="281" y="0"/>
                  </a:cubicBezTo>
                  <a:cubicBezTo>
                    <a:pt x="198" y="0"/>
                    <a:pt x="198" y="0"/>
                    <a:pt x="198" y="0"/>
                  </a:cubicBezTo>
                  <a:cubicBezTo>
                    <a:pt x="198" y="0"/>
                    <a:pt x="198" y="0"/>
                    <a:pt x="198" y="0"/>
                  </a:cubicBezTo>
                  <a:cubicBezTo>
                    <a:pt x="202" y="6"/>
                    <a:pt x="204" y="13"/>
                    <a:pt x="204" y="21"/>
                  </a:cubicBezTo>
                  <a:cubicBezTo>
                    <a:pt x="204" y="42"/>
                    <a:pt x="187" y="59"/>
                    <a:pt x="166" y="59"/>
                  </a:cubicBezTo>
                  <a:cubicBezTo>
                    <a:pt x="155" y="59"/>
                    <a:pt x="146" y="55"/>
                    <a:pt x="138" y="48"/>
                  </a:cubicBezTo>
                  <a:cubicBezTo>
                    <a:pt x="132" y="40"/>
                    <a:pt x="128" y="31"/>
                    <a:pt x="128" y="21"/>
                  </a:cubicBezTo>
                  <a:cubicBezTo>
                    <a:pt x="128" y="13"/>
                    <a:pt x="129" y="5"/>
                    <a:pt x="134" y="0"/>
                  </a:cubicBezTo>
                  <a:cubicBezTo>
                    <a:pt x="59" y="0"/>
                    <a:pt x="59" y="0"/>
                    <a:pt x="59" y="0"/>
                  </a:cubicBezTo>
                  <a:cubicBezTo>
                    <a:pt x="59" y="75"/>
                    <a:pt x="59" y="75"/>
                    <a:pt x="59" y="75"/>
                  </a:cubicBezTo>
                  <a:cubicBezTo>
                    <a:pt x="59" y="84"/>
                    <a:pt x="52" y="91"/>
                    <a:pt x="43" y="91"/>
                  </a:cubicBezTo>
                  <a:cubicBezTo>
                    <a:pt x="42" y="91"/>
                    <a:pt x="42" y="91"/>
                    <a:pt x="42" y="91"/>
                  </a:cubicBezTo>
                  <a:cubicBezTo>
                    <a:pt x="42" y="91"/>
                    <a:pt x="42" y="91"/>
                    <a:pt x="42" y="91"/>
                  </a:cubicBezTo>
                  <a:cubicBezTo>
                    <a:pt x="39" y="91"/>
                    <a:pt x="36" y="90"/>
                    <a:pt x="33" y="88"/>
                  </a:cubicBezTo>
                  <a:cubicBezTo>
                    <a:pt x="29" y="85"/>
                    <a:pt x="26" y="85"/>
                    <a:pt x="21" y="85"/>
                  </a:cubicBezTo>
                  <a:cubicBezTo>
                    <a:pt x="10" y="85"/>
                    <a:pt x="0" y="94"/>
                    <a:pt x="0" y="106"/>
                  </a:cubicBezTo>
                  <a:cubicBezTo>
                    <a:pt x="0" y="118"/>
                    <a:pt x="10" y="127"/>
                    <a:pt x="21" y="127"/>
                  </a:cubicBezTo>
                  <a:cubicBezTo>
                    <a:pt x="21" y="127"/>
                    <a:pt x="22" y="127"/>
                    <a:pt x="23" y="127"/>
                  </a:cubicBezTo>
                  <a:cubicBezTo>
                    <a:pt x="26" y="127"/>
                    <a:pt x="29" y="126"/>
                    <a:pt x="32" y="124"/>
                  </a:cubicBezTo>
                  <a:cubicBezTo>
                    <a:pt x="33" y="123"/>
                    <a:pt x="33" y="123"/>
                    <a:pt x="33" y="123"/>
                  </a:cubicBezTo>
                  <a:cubicBezTo>
                    <a:pt x="36" y="121"/>
                    <a:pt x="39" y="121"/>
                    <a:pt x="42" y="121"/>
                  </a:cubicBezTo>
                  <a:cubicBezTo>
                    <a:pt x="42" y="121"/>
                    <a:pt x="42" y="121"/>
                    <a:pt x="42" y="121"/>
                  </a:cubicBezTo>
                  <a:cubicBezTo>
                    <a:pt x="42" y="121"/>
                    <a:pt x="42" y="121"/>
                    <a:pt x="43" y="121"/>
                  </a:cubicBezTo>
                  <a:cubicBezTo>
                    <a:pt x="52" y="121"/>
                    <a:pt x="59" y="128"/>
                    <a:pt x="59" y="137"/>
                  </a:cubicBezTo>
                  <a:cubicBezTo>
                    <a:pt x="59" y="220"/>
                    <a:pt x="59" y="220"/>
                    <a:pt x="59" y="220"/>
                  </a:cubicBezTo>
                  <a:lnTo>
                    <a:pt x="281" y="22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9" name="Freeform 85"/>
            <p:cNvSpPr>
              <a:spLocks/>
            </p:cNvSpPr>
            <p:nvPr/>
          </p:nvSpPr>
          <p:spPr bwMode="auto">
            <a:xfrm>
              <a:off x="2334934" y="1491630"/>
              <a:ext cx="940922" cy="1322676"/>
            </a:xfrm>
            <a:custGeom>
              <a:avLst/>
              <a:gdLst>
                <a:gd name="T0" fmla="*/ 222 w 222"/>
                <a:gd name="T1" fmla="*/ 0 h 281"/>
                <a:gd name="T2" fmla="*/ 0 w 222"/>
                <a:gd name="T3" fmla="*/ 0 h 281"/>
                <a:gd name="T4" fmla="*/ 0 w 222"/>
                <a:gd name="T5" fmla="*/ 83 h 281"/>
                <a:gd name="T6" fmla="*/ 1 w 222"/>
                <a:gd name="T7" fmla="*/ 83 h 281"/>
                <a:gd name="T8" fmla="*/ 5 w 222"/>
                <a:gd name="T9" fmla="*/ 81 h 281"/>
                <a:gd name="T10" fmla="*/ 22 w 222"/>
                <a:gd name="T11" fmla="*/ 77 h 281"/>
                <a:gd name="T12" fmla="*/ 24 w 222"/>
                <a:gd name="T13" fmla="*/ 77 h 281"/>
                <a:gd name="T14" fmla="*/ 27 w 222"/>
                <a:gd name="T15" fmla="*/ 77 h 281"/>
                <a:gd name="T16" fmla="*/ 30 w 222"/>
                <a:gd name="T17" fmla="*/ 78 h 281"/>
                <a:gd name="T18" fmla="*/ 60 w 222"/>
                <a:gd name="T19" fmla="*/ 115 h 281"/>
                <a:gd name="T20" fmla="*/ 30 w 222"/>
                <a:gd name="T21" fmla="*/ 153 h 281"/>
                <a:gd name="T22" fmla="*/ 27 w 222"/>
                <a:gd name="T23" fmla="*/ 153 h 281"/>
                <a:gd name="T24" fmla="*/ 24 w 222"/>
                <a:gd name="T25" fmla="*/ 153 h 281"/>
                <a:gd name="T26" fmla="*/ 22 w 222"/>
                <a:gd name="T27" fmla="*/ 153 h 281"/>
                <a:gd name="T28" fmla="*/ 19 w 222"/>
                <a:gd name="T29" fmla="*/ 153 h 281"/>
                <a:gd name="T30" fmla="*/ 15 w 222"/>
                <a:gd name="T31" fmla="*/ 153 h 281"/>
                <a:gd name="T32" fmla="*/ 14 w 222"/>
                <a:gd name="T33" fmla="*/ 153 h 281"/>
                <a:gd name="T34" fmla="*/ 6 w 222"/>
                <a:gd name="T35" fmla="*/ 150 h 281"/>
                <a:gd name="T36" fmla="*/ 6 w 222"/>
                <a:gd name="T37" fmla="*/ 150 h 281"/>
                <a:gd name="T38" fmla="*/ 5 w 222"/>
                <a:gd name="T39" fmla="*/ 150 h 281"/>
                <a:gd name="T40" fmla="*/ 0 w 222"/>
                <a:gd name="T41" fmla="*/ 147 h 281"/>
                <a:gd name="T42" fmla="*/ 0 w 222"/>
                <a:gd name="T43" fmla="*/ 222 h 281"/>
                <a:gd name="T44" fmla="*/ 76 w 222"/>
                <a:gd name="T45" fmla="*/ 222 h 281"/>
                <a:gd name="T46" fmla="*/ 87 w 222"/>
                <a:gd name="T47" fmla="*/ 226 h 281"/>
                <a:gd name="T48" fmla="*/ 92 w 222"/>
                <a:gd name="T49" fmla="*/ 238 h 281"/>
                <a:gd name="T50" fmla="*/ 89 w 222"/>
                <a:gd name="T51" fmla="*/ 248 h 281"/>
                <a:gd name="T52" fmla="*/ 89 w 222"/>
                <a:gd name="T53" fmla="*/ 248 h 281"/>
                <a:gd name="T54" fmla="*/ 86 w 222"/>
                <a:gd name="T55" fmla="*/ 260 h 281"/>
                <a:gd name="T56" fmla="*/ 92 w 222"/>
                <a:gd name="T57" fmla="*/ 275 h 281"/>
                <a:gd name="T58" fmla="*/ 106 w 222"/>
                <a:gd name="T59" fmla="*/ 281 h 281"/>
                <a:gd name="T60" fmla="*/ 128 w 222"/>
                <a:gd name="T61" fmla="*/ 260 h 281"/>
                <a:gd name="T62" fmla="*/ 125 w 222"/>
                <a:gd name="T63" fmla="*/ 249 h 281"/>
                <a:gd name="T64" fmla="*/ 125 w 222"/>
                <a:gd name="T65" fmla="*/ 248 h 281"/>
                <a:gd name="T66" fmla="*/ 124 w 222"/>
                <a:gd name="T67" fmla="*/ 248 h 281"/>
                <a:gd name="T68" fmla="*/ 122 w 222"/>
                <a:gd name="T69" fmla="*/ 238 h 281"/>
                <a:gd name="T70" fmla="*/ 138 w 222"/>
                <a:gd name="T71" fmla="*/ 222 h 281"/>
                <a:gd name="T72" fmla="*/ 222 w 222"/>
                <a:gd name="T73" fmla="*/ 222 h 281"/>
                <a:gd name="T74" fmla="*/ 222 w 222"/>
                <a:gd name="T7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81">
                  <a:moveTo>
                    <a:pt x="222" y="0"/>
                  </a:moveTo>
                  <a:cubicBezTo>
                    <a:pt x="0" y="0"/>
                    <a:pt x="0" y="0"/>
                    <a:pt x="0" y="0"/>
                  </a:cubicBezTo>
                  <a:cubicBezTo>
                    <a:pt x="0" y="83"/>
                    <a:pt x="0" y="83"/>
                    <a:pt x="0" y="83"/>
                  </a:cubicBezTo>
                  <a:cubicBezTo>
                    <a:pt x="1" y="83"/>
                    <a:pt x="1" y="83"/>
                    <a:pt x="1" y="83"/>
                  </a:cubicBezTo>
                  <a:cubicBezTo>
                    <a:pt x="2" y="82"/>
                    <a:pt x="4" y="81"/>
                    <a:pt x="5" y="81"/>
                  </a:cubicBezTo>
                  <a:cubicBezTo>
                    <a:pt x="10" y="78"/>
                    <a:pt x="15" y="77"/>
                    <a:pt x="22" y="77"/>
                  </a:cubicBezTo>
                  <a:cubicBezTo>
                    <a:pt x="23" y="77"/>
                    <a:pt x="23" y="77"/>
                    <a:pt x="24" y="77"/>
                  </a:cubicBezTo>
                  <a:cubicBezTo>
                    <a:pt x="25" y="77"/>
                    <a:pt x="26" y="77"/>
                    <a:pt x="27" y="77"/>
                  </a:cubicBezTo>
                  <a:cubicBezTo>
                    <a:pt x="28" y="78"/>
                    <a:pt x="29" y="78"/>
                    <a:pt x="30" y="78"/>
                  </a:cubicBezTo>
                  <a:cubicBezTo>
                    <a:pt x="47" y="81"/>
                    <a:pt x="60" y="97"/>
                    <a:pt x="60" y="115"/>
                  </a:cubicBezTo>
                  <a:cubicBezTo>
                    <a:pt x="60" y="134"/>
                    <a:pt x="47" y="149"/>
                    <a:pt x="30" y="153"/>
                  </a:cubicBezTo>
                  <a:cubicBezTo>
                    <a:pt x="29" y="153"/>
                    <a:pt x="28" y="153"/>
                    <a:pt x="27" y="153"/>
                  </a:cubicBezTo>
                  <a:cubicBezTo>
                    <a:pt x="26" y="153"/>
                    <a:pt x="25" y="153"/>
                    <a:pt x="24" y="153"/>
                  </a:cubicBezTo>
                  <a:cubicBezTo>
                    <a:pt x="23" y="153"/>
                    <a:pt x="23" y="153"/>
                    <a:pt x="22" y="153"/>
                  </a:cubicBezTo>
                  <a:cubicBezTo>
                    <a:pt x="21" y="153"/>
                    <a:pt x="20" y="153"/>
                    <a:pt x="19" y="153"/>
                  </a:cubicBezTo>
                  <a:cubicBezTo>
                    <a:pt x="17" y="153"/>
                    <a:pt x="16" y="153"/>
                    <a:pt x="15" y="153"/>
                  </a:cubicBezTo>
                  <a:cubicBezTo>
                    <a:pt x="14" y="153"/>
                    <a:pt x="14" y="153"/>
                    <a:pt x="14" y="153"/>
                  </a:cubicBezTo>
                  <a:cubicBezTo>
                    <a:pt x="11" y="152"/>
                    <a:pt x="8" y="151"/>
                    <a:pt x="6" y="150"/>
                  </a:cubicBezTo>
                  <a:cubicBezTo>
                    <a:pt x="6" y="150"/>
                    <a:pt x="6" y="150"/>
                    <a:pt x="6" y="150"/>
                  </a:cubicBezTo>
                  <a:cubicBezTo>
                    <a:pt x="6" y="150"/>
                    <a:pt x="6" y="150"/>
                    <a:pt x="5" y="150"/>
                  </a:cubicBezTo>
                  <a:cubicBezTo>
                    <a:pt x="4" y="149"/>
                    <a:pt x="2" y="148"/>
                    <a:pt x="0" y="147"/>
                  </a:cubicBezTo>
                  <a:cubicBezTo>
                    <a:pt x="0" y="222"/>
                    <a:pt x="0" y="222"/>
                    <a:pt x="0" y="222"/>
                  </a:cubicBezTo>
                  <a:cubicBezTo>
                    <a:pt x="76" y="222"/>
                    <a:pt x="76" y="222"/>
                    <a:pt x="76" y="222"/>
                  </a:cubicBezTo>
                  <a:cubicBezTo>
                    <a:pt x="80" y="222"/>
                    <a:pt x="85" y="224"/>
                    <a:pt x="87" y="226"/>
                  </a:cubicBezTo>
                  <a:cubicBezTo>
                    <a:pt x="90" y="229"/>
                    <a:pt x="92" y="234"/>
                    <a:pt x="92" y="238"/>
                  </a:cubicBezTo>
                  <a:cubicBezTo>
                    <a:pt x="92" y="242"/>
                    <a:pt x="91" y="245"/>
                    <a:pt x="89" y="248"/>
                  </a:cubicBezTo>
                  <a:cubicBezTo>
                    <a:pt x="89" y="248"/>
                    <a:pt x="89" y="248"/>
                    <a:pt x="89" y="248"/>
                  </a:cubicBezTo>
                  <a:cubicBezTo>
                    <a:pt x="87" y="252"/>
                    <a:pt x="86" y="256"/>
                    <a:pt x="86" y="260"/>
                  </a:cubicBezTo>
                  <a:cubicBezTo>
                    <a:pt x="86" y="266"/>
                    <a:pt x="88" y="270"/>
                    <a:pt x="92" y="275"/>
                  </a:cubicBezTo>
                  <a:cubicBezTo>
                    <a:pt x="96" y="279"/>
                    <a:pt x="101" y="281"/>
                    <a:pt x="106" y="281"/>
                  </a:cubicBezTo>
                  <a:cubicBezTo>
                    <a:pt x="118" y="281"/>
                    <a:pt x="128" y="271"/>
                    <a:pt x="128" y="260"/>
                  </a:cubicBezTo>
                  <a:cubicBezTo>
                    <a:pt x="128" y="255"/>
                    <a:pt x="127" y="252"/>
                    <a:pt x="125" y="249"/>
                  </a:cubicBezTo>
                  <a:cubicBezTo>
                    <a:pt x="125" y="248"/>
                    <a:pt x="125" y="248"/>
                    <a:pt x="125" y="248"/>
                  </a:cubicBezTo>
                  <a:cubicBezTo>
                    <a:pt x="124" y="248"/>
                    <a:pt x="124" y="248"/>
                    <a:pt x="124" y="248"/>
                  </a:cubicBezTo>
                  <a:cubicBezTo>
                    <a:pt x="123" y="245"/>
                    <a:pt x="122" y="242"/>
                    <a:pt x="122" y="238"/>
                  </a:cubicBezTo>
                  <a:cubicBezTo>
                    <a:pt x="122" y="229"/>
                    <a:pt x="129" y="222"/>
                    <a:pt x="138" y="222"/>
                  </a:cubicBezTo>
                  <a:cubicBezTo>
                    <a:pt x="222" y="222"/>
                    <a:pt x="222" y="222"/>
                    <a:pt x="222" y="222"/>
                  </a:cubicBezTo>
                  <a:lnTo>
                    <a:pt x="222" y="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grpSp>
    </p:spTree>
    <p:extLst>
      <p:ext uri="{BB962C8B-B14F-4D97-AF65-F5344CB8AC3E}">
        <p14:creationId xmlns:p14="http://schemas.microsoft.com/office/powerpoint/2010/main" val="4038684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339502"/>
            <a:ext cx="8712968" cy="936104"/>
          </a:xfrm>
        </p:spPr>
        <p:txBody>
          <a:bodyPr>
            <a:noAutofit/>
          </a:bodyPr>
          <a:lstStyle/>
          <a:p>
            <a:pPr algn="ctr"/>
            <a:r>
              <a:rPr lang="pl-PL" sz="2400" dirty="0"/>
              <a:t>Na ile chętnie wmieście/gminie osoby starsze i z niepełnosprawnościami korzystają z oferty placówek kulturalnych?</a:t>
            </a:r>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37</a:t>
            </a:fld>
            <a:endParaRPr lang="pl-PL" dirty="0"/>
          </a:p>
        </p:txBody>
      </p:sp>
      <p:sp>
        <p:nvSpPr>
          <p:cNvPr id="3" name="Symbol zastępczy zawartości 2"/>
          <p:cNvSpPr>
            <a:spLocks noGrp="1"/>
          </p:cNvSpPr>
          <p:nvPr>
            <p:ph idx="1"/>
          </p:nvPr>
        </p:nvSpPr>
        <p:spPr>
          <a:xfrm>
            <a:off x="251520" y="1347614"/>
            <a:ext cx="8712968" cy="3672408"/>
          </a:xfrm>
        </p:spPr>
        <p:txBody>
          <a:bodyPr>
            <a:normAutofit fontScale="92500" lnSpcReduction="20000"/>
          </a:bodyPr>
          <a:lstStyle/>
          <a:p>
            <a:pPr algn="just">
              <a:spcBef>
                <a:spcPts val="600"/>
              </a:spcBef>
              <a:spcAft>
                <a:spcPts val="600"/>
              </a:spcAft>
            </a:pPr>
            <a:r>
              <a:rPr lang="pl-PL" sz="2000" dirty="0"/>
              <a:t>W ocenie przedstawicieli instytucji publicznych osoby starsze i z niepełnosprawnościami </a:t>
            </a:r>
            <a:r>
              <a:rPr lang="pl-PL" sz="2000" b="1" dirty="0"/>
              <a:t>chętnie korzystają z oferty kulturalnej</a:t>
            </a:r>
            <a:r>
              <a:rPr lang="pl-PL" sz="2000" dirty="0"/>
              <a:t>. Sama ta oferta na terenie LOF jest zróżnicowana. W </a:t>
            </a:r>
            <a:r>
              <a:rPr lang="pl-PL" sz="2000" b="1" dirty="0"/>
              <a:t>Lublinie </a:t>
            </a:r>
            <a:r>
              <a:rPr lang="pl-PL" sz="2000" dirty="0"/>
              <a:t>spektrum wydarzeń czy inicjatyw jest </a:t>
            </a:r>
            <a:r>
              <a:rPr lang="pl-PL" sz="2000" b="1" dirty="0"/>
              <a:t>znacznie szersze niż na obszarach wiejskich</a:t>
            </a:r>
            <a:r>
              <a:rPr lang="pl-PL" sz="2000" dirty="0"/>
              <a:t>, lecz pewnego rodzaju walorem oferty kulturalnej na obszarach wiejskich jest to, że jest ona tworzona niejako oddolnie, przez członków wspólnoty lokalnej</a:t>
            </a:r>
            <a:r>
              <a:rPr lang="pl-PL" sz="2000" dirty="0" smtClean="0"/>
              <a:t>.</a:t>
            </a:r>
          </a:p>
          <a:p>
            <a:pPr algn="just">
              <a:spcBef>
                <a:spcPts val="600"/>
              </a:spcBef>
              <a:spcAft>
                <a:spcPts val="600"/>
              </a:spcAft>
            </a:pPr>
            <a:r>
              <a:rPr lang="pl-PL" sz="2000" dirty="0"/>
              <a:t>Uczestnicy zogniskowanych wywiadów grupowych podkreślają, że oferta kulturalna na terenie LOF jest bogata, </a:t>
            </a:r>
            <a:r>
              <a:rPr lang="pl-PL" sz="2000" b="1" dirty="0"/>
              <a:t>w szczególności w Lublinie</a:t>
            </a:r>
            <a:r>
              <a:rPr lang="pl-PL" sz="2000" dirty="0"/>
              <a:t>. Zróżnicowane są jednak opinie w odniesieniu do kwestii </a:t>
            </a:r>
            <a:r>
              <a:rPr lang="pl-PL" sz="2000" b="1" dirty="0"/>
              <a:t>możliwości łatwego skorzystania </a:t>
            </a:r>
            <a:r>
              <a:rPr lang="pl-PL" sz="2000" dirty="0"/>
              <a:t>z tej oferty przez osoby starsze i z </a:t>
            </a:r>
            <a:r>
              <a:rPr lang="pl-PL" sz="2000" dirty="0" smtClean="0"/>
              <a:t>niepełnosprawnościami.</a:t>
            </a:r>
          </a:p>
          <a:p>
            <a:pPr algn="just">
              <a:spcBef>
                <a:spcPts val="600"/>
              </a:spcBef>
              <a:spcAft>
                <a:spcPts val="600"/>
              </a:spcAft>
            </a:pPr>
            <a:r>
              <a:rPr lang="pl-PL" sz="2000" dirty="0" smtClean="0"/>
              <a:t>Innym </a:t>
            </a:r>
            <a:r>
              <a:rPr lang="pl-PL" sz="2000" dirty="0"/>
              <a:t>czynnikiem niedostępności, niezależnym od niedostępności wynikającej z </a:t>
            </a:r>
            <a:r>
              <a:rPr lang="pl-PL" sz="2000" b="1" dirty="0"/>
              <a:t>barier architektonicznych</a:t>
            </a:r>
            <a:r>
              <a:rPr lang="pl-PL" sz="2000" dirty="0"/>
              <a:t>, jest niedostępność wynikająca ze zbyt </a:t>
            </a:r>
            <a:r>
              <a:rPr lang="pl-PL" sz="2000" b="1" dirty="0"/>
              <a:t>słabej pozycji ekonomicznej </a:t>
            </a:r>
            <a:r>
              <a:rPr lang="pl-PL" sz="2000" dirty="0"/>
              <a:t>części osób starszych i z niepełnosprawnościami. Atrakcyjna oferta kulturalna jest bowiem dla nich </a:t>
            </a:r>
            <a:r>
              <a:rPr lang="pl-PL" sz="2000" b="1" dirty="0"/>
              <a:t>zbyt droga</a:t>
            </a:r>
            <a:r>
              <a:rPr lang="pl-PL" sz="2000" dirty="0"/>
              <a:t>.</a:t>
            </a:r>
          </a:p>
        </p:txBody>
      </p:sp>
    </p:spTree>
    <p:extLst>
      <p:ext uri="{BB962C8B-B14F-4D97-AF65-F5344CB8AC3E}">
        <p14:creationId xmlns:p14="http://schemas.microsoft.com/office/powerpoint/2010/main" val="4262140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739209"/>
            <a:ext cx="5904656" cy="2160240"/>
          </a:xfrm>
        </p:spPr>
        <p:txBody>
          <a:bodyPr>
            <a:normAutofit/>
          </a:bodyPr>
          <a:lstStyle/>
          <a:p>
            <a:pPr algn="ctr"/>
            <a:r>
              <a:rPr lang="pl-PL" sz="6000" dirty="0"/>
              <a:t>Część </a:t>
            </a:r>
            <a:r>
              <a:rPr lang="pl-PL" sz="6000" dirty="0" smtClean="0"/>
              <a:t>XI</a:t>
            </a:r>
            <a:endParaRPr lang="pl-PL" sz="6000" dirty="0"/>
          </a:p>
        </p:txBody>
      </p:sp>
      <p:sp>
        <p:nvSpPr>
          <p:cNvPr id="3" name="Symbol zastępczy zawartości 2"/>
          <p:cNvSpPr>
            <a:spLocks noGrp="1"/>
          </p:cNvSpPr>
          <p:nvPr>
            <p:ph idx="1"/>
          </p:nvPr>
        </p:nvSpPr>
        <p:spPr>
          <a:xfrm>
            <a:off x="250403" y="2799170"/>
            <a:ext cx="5761757" cy="1616518"/>
          </a:xfrm>
        </p:spPr>
        <p:txBody>
          <a:bodyPr anchor="ctr">
            <a:noAutofit/>
          </a:bodyPr>
          <a:lstStyle/>
          <a:p>
            <a:pPr marL="0" indent="0" algn="ctr">
              <a:buNone/>
            </a:pPr>
            <a:r>
              <a:rPr lang="pl-PL" b="1" dirty="0" smtClean="0"/>
              <a:t>Zapotrzebowanie </a:t>
            </a:r>
            <a:r>
              <a:rPr lang="pl-PL" b="1" dirty="0"/>
              <a:t>i dostęp do placówek sportowych</a:t>
            </a:r>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38</a:t>
            </a:fld>
            <a:endParaRPr lang="pl-PL" dirty="0"/>
          </a:p>
        </p:txBody>
      </p:sp>
      <p:grpSp>
        <p:nvGrpSpPr>
          <p:cNvPr id="5" name="Grupa 4"/>
          <p:cNvGrpSpPr/>
          <p:nvPr/>
        </p:nvGrpSpPr>
        <p:grpSpPr>
          <a:xfrm>
            <a:off x="6156176" y="739209"/>
            <a:ext cx="1944216" cy="2160240"/>
            <a:chOff x="1331640" y="1491630"/>
            <a:chExt cx="1944216" cy="2160240"/>
          </a:xfrm>
        </p:grpSpPr>
        <p:sp>
          <p:nvSpPr>
            <p:cNvPr id="6" name="Freeform 82"/>
            <p:cNvSpPr>
              <a:spLocks/>
            </p:cNvSpPr>
            <p:nvPr/>
          </p:nvSpPr>
          <p:spPr bwMode="auto">
            <a:xfrm>
              <a:off x="1331640" y="1491630"/>
              <a:ext cx="1185063" cy="1043489"/>
            </a:xfrm>
            <a:custGeom>
              <a:avLst/>
              <a:gdLst>
                <a:gd name="T0" fmla="*/ 221 w 280"/>
                <a:gd name="T1" fmla="*/ 0 h 222"/>
                <a:gd name="T2" fmla="*/ 0 w 280"/>
                <a:gd name="T3" fmla="*/ 0 h 222"/>
                <a:gd name="T4" fmla="*/ 0 w 280"/>
                <a:gd name="T5" fmla="*/ 222 h 222"/>
                <a:gd name="T6" fmla="*/ 82 w 280"/>
                <a:gd name="T7" fmla="*/ 222 h 222"/>
                <a:gd name="T8" fmla="*/ 82 w 280"/>
                <a:gd name="T9" fmla="*/ 221 h 222"/>
                <a:gd name="T10" fmla="*/ 80 w 280"/>
                <a:gd name="T11" fmla="*/ 216 h 222"/>
                <a:gd name="T12" fmla="*/ 76 w 280"/>
                <a:gd name="T13" fmla="*/ 200 h 222"/>
                <a:gd name="T14" fmla="*/ 114 w 280"/>
                <a:gd name="T15" fmla="*/ 162 h 222"/>
                <a:gd name="T16" fmla="*/ 149 w 280"/>
                <a:gd name="T17" fmla="*/ 184 h 222"/>
                <a:gd name="T18" fmla="*/ 153 w 280"/>
                <a:gd name="T19" fmla="*/ 200 h 222"/>
                <a:gd name="T20" fmla="*/ 146 w 280"/>
                <a:gd name="T21" fmla="*/ 222 h 222"/>
                <a:gd name="T22" fmla="*/ 221 w 280"/>
                <a:gd name="T23" fmla="*/ 222 h 222"/>
                <a:gd name="T24" fmla="*/ 221 w 280"/>
                <a:gd name="T25" fmla="*/ 146 h 222"/>
                <a:gd name="T26" fmla="*/ 221 w 280"/>
                <a:gd name="T27" fmla="*/ 146 h 222"/>
                <a:gd name="T28" fmla="*/ 221 w 280"/>
                <a:gd name="T29" fmla="*/ 145 h 222"/>
                <a:gd name="T30" fmla="*/ 235 w 280"/>
                <a:gd name="T31" fmla="*/ 130 h 222"/>
                <a:gd name="T32" fmla="*/ 237 w 280"/>
                <a:gd name="T33" fmla="*/ 130 h 222"/>
                <a:gd name="T34" fmla="*/ 247 w 280"/>
                <a:gd name="T35" fmla="*/ 133 h 222"/>
                <a:gd name="T36" fmla="*/ 248 w 280"/>
                <a:gd name="T37" fmla="*/ 134 h 222"/>
                <a:gd name="T38" fmla="*/ 248 w 280"/>
                <a:gd name="T39" fmla="*/ 134 h 222"/>
                <a:gd name="T40" fmla="*/ 249 w 280"/>
                <a:gd name="T41" fmla="*/ 135 h 222"/>
                <a:gd name="T42" fmla="*/ 250 w 280"/>
                <a:gd name="T43" fmla="*/ 135 h 222"/>
                <a:gd name="T44" fmla="*/ 251 w 280"/>
                <a:gd name="T45" fmla="*/ 135 h 222"/>
                <a:gd name="T46" fmla="*/ 252 w 280"/>
                <a:gd name="T47" fmla="*/ 135 h 222"/>
                <a:gd name="T48" fmla="*/ 252 w 280"/>
                <a:gd name="T49" fmla="*/ 135 h 222"/>
                <a:gd name="T50" fmla="*/ 252 w 280"/>
                <a:gd name="T51" fmla="*/ 135 h 222"/>
                <a:gd name="T52" fmla="*/ 253 w 280"/>
                <a:gd name="T53" fmla="*/ 135 h 222"/>
                <a:gd name="T54" fmla="*/ 254 w 280"/>
                <a:gd name="T55" fmla="*/ 136 h 222"/>
                <a:gd name="T56" fmla="*/ 255 w 280"/>
                <a:gd name="T57" fmla="*/ 136 h 222"/>
                <a:gd name="T58" fmla="*/ 256 w 280"/>
                <a:gd name="T59" fmla="*/ 136 h 222"/>
                <a:gd name="T60" fmla="*/ 257 w 280"/>
                <a:gd name="T61" fmla="*/ 136 h 222"/>
                <a:gd name="T62" fmla="*/ 257 w 280"/>
                <a:gd name="T63" fmla="*/ 136 h 222"/>
                <a:gd name="T64" fmla="*/ 259 w 280"/>
                <a:gd name="T65" fmla="*/ 136 h 222"/>
                <a:gd name="T66" fmla="*/ 269 w 280"/>
                <a:gd name="T67" fmla="*/ 134 h 222"/>
                <a:gd name="T68" fmla="*/ 280 w 280"/>
                <a:gd name="T69" fmla="*/ 115 h 222"/>
                <a:gd name="T70" fmla="*/ 269 w 280"/>
                <a:gd name="T71" fmla="*/ 97 h 222"/>
                <a:gd name="T72" fmla="*/ 259 w 280"/>
                <a:gd name="T73" fmla="*/ 94 h 222"/>
                <a:gd name="T74" fmla="*/ 248 w 280"/>
                <a:gd name="T75" fmla="*/ 97 h 222"/>
                <a:gd name="T76" fmla="*/ 247 w 280"/>
                <a:gd name="T77" fmla="*/ 97 h 222"/>
                <a:gd name="T78" fmla="*/ 247 w 280"/>
                <a:gd name="T79" fmla="*/ 97 h 222"/>
                <a:gd name="T80" fmla="*/ 247 w 280"/>
                <a:gd name="T81" fmla="*/ 98 h 222"/>
                <a:gd name="T82" fmla="*/ 247 w 280"/>
                <a:gd name="T83" fmla="*/ 98 h 222"/>
                <a:gd name="T84" fmla="*/ 240 w 280"/>
                <a:gd name="T85" fmla="*/ 100 h 222"/>
                <a:gd name="T86" fmla="*/ 237 w 280"/>
                <a:gd name="T87" fmla="*/ 100 h 222"/>
                <a:gd name="T88" fmla="*/ 235 w 280"/>
                <a:gd name="T89" fmla="*/ 100 h 222"/>
                <a:gd name="T90" fmla="*/ 221 w 280"/>
                <a:gd name="T91" fmla="*/ 90 h 222"/>
                <a:gd name="T92" fmla="*/ 221 w 280"/>
                <a:gd name="T93" fmla="*/ 89 h 222"/>
                <a:gd name="T94" fmla="*/ 221 w 280"/>
                <a:gd name="T95" fmla="*/ 88 h 222"/>
                <a:gd name="T96" fmla="*/ 221 w 280"/>
                <a:gd name="T97" fmla="*/ 88 h 222"/>
                <a:gd name="T98" fmla="*/ 221 w 280"/>
                <a:gd name="T99" fmla="*/ 87 h 222"/>
                <a:gd name="T100" fmla="*/ 221 w 280"/>
                <a:gd name="T101" fmla="*/ 86 h 222"/>
                <a:gd name="T102" fmla="*/ 221 w 280"/>
                <a:gd name="T103" fmla="*/ 85 h 222"/>
                <a:gd name="T104" fmla="*/ 221 w 280"/>
                <a:gd name="T105" fmla="*/ 84 h 222"/>
                <a:gd name="T106" fmla="*/ 221 w 280"/>
                <a:gd name="T107" fmla="*/ 84 h 222"/>
                <a:gd name="T108" fmla="*/ 221 w 280"/>
                <a:gd name="T10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222">
                  <a:moveTo>
                    <a:pt x="221" y="0"/>
                  </a:moveTo>
                  <a:cubicBezTo>
                    <a:pt x="0" y="0"/>
                    <a:pt x="0" y="0"/>
                    <a:pt x="0" y="0"/>
                  </a:cubicBezTo>
                  <a:cubicBezTo>
                    <a:pt x="0" y="222"/>
                    <a:pt x="0" y="222"/>
                    <a:pt x="0" y="222"/>
                  </a:cubicBezTo>
                  <a:cubicBezTo>
                    <a:pt x="82" y="222"/>
                    <a:pt x="82" y="222"/>
                    <a:pt x="82" y="222"/>
                  </a:cubicBezTo>
                  <a:cubicBezTo>
                    <a:pt x="82" y="221"/>
                    <a:pt x="82" y="221"/>
                    <a:pt x="82" y="221"/>
                  </a:cubicBezTo>
                  <a:cubicBezTo>
                    <a:pt x="81" y="220"/>
                    <a:pt x="81" y="218"/>
                    <a:pt x="80" y="216"/>
                  </a:cubicBezTo>
                  <a:cubicBezTo>
                    <a:pt x="77" y="211"/>
                    <a:pt x="76" y="206"/>
                    <a:pt x="76" y="200"/>
                  </a:cubicBezTo>
                  <a:cubicBezTo>
                    <a:pt x="76" y="180"/>
                    <a:pt x="93" y="162"/>
                    <a:pt x="114" y="162"/>
                  </a:cubicBezTo>
                  <a:cubicBezTo>
                    <a:pt x="129" y="162"/>
                    <a:pt x="143" y="171"/>
                    <a:pt x="149" y="184"/>
                  </a:cubicBezTo>
                  <a:cubicBezTo>
                    <a:pt x="151" y="189"/>
                    <a:pt x="153" y="194"/>
                    <a:pt x="153" y="200"/>
                  </a:cubicBezTo>
                  <a:cubicBezTo>
                    <a:pt x="153" y="207"/>
                    <a:pt x="150" y="216"/>
                    <a:pt x="146" y="222"/>
                  </a:cubicBezTo>
                  <a:cubicBezTo>
                    <a:pt x="221" y="222"/>
                    <a:pt x="221" y="222"/>
                    <a:pt x="221" y="222"/>
                  </a:cubicBezTo>
                  <a:cubicBezTo>
                    <a:pt x="221" y="146"/>
                    <a:pt x="221" y="146"/>
                    <a:pt x="221" y="146"/>
                  </a:cubicBezTo>
                  <a:cubicBezTo>
                    <a:pt x="221" y="146"/>
                    <a:pt x="221" y="146"/>
                    <a:pt x="221" y="146"/>
                  </a:cubicBezTo>
                  <a:cubicBezTo>
                    <a:pt x="221" y="146"/>
                    <a:pt x="221" y="146"/>
                    <a:pt x="221" y="145"/>
                  </a:cubicBezTo>
                  <a:cubicBezTo>
                    <a:pt x="221" y="137"/>
                    <a:pt x="227" y="131"/>
                    <a:pt x="235" y="130"/>
                  </a:cubicBezTo>
                  <a:cubicBezTo>
                    <a:pt x="236" y="130"/>
                    <a:pt x="237" y="130"/>
                    <a:pt x="237" y="130"/>
                  </a:cubicBezTo>
                  <a:cubicBezTo>
                    <a:pt x="241" y="130"/>
                    <a:pt x="244" y="131"/>
                    <a:pt x="247" y="133"/>
                  </a:cubicBezTo>
                  <a:cubicBezTo>
                    <a:pt x="248" y="134"/>
                    <a:pt x="248" y="134"/>
                    <a:pt x="248" y="134"/>
                  </a:cubicBezTo>
                  <a:cubicBezTo>
                    <a:pt x="248" y="134"/>
                    <a:pt x="248" y="134"/>
                    <a:pt x="248" y="134"/>
                  </a:cubicBezTo>
                  <a:cubicBezTo>
                    <a:pt x="249" y="134"/>
                    <a:pt x="249" y="134"/>
                    <a:pt x="249" y="135"/>
                  </a:cubicBezTo>
                  <a:cubicBezTo>
                    <a:pt x="250" y="135"/>
                    <a:pt x="250" y="135"/>
                    <a:pt x="250" y="135"/>
                  </a:cubicBezTo>
                  <a:cubicBezTo>
                    <a:pt x="251" y="135"/>
                    <a:pt x="251" y="135"/>
                    <a:pt x="251" y="135"/>
                  </a:cubicBezTo>
                  <a:cubicBezTo>
                    <a:pt x="251" y="135"/>
                    <a:pt x="251" y="135"/>
                    <a:pt x="252" y="135"/>
                  </a:cubicBezTo>
                  <a:cubicBezTo>
                    <a:pt x="252" y="135"/>
                    <a:pt x="252" y="135"/>
                    <a:pt x="252" y="135"/>
                  </a:cubicBezTo>
                  <a:cubicBezTo>
                    <a:pt x="252" y="135"/>
                    <a:pt x="252" y="135"/>
                    <a:pt x="252" y="135"/>
                  </a:cubicBezTo>
                  <a:cubicBezTo>
                    <a:pt x="253" y="135"/>
                    <a:pt x="253" y="135"/>
                    <a:pt x="253" y="135"/>
                  </a:cubicBezTo>
                  <a:cubicBezTo>
                    <a:pt x="253" y="135"/>
                    <a:pt x="254" y="135"/>
                    <a:pt x="254" y="136"/>
                  </a:cubicBezTo>
                  <a:cubicBezTo>
                    <a:pt x="255" y="136"/>
                    <a:pt x="255" y="136"/>
                    <a:pt x="255" y="136"/>
                  </a:cubicBezTo>
                  <a:cubicBezTo>
                    <a:pt x="255" y="136"/>
                    <a:pt x="255" y="136"/>
                    <a:pt x="256" y="136"/>
                  </a:cubicBezTo>
                  <a:cubicBezTo>
                    <a:pt x="256" y="136"/>
                    <a:pt x="256" y="136"/>
                    <a:pt x="257" y="136"/>
                  </a:cubicBezTo>
                  <a:cubicBezTo>
                    <a:pt x="257" y="136"/>
                    <a:pt x="257" y="136"/>
                    <a:pt x="257" y="136"/>
                  </a:cubicBezTo>
                  <a:cubicBezTo>
                    <a:pt x="258" y="136"/>
                    <a:pt x="258" y="136"/>
                    <a:pt x="259" y="136"/>
                  </a:cubicBezTo>
                  <a:cubicBezTo>
                    <a:pt x="262" y="136"/>
                    <a:pt x="266" y="135"/>
                    <a:pt x="269" y="134"/>
                  </a:cubicBezTo>
                  <a:cubicBezTo>
                    <a:pt x="276" y="130"/>
                    <a:pt x="280" y="123"/>
                    <a:pt x="280" y="115"/>
                  </a:cubicBezTo>
                  <a:cubicBezTo>
                    <a:pt x="280" y="108"/>
                    <a:pt x="276" y="100"/>
                    <a:pt x="269" y="97"/>
                  </a:cubicBezTo>
                  <a:cubicBezTo>
                    <a:pt x="266" y="95"/>
                    <a:pt x="262" y="94"/>
                    <a:pt x="259" y="94"/>
                  </a:cubicBezTo>
                  <a:cubicBezTo>
                    <a:pt x="254" y="94"/>
                    <a:pt x="251" y="95"/>
                    <a:pt x="248" y="97"/>
                  </a:cubicBezTo>
                  <a:cubicBezTo>
                    <a:pt x="247" y="97"/>
                    <a:pt x="247" y="97"/>
                    <a:pt x="247" y="97"/>
                  </a:cubicBezTo>
                  <a:cubicBezTo>
                    <a:pt x="247" y="97"/>
                    <a:pt x="247" y="97"/>
                    <a:pt x="247" y="97"/>
                  </a:cubicBezTo>
                  <a:cubicBezTo>
                    <a:pt x="247" y="98"/>
                    <a:pt x="247" y="98"/>
                    <a:pt x="247" y="98"/>
                  </a:cubicBezTo>
                  <a:cubicBezTo>
                    <a:pt x="247" y="98"/>
                    <a:pt x="247" y="98"/>
                    <a:pt x="247" y="98"/>
                  </a:cubicBezTo>
                  <a:cubicBezTo>
                    <a:pt x="244" y="99"/>
                    <a:pt x="243" y="100"/>
                    <a:pt x="240" y="100"/>
                  </a:cubicBezTo>
                  <a:cubicBezTo>
                    <a:pt x="239" y="100"/>
                    <a:pt x="238" y="100"/>
                    <a:pt x="237" y="100"/>
                  </a:cubicBezTo>
                  <a:cubicBezTo>
                    <a:pt x="237" y="100"/>
                    <a:pt x="236" y="100"/>
                    <a:pt x="235" y="100"/>
                  </a:cubicBezTo>
                  <a:cubicBezTo>
                    <a:pt x="229" y="99"/>
                    <a:pt x="224" y="95"/>
                    <a:pt x="221" y="90"/>
                  </a:cubicBezTo>
                  <a:cubicBezTo>
                    <a:pt x="221" y="89"/>
                    <a:pt x="221" y="89"/>
                    <a:pt x="221" y="89"/>
                  </a:cubicBezTo>
                  <a:cubicBezTo>
                    <a:pt x="221" y="89"/>
                    <a:pt x="221" y="89"/>
                    <a:pt x="221" y="88"/>
                  </a:cubicBezTo>
                  <a:cubicBezTo>
                    <a:pt x="221" y="88"/>
                    <a:pt x="221" y="88"/>
                    <a:pt x="221" y="88"/>
                  </a:cubicBezTo>
                  <a:cubicBezTo>
                    <a:pt x="221" y="87"/>
                    <a:pt x="221" y="87"/>
                    <a:pt x="221" y="87"/>
                  </a:cubicBezTo>
                  <a:cubicBezTo>
                    <a:pt x="221" y="86"/>
                    <a:pt x="221" y="86"/>
                    <a:pt x="221" y="86"/>
                  </a:cubicBezTo>
                  <a:cubicBezTo>
                    <a:pt x="221" y="86"/>
                    <a:pt x="221" y="86"/>
                    <a:pt x="221" y="85"/>
                  </a:cubicBezTo>
                  <a:cubicBezTo>
                    <a:pt x="221" y="85"/>
                    <a:pt x="221" y="85"/>
                    <a:pt x="221" y="84"/>
                  </a:cubicBezTo>
                  <a:cubicBezTo>
                    <a:pt x="221" y="84"/>
                    <a:pt x="221" y="84"/>
                    <a:pt x="221" y="84"/>
                  </a:cubicBezTo>
                  <a:lnTo>
                    <a:pt x="221" y="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7" name="Freeform 83"/>
            <p:cNvSpPr>
              <a:spLocks/>
            </p:cNvSpPr>
            <p:nvPr/>
          </p:nvSpPr>
          <p:spPr bwMode="auto">
            <a:xfrm>
              <a:off x="1331640" y="2333154"/>
              <a:ext cx="932012" cy="1318716"/>
            </a:xfrm>
            <a:custGeom>
              <a:avLst/>
              <a:gdLst>
                <a:gd name="T0" fmla="*/ 0 w 220"/>
                <a:gd name="T1" fmla="*/ 280 h 280"/>
                <a:gd name="T2" fmla="*/ 220 w 220"/>
                <a:gd name="T3" fmla="*/ 280 h 280"/>
                <a:gd name="T4" fmla="*/ 220 w 220"/>
                <a:gd name="T5" fmla="*/ 198 h 280"/>
                <a:gd name="T6" fmla="*/ 220 w 220"/>
                <a:gd name="T7" fmla="*/ 198 h 280"/>
                <a:gd name="T8" fmla="*/ 202 w 220"/>
                <a:gd name="T9" fmla="*/ 204 h 280"/>
                <a:gd name="T10" fmla="*/ 199 w 220"/>
                <a:gd name="T11" fmla="*/ 204 h 280"/>
                <a:gd name="T12" fmla="*/ 161 w 220"/>
                <a:gd name="T13" fmla="*/ 166 h 280"/>
                <a:gd name="T14" fmla="*/ 199 w 220"/>
                <a:gd name="T15" fmla="*/ 127 h 280"/>
                <a:gd name="T16" fmla="*/ 199 w 220"/>
                <a:gd name="T17" fmla="*/ 127 h 280"/>
                <a:gd name="T18" fmla="*/ 199 w 220"/>
                <a:gd name="T19" fmla="*/ 127 h 280"/>
                <a:gd name="T20" fmla="*/ 220 w 220"/>
                <a:gd name="T21" fmla="*/ 134 h 280"/>
                <a:gd name="T22" fmla="*/ 220 w 220"/>
                <a:gd name="T23" fmla="*/ 60 h 280"/>
                <a:gd name="T24" fmla="*/ 145 w 220"/>
                <a:gd name="T25" fmla="*/ 60 h 280"/>
                <a:gd name="T26" fmla="*/ 131 w 220"/>
                <a:gd name="T27" fmla="*/ 51 h 280"/>
                <a:gd name="T28" fmla="*/ 129 w 220"/>
                <a:gd name="T29" fmla="*/ 43 h 280"/>
                <a:gd name="T30" fmla="*/ 132 w 220"/>
                <a:gd name="T31" fmla="*/ 33 h 280"/>
                <a:gd name="T32" fmla="*/ 132 w 220"/>
                <a:gd name="T33" fmla="*/ 33 h 280"/>
                <a:gd name="T34" fmla="*/ 135 w 220"/>
                <a:gd name="T35" fmla="*/ 21 h 280"/>
                <a:gd name="T36" fmla="*/ 133 w 220"/>
                <a:gd name="T37" fmla="*/ 11 h 280"/>
                <a:gd name="T38" fmla="*/ 114 w 220"/>
                <a:gd name="T39" fmla="*/ 0 h 280"/>
                <a:gd name="T40" fmla="*/ 93 w 220"/>
                <a:gd name="T41" fmla="*/ 21 h 280"/>
                <a:gd name="T42" fmla="*/ 95 w 220"/>
                <a:gd name="T43" fmla="*/ 31 h 280"/>
                <a:gd name="T44" fmla="*/ 96 w 220"/>
                <a:gd name="T45" fmla="*/ 32 h 280"/>
                <a:gd name="T46" fmla="*/ 96 w 220"/>
                <a:gd name="T47" fmla="*/ 32 h 280"/>
                <a:gd name="T48" fmla="*/ 97 w 220"/>
                <a:gd name="T49" fmla="*/ 33 h 280"/>
                <a:gd name="T50" fmla="*/ 98 w 220"/>
                <a:gd name="T51" fmla="*/ 35 h 280"/>
                <a:gd name="T52" fmla="*/ 99 w 220"/>
                <a:gd name="T53" fmla="*/ 43 h 280"/>
                <a:gd name="T54" fmla="*/ 83 w 220"/>
                <a:gd name="T55" fmla="*/ 60 h 280"/>
                <a:gd name="T56" fmla="*/ 0 w 220"/>
                <a:gd name="T57" fmla="*/ 60 h 280"/>
                <a:gd name="T58" fmla="*/ 0 w 220"/>
                <a:gd name="T5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280">
                  <a:moveTo>
                    <a:pt x="0" y="280"/>
                  </a:moveTo>
                  <a:cubicBezTo>
                    <a:pt x="220" y="280"/>
                    <a:pt x="220" y="280"/>
                    <a:pt x="220" y="280"/>
                  </a:cubicBezTo>
                  <a:cubicBezTo>
                    <a:pt x="220" y="198"/>
                    <a:pt x="220" y="198"/>
                    <a:pt x="220" y="198"/>
                  </a:cubicBezTo>
                  <a:cubicBezTo>
                    <a:pt x="220" y="198"/>
                    <a:pt x="220" y="198"/>
                    <a:pt x="220" y="198"/>
                  </a:cubicBezTo>
                  <a:cubicBezTo>
                    <a:pt x="215" y="201"/>
                    <a:pt x="208" y="203"/>
                    <a:pt x="202" y="204"/>
                  </a:cubicBezTo>
                  <a:cubicBezTo>
                    <a:pt x="201" y="204"/>
                    <a:pt x="200" y="204"/>
                    <a:pt x="199" y="204"/>
                  </a:cubicBezTo>
                  <a:cubicBezTo>
                    <a:pt x="178" y="204"/>
                    <a:pt x="161" y="187"/>
                    <a:pt x="161" y="166"/>
                  </a:cubicBezTo>
                  <a:cubicBezTo>
                    <a:pt x="161" y="145"/>
                    <a:pt x="178" y="127"/>
                    <a:pt x="199" y="127"/>
                  </a:cubicBezTo>
                  <a:cubicBezTo>
                    <a:pt x="199" y="127"/>
                    <a:pt x="199" y="127"/>
                    <a:pt x="199" y="127"/>
                  </a:cubicBezTo>
                  <a:cubicBezTo>
                    <a:pt x="199" y="127"/>
                    <a:pt x="199" y="127"/>
                    <a:pt x="199" y="127"/>
                  </a:cubicBezTo>
                  <a:cubicBezTo>
                    <a:pt x="207" y="127"/>
                    <a:pt x="214" y="130"/>
                    <a:pt x="220" y="134"/>
                  </a:cubicBezTo>
                  <a:cubicBezTo>
                    <a:pt x="220" y="60"/>
                    <a:pt x="220" y="60"/>
                    <a:pt x="220" y="60"/>
                  </a:cubicBezTo>
                  <a:cubicBezTo>
                    <a:pt x="145" y="60"/>
                    <a:pt x="145" y="60"/>
                    <a:pt x="145" y="60"/>
                  </a:cubicBezTo>
                  <a:cubicBezTo>
                    <a:pt x="139" y="60"/>
                    <a:pt x="134" y="56"/>
                    <a:pt x="131" y="51"/>
                  </a:cubicBezTo>
                  <a:cubicBezTo>
                    <a:pt x="129" y="48"/>
                    <a:pt x="129" y="46"/>
                    <a:pt x="129" y="43"/>
                  </a:cubicBezTo>
                  <a:cubicBezTo>
                    <a:pt x="129" y="39"/>
                    <a:pt x="130" y="36"/>
                    <a:pt x="132" y="33"/>
                  </a:cubicBezTo>
                  <a:cubicBezTo>
                    <a:pt x="132" y="33"/>
                    <a:pt x="132" y="33"/>
                    <a:pt x="132" y="33"/>
                  </a:cubicBezTo>
                  <a:cubicBezTo>
                    <a:pt x="135" y="29"/>
                    <a:pt x="135" y="26"/>
                    <a:pt x="135" y="21"/>
                  </a:cubicBezTo>
                  <a:cubicBezTo>
                    <a:pt x="135" y="18"/>
                    <a:pt x="135" y="14"/>
                    <a:pt x="133" y="11"/>
                  </a:cubicBezTo>
                  <a:cubicBezTo>
                    <a:pt x="129" y="4"/>
                    <a:pt x="122" y="0"/>
                    <a:pt x="114" y="0"/>
                  </a:cubicBezTo>
                  <a:cubicBezTo>
                    <a:pt x="102" y="0"/>
                    <a:pt x="93" y="10"/>
                    <a:pt x="93" y="21"/>
                  </a:cubicBezTo>
                  <a:cubicBezTo>
                    <a:pt x="93" y="25"/>
                    <a:pt x="94" y="28"/>
                    <a:pt x="95" y="31"/>
                  </a:cubicBezTo>
                  <a:cubicBezTo>
                    <a:pt x="96" y="31"/>
                    <a:pt x="96" y="32"/>
                    <a:pt x="96" y="32"/>
                  </a:cubicBezTo>
                  <a:cubicBezTo>
                    <a:pt x="96" y="32"/>
                    <a:pt x="96" y="32"/>
                    <a:pt x="96" y="32"/>
                  </a:cubicBezTo>
                  <a:cubicBezTo>
                    <a:pt x="97" y="33"/>
                    <a:pt x="97" y="33"/>
                    <a:pt x="97" y="33"/>
                  </a:cubicBezTo>
                  <a:cubicBezTo>
                    <a:pt x="97" y="34"/>
                    <a:pt x="98" y="35"/>
                    <a:pt x="98" y="35"/>
                  </a:cubicBezTo>
                  <a:cubicBezTo>
                    <a:pt x="99" y="37"/>
                    <a:pt x="99" y="40"/>
                    <a:pt x="99" y="43"/>
                  </a:cubicBezTo>
                  <a:cubicBezTo>
                    <a:pt x="99" y="52"/>
                    <a:pt x="92" y="60"/>
                    <a:pt x="83" y="60"/>
                  </a:cubicBezTo>
                  <a:cubicBezTo>
                    <a:pt x="0" y="60"/>
                    <a:pt x="0" y="60"/>
                    <a:pt x="0" y="60"/>
                  </a:cubicBezTo>
                  <a:lnTo>
                    <a:pt x="0" y="28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8" name="Freeform 84"/>
            <p:cNvSpPr>
              <a:spLocks/>
            </p:cNvSpPr>
            <p:nvPr/>
          </p:nvSpPr>
          <p:spPr bwMode="auto">
            <a:xfrm>
              <a:off x="2085447" y="2616301"/>
              <a:ext cx="1190409" cy="1035569"/>
            </a:xfrm>
            <a:custGeom>
              <a:avLst/>
              <a:gdLst>
                <a:gd name="T0" fmla="*/ 281 w 281"/>
                <a:gd name="T1" fmla="*/ 220 h 220"/>
                <a:gd name="T2" fmla="*/ 281 w 281"/>
                <a:gd name="T3" fmla="*/ 0 h 220"/>
                <a:gd name="T4" fmla="*/ 198 w 281"/>
                <a:gd name="T5" fmla="*/ 0 h 220"/>
                <a:gd name="T6" fmla="*/ 198 w 281"/>
                <a:gd name="T7" fmla="*/ 0 h 220"/>
                <a:gd name="T8" fmla="*/ 204 w 281"/>
                <a:gd name="T9" fmla="*/ 21 h 220"/>
                <a:gd name="T10" fmla="*/ 166 w 281"/>
                <a:gd name="T11" fmla="*/ 59 h 220"/>
                <a:gd name="T12" fmla="*/ 138 w 281"/>
                <a:gd name="T13" fmla="*/ 48 h 220"/>
                <a:gd name="T14" fmla="*/ 128 w 281"/>
                <a:gd name="T15" fmla="*/ 21 h 220"/>
                <a:gd name="T16" fmla="*/ 134 w 281"/>
                <a:gd name="T17" fmla="*/ 0 h 220"/>
                <a:gd name="T18" fmla="*/ 59 w 281"/>
                <a:gd name="T19" fmla="*/ 0 h 220"/>
                <a:gd name="T20" fmla="*/ 59 w 281"/>
                <a:gd name="T21" fmla="*/ 75 h 220"/>
                <a:gd name="T22" fmla="*/ 43 w 281"/>
                <a:gd name="T23" fmla="*/ 91 h 220"/>
                <a:gd name="T24" fmla="*/ 42 w 281"/>
                <a:gd name="T25" fmla="*/ 91 h 220"/>
                <a:gd name="T26" fmla="*/ 42 w 281"/>
                <a:gd name="T27" fmla="*/ 91 h 220"/>
                <a:gd name="T28" fmla="*/ 33 w 281"/>
                <a:gd name="T29" fmla="*/ 88 h 220"/>
                <a:gd name="T30" fmla="*/ 21 w 281"/>
                <a:gd name="T31" fmla="*/ 85 h 220"/>
                <a:gd name="T32" fmla="*/ 0 w 281"/>
                <a:gd name="T33" fmla="*/ 106 h 220"/>
                <a:gd name="T34" fmla="*/ 21 w 281"/>
                <a:gd name="T35" fmla="*/ 127 h 220"/>
                <a:gd name="T36" fmla="*/ 23 w 281"/>
                <a:gd name="T37" fmla="*/ 127 h 220"/>
                <a:gd name="T38" fmla="*/ 32 w 281"/>
                <a:gd name="T39" fmla="*/ 124 h 220"/>
                <a:gd name="T40" fmla="*/ 33 w 281"/>
                <a:gd name="T41" fmla="*/ 123 h 220"/>
                <a:gd name="T42" fmla="*/ 42 w 281"/>
                <a:gd name="T43" fmla="*/ 121 h 220"/>
                <a:gd name="T44" fmla="*/ 42 w 281"/>
                <a:gd name="T45" fmla="*/ 121 h 220"/>
                <a:gd name="T46" fmla="*/ 43 w 281"/>
                <a:gd name="T47" fmla="*/ 121 h 220"/>
                <a:gd name="T48" fmla="*/ 59 w 281"/>
                <a:gd name="T49" fmla="*/ 137 h 220"/>
                <a:gd name="T50" fmla="*/ 59 w 281"/>
                <a:gd name="T51" fmla="*/ 220 h 220"/>
                <a:gd name="T52" fmla="*/ 281 w 281"/>
                <a:gd name="T5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220">
                  <a:moveTo>
                    <a:pt x="281" y="220"/>
                  </a:moveTo>
                  <a:cubicBezTo>
                    <a:pt x="281" y="0"/>
                    <a:pt x="281" y="0"/>
                    <a:pt x="281" y="0"/>
                  </a:cubicBezTo>
                  <a:cubicBezTo>
                    <a:pt x="198" y="0"/>
                    <a:pt x="198" y="0"/>
                    <a:pt x="198" y="0"/>
                  </a:cubicBezTo>
                  <a:cubicBezTo>
                    <a:pt x="198" y="0"/>
                    <a:pt x="198" y="0"/>
                    <a:pt x="198" y="0"/>
                  </a:cubicBezTo>
                  <a:cubicBezTo>
                    <a:pt x="202" y="6"/>
                    <a:pt x="204" y="13"/>
                    <a:pt x="204" y="21"/>
                  </a:cubicBezTo>
                  <a:cubicBezTo>
                    <a:pt x="204" y="42"/>
                    <a:pt x="187" y="59"/>
                    <a:pt x="166" y="59"/>
                  </a:cubicBezTo>
                  <a:cubicBezTo>
                    <a:pt x="155" y="59"/>
                    <a:pt x="146" y="55"/>
                    <a:pt x="138" y="48"/>
                  </a:cubicBezTo>
                  <a:cubicBezTo>
                    <a:pt x="132" y="40"/>
                    <a:pt x="128" y="31"/>
                    <a:pt x="128" y="21"/>
                  </a:cubicBezTo>
                  <a:cubicBezTo>
                    <a:pt x="128" y="13"/>
                    <a:pt x="129" y="5"/>
                    <a:pt x="134" y="0"/>
                  </a:cubicBezTo>
                  <a:cubicBezTo>
                    <a:pt x="59" y="0"/>
                    <a:pt x="59" y="0"/>
                    <a:pt x="59" y="0"/>
                  </a:cubicBezTo>
                  <a:cubicBezTo>
                    <a:pt x="59" y="75"/>
                    <a:pt x="59" y="75"/>
                    <a:pt x="59" y="75"/>
                  </a:cubicBezTo>
                  <a:cubicBezTo>
                    <a:pt x="59" y="84"/>
                    <a:pt x="52" y="91"/>
                    <a:pt x="43" y="91"/>
                  </a:cubicBezTo>
                  <a:cubicBezTo>
                    <a:pt x="42" y="91"/>
                    <a:pt x="42" y="91"/>
                    <a:pt x="42" y="91"/>
                  </a:cubicBezTo>
                  <a:cubicBezTo>
                    <a:pt x="42" y="91"/>
                    <a:pt x="42" y="91"/>
                    <a:pt x="42" y="91"/>
                  </a:cubicBezTo>
                  <a:cubicBezTo>
                    <a:pt x="39" y="91"/>
                    <a:pt x="36" y="90"/>
                    <a:pt x="33" y="88"/>
                  </a:cubicBezTo>
                  <a:cubicBezTo>
                    <a:pt x="29" y="85"/>
                    <a:pt x="26" y="85"/>
                    <a:pt x="21" y="85"/>
                  </a:cubicBezTo>
                  <a:cubicBezTo>
                    <a:pt x="10" y="85"/>
                    <a:pt x="0" y="94"/>
                    <a:pt x="0" y="106"/>
                  </a:cubicBezTo>
                  <a:cubicBezTo>
                    <a:pt x="0" y="118"/>
                    <a:pt x="10" y="127"/>
                    <a:pt x="21" y="127"/>
                  </a:cubicBezTo>
                  <a:cubicBezTo>
                    <a:pt x="21" y="127"/>
                    <a:pt x="22" y="127"/>
                    <a:pt x="23" y="127"/>
                  </a:cubicBezTo>
                  <a:cubicBezTo>
                    <a:pt x="26" y="127"/>
                    <a:pt x="29" y="126"/>
                    <a:pt x="32" y="124"/>
                  </a:cubicBezTo>
                  <a:cubicBezTo>
                    <a:pt x="33" y="123"/>
                    <a:pt x="33" y="123"/>
                    <a:pt x="33" y="123"/>
                  </a:cubicBezTo>
                  <a:cubicBezTo>
                    <a:pt x="36" y="121"/>
                    <a:pt x="39" y="121"/>
                    <a:pt x="42" y="121"/>
                  </a:cubicBezTo>
                  <a:cubicBezTo>
                    <a:pt x="42" y="121"/>
                    <a:pt x="42" y="121"/>
                    <a:pt x="42" y="121"/>
                  </a:cubicBezTo>
                  <a:cubicBezTo>
                    <a:pt x="42" y="121"/>
                    <a:pt x="42" y="121"/>
                    <a:pt x="43" y="121"/>
                  </a:cubicBezTo>
                  <a:cubicBezTo>
                    <a:pt x="52" y="121"/>
                    <a:pt x="59" y="128"/>
                    <a:pt x="59" y="137"/>
                  </a:cubicBezTo>
                  <a:cubicBezTo>
                    <a:pt x="59" y="220"/>
                    <a:pt x="59" y="220"/>
                    <a:pt x="59" y="220"/>
                  </a:cubicBezTo>
                  <a:lnTo>
                    <a:pt x="281" y="22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9" name="Freeform 85"/>
            <p:cNvSpPr>
              <a:spLocks/>
            </p:cNvSpPr>
            <p:nvPr/>
          </p:nvSpPr>
          <p:spPr bwMode="auto">
            <a:xfrm>
              <a:off x="2334934" y="1491630"/>
              <a:ext cx="940922" cy="1322676"/>
            </a:xfrm>
            <a:custGeom>
              <a:avLst/>
              <a:gdLst>
                <a:gd name="T0" fmla="*/ 222 w 222"/>
                <a:gd name="T1" fmla="*/ 0 h 281"/>
                <a:gd name="T2" fmla="*/ 0 w 222"/>
                <a:gd name="T3" fmla="*/ 0 h 281"/>
                <a:gd name="T4" fmla="*/ 0 w 222"/>
                <a:gd name="T5" fmla="*/ 83 h 281"/>
                <a:gd name="T6" fmla="*/ 1 w 222"/>
                <a:gd name="T7" fmla="*/ 83 h 281"/>
                <a:gd name="T8" fmla="*/ 5 w 222"/>
                <a:gd name="T9" fmla="*/ 81 h 281"/>
                <a:gd name="T10" fmla="*/ 22 w 222"/>
                <a:gd name="T11" fmla="*/ 77 h 281"/>
                <a:gd name="T12" fmla="*/ 24 w 222"/>
                <a:gd name="T13" fmla="*/ 77 h 281"/>
                <a:gd name="T14" fmla="*/ 27 w 222"/>
                <a:gd name="T15" fmla="*/ 77 h 281"/>
                <a:gd name="T16" fmla="*/ 30 w 222"/>
                <a:gd name="T17" fmla="*/ 78 h 281"/>
                <a:gd name="T18" fmla="*/ 60 w 222"/>
                <a:gd name="T19" fmla="*/ 115 h 281"/>
                <a:gd name="T20" fmla="*/ 30 w 222"/>
                <a:gd name="T21" fmla="*/ 153 h 281"/>
                <a:gd name="T22" fmla="*/ 27 w 222"/>
                <a:gd name="T23" fmla="*/ 153 h 281"/>
                <a:gd name="T24" fmla="*/ 24 w 222"/>
                <a:gd name="T25" fmla="*/ 153 h 281"/>
                <a:gd name="T26" fmla="*/ 22 w 222"/>
                <a:gd name="T27" fmla="*/ 153 h 281"/>
                <a:gd name="T28" fmla="*/ 19 w 222"/>
                <a:gd name="T29" fmla="*/ 153 h 281"/>
                <a:gd name="T30" fmla="*/ 15 w 222"/>
                <a:gd name="T31" fmla="*/ 153 h 281"/>
                <a:gd name="T32" fmla="*/ 14 w 222"/>
                <a:gd name="T33" fmla="*/ 153 h 281"/>
                <a:gd name="T34" fmla="*/ 6 w 222"/>
                <a:gd name="T35" fmla="*/ 150 h 281"/>
                <a:gd name="T36" fmla="*/ 6 w 222"/>
                <a:gd name="T37" fmla="*/ 150 h 281"/>
                <a:gd name="T38" fmla="*/ 5 w 222"/>
                <a:gd name="T39" fmla="*/ 150 h 281"/>
                <a:gd name="T40" fmla="*/ 0 w 222"/>
                <a:gd name="T41" fmla="*/ 147 h 281"/>
                <a:gd name="T42" fmla="*/ 0 w 222"/>
                <a:gd name="T43" fmla="*/ 222 h 281"/>
                <a:gd name="T44" fmla="*/ 76 w 222"/>
                <a:gd name="T45" fmla="*/ 222 h 281"/>
                <a:gd name="T46" fmla="*/ 87 w 222"/>
                <a:gd name="T47" fmla="*/ 226 h 281"/>
                <a:gd name="T48" fmla="*/ 92 w 222"/>
                <a:gd name="T49" fmla="*/ 238 h 281"/>
                <a:gd name="T50" fmla="*/ 89 w 222"/>
                <a:gd name="T51" fmla="*/ 248 h 281"/>
                <a:gd name="T52" fmla="*/ 89 w 222"/>
                <a:gd name="T53" fmla="*/ 248 h 281"/>
                <a:gd name="T54" fmla="*/ 86 w 222"/>
                <a:gd name="T55" fmla="*/ 260 h 281"/>
                <a:gd name="T56" fmla="*/ 92 w 222"/>
                <a:gd name="T57" fmla="*/ 275 h 281"/>
                <a:gd name="T58" fmla="*/ 106 w 222"/>
                <a:gd name="T59" fmla="*/ 281 h 281"/>
                <a:gd name="T60" fmla="*/ 128 w 222"/>
                <a:gd name="T61" fmla="*/ 260 h 281"/>
                <a:gd name="T62" fmla="*/ 125 w 222"/>
                <a:gd name="T63" fmla="*/ 249 h 281"/>
                <a:gd name="T64" fmla="*/ 125 w 222"/>
                <a:gd name="T65" fmla="*/ 248 h 281"/>
                <a:gd name="T66" fmla="*/ 124 w 222"/>
                <a:gd name="T67" fmla="*/ 248 h 281"/>
                <a:gd name="T68" fmla="*/ 122 w 222"/>
                <a:gd name="T69" fmla="*/ 238 h 281"/>
                <a:gd name="T70" fmla="*/ 138 w 222"/>
                <a:gd name="T71" fmla="*/ 222 h 281"/>
                <a:gd name="T72" fmla="*/ 222 w 222"/>
                <a:gd name="T73" fmla="*/ 222 h 281"/>
                <a:gd name="T74" fmla="*/ 222 w 222"/>
                <a:gd name="T7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81">
                  <a:moveTo>
                    <a:pt x="222" y="0"/>
                  </a:moveTo>
                  <a:cubicBezTo>
                    <a:pt x="0" y="0"/>
                    <a:pt x="0" y="0"/>
                    <a:pt x="0" y="0"/>
                  </a:cubicBezTo>
                  <a:cubicBezTo>
                    <a:pt x="0" y="83"/>
                    <a:pt x="0" y="83"/>
                    <a:pt x="0" y="83"/>
                  </a:cubicBezTo>
                  <a:cubicBezTo>
                    <a:pt x="1" y="83"/>
                    <a:pt x="1" y="83"/>
                    <a:pt x="1" y="83"/>
                  </a:cubicBezTo>
                  <a:cubicBezTo>
                    <a:pt x="2" y="82"/>
                    <a:pt x="4" y="81"/>
                    <a:pt x="5" y="81"/>
                  </a:cubicBezTo>
                  <a:cubicBezTo>
                    <a:pt x="10" y="78"/>
                    <a:pt x="15" y="77"/>
                    <a:pt x="22" y="77"/>
                  </a:cubicBezTo>
                  <a:cubicBezTo>
                    <a:pt x="23" y="77"/>
                    <a:pt x="23" y="77"/>
                    <a:pt x="24" y="77"/>
                  </a:cubicBezTo>
                  <a:cubicBezTo>
                    <a:pt x="25" y="77"/>
                    <a:pt x="26" y="77"/>
                    <a:pt x="27" y="77"/>
                  </a:cubicBezTo>
                  <a:cubicBezTo>
                    <a:pt x="28" y="78"/>
                    <a:pt x="29" y="78"/>
                    <a:pt x="30" y="78"/>
                  </a:cubicBezTo>
                  <a:cubicBezTo>
                    <a:pt x="47" y="81"/>
                    <a:pt x="60" y="97"/>
                    <a:pt x="60" y="115"/>
                  </a:cubicBezTo>
                  <a:cubicBezTo>
                    <a:pt x="60" y="134"/>
                    <a:pt x="47" y="149"/>
                    <a:pt x="30" y="153"/>
                  </a:cubicBezTo>
                  <a:cubicBezTo>
                    <a:pt x="29" y="153"/>
                    <a:pt x="28" y="153"/>
                    <a:pt x="27" y="153"/>
                  </a:cubicBezTo>
                  <a:cubicBezTo>
                    <a:pt x="26" y="153"/>
                    <a:pt x="25" y="153"/>
                    <a:pt x="24" y="153"/>
                  </a:cubicBezTo>
                  <a:cubicBezTo>
                    <a:pt x="23" y="153"/>
                    <a:pt x="23" y="153"/>
                    <a:pt x="22" y="153"/>
                  </a:cubicBezTo>
                  <a:cubicBezTo>
                    <a:pt x="21" y="153"/>
                    <a:pt x="20" y="153"/>
                    <a:pt x="19" y="153"/>
                  </a:cubicBezTo>
                  <a:cubicBezTo>
                    <a:pt x="17" y="153"/>
                    <a:pt x="16" y="153"/>
                    <a:pt x="15" y="153"/>
                  </a:cubicBezTo>
                  <a:cubicBezTo>
                    <a:pt x="14" y="153"/>
                    <a:pt x="14" y="153"/>
                    <a:pt x="14" y="153"/>
                  </a:cubicBezTo>
                  <a:cubicBezTo>
                    <a:pt x="11" y="152"/>
                    <a:pt x="8" y="151"/>
                    <a:pt x="6" y="150"/>
                  </a:cubicBezTo>
                  <a:cubicBezTo>
                    <a:pt x="6" y="150"/>
                    <a:pt x="6" y="150"/>
                    <a:pt x="6" y="150"/>
                  </a:cubicBezTo>
                  <a:cubicBezTo>
                    <a:pt x="6" y="150"/>
                    <a:pt x="6" y="150"/>
                    <a:pt x="5" y="150"/>
                  </a:cubicBezTo>
                  <a:cubicBezTo>
                    <a:pt x="4" y="149"/>
                    <a:pt x="2" y="148"/>
                    <a:pt x="0" y="147"/>
                  </a:cubicBezTo>
                  <a:cubicBezTo>
                    <a:pt x="0" y="222"/>
                    <a:pt x="0" y="222"/>
                    <a:pt x="0" y="222"/>
                  </a:cubicBezTo>
                  <a:cubicBezTo>
                    <a:pt x="76" y="222"/>
                    <a:pt x="76" y="222"/>
                    <a:pt x="76" y="222"/>
                  </a:cubicBezTo>
                  <a:cubicBezTo>
                    <a:pt x="80" y="222"/>
                    <a:pt x="85" y="224"/>
                    <a:pt x="87" y="226"/>
                  </a:cubicBezTo>
                  <a:cubicBezTo>
                    <a:pt x="90" y="229"/>
                    <a:pt x="92" y="234"/>
                    <a:pt x="92" y="238"/>
                  </a:cubicBezTo>
                  <a:cubicBezTo>
                    <a:pt x="92" y="242"/>
                    <a:pt x="91" y="245"/>
                    <a:pt x="89" y="248"/>
                  </a:cubicBezTo>
                  <a:cubicBezTo>
                    <a:pt x="89" y="248"/>
                    <a:pt x="89" y="248"/>
                    <a:pt x="89" y="248"/>
                  </a:cubicBezTo>
                  <a:cubicBezTo>
                    <a:pt x="87" y="252"/>
                    <a:pt x="86" y="256"/>
                    <a:pt x="86" y="260"/>
                  </a:cubicBezTo>
                  <a:cubicBezTo>
                    <a:pt x="86" y="266"/>
                    <a:pt x="88" y="270"/>
                    <a:pt x="92" y="275"/>
                  </a:cubicBezTo>
                  <a:cubicBezTo>
                    <a:pt x="96" y="279"/>
                    <a:pt x="101" y="281"/>
                    <a:pt x="106" y="281"/>
                  </a:cubicBezTo>
                  <a:cubicBezTo>
                    <a:pt x="118" y="281"/>
                    <a:pt x="128" y="271"/>
                    <a:pt x="128" y="260"/>
                  </a:cubicBezTo>
                  <a:cubicBezTo>
                    <a:pt x="128" y="255"/>
                    <a:pt x="127" y="252"/>
                    <a:pt x="125" y="249"/>
                  </a:cubicBezTo>
                  <a:cubicBezTo>
                    <a:pt x="125" y="248"/>
                    <a:pt x="125" y="248"/>
                    <a:pt x="125" y="248"/>
                  </a:cubicBezTo>
                  <a:cubicBezTo>
                    <a:pt x="124" y="248"/>
                    <a:pt x="124" y="248"/>
                    <a:pt x="124" y="248"/>
                  </a:cubicBezTo>
                  <a:cubicBezTo>
                    <a:pt x="123" y="245"/>
                    <a:pt x="122" y="242"/>
                    <a:pt x="122" y="238"/>
                  </a:cubicBezTo>
                  <a:cubicBezTo>
                    <a:pt x="122" y="229"/>
                    <a:pt x="129" y="222"/>
                    <a:pt x="138" y="222"/>
                  </a:cubicBezTo>
                  <a:cubicBezTo>
                    <a:pt x="222" y="222"/>
                    <a:pt x="222" y="222"/>
                    <a:pt x="222" y="222"/>
                  </a:cubicBezTo>
                  <a:lnTo>
                    <a:pt x="222" y="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grpSp>
    </p:spTree>
    <p:extLst>
      <p:ext uri="{BB962C8B-B14F-4D97-AF65-F5344CB8AC3E}">
        <p14:creationId xmlns:p14="http://schemas.microsoft.com/office/powerpoint/2010/main" val="1588079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83518"/>
            <a:ext cx="8712968" cy="720080"/>
          </a:xfrm>
        </p:spPr>
        <p:txBody>
          <a:bodyPr>
            <a:noAutofit/>
          </a:bodyPr>
          <a:lstStyle/>
          <a:p>
            <a:pPr algn="ctr"/>
            <a:r>
              <a:rPr lang="pl-PL" sz="2800" dirty="0"/>
              <a:t>Na ile chętnie </a:t>
            </a:r>
            <a:r>
              <a:rPr lang="pl-PL" sz="2800" dirty="0" smtClean="0"/>
              <a:t>osoby </a:t>
            </a:r>
            <a:r>
              <a:rPr lang="pl-PL" sz="2800" dirty="0"/>
              <a:t>starsze i z niepełnosprawnościami korzystają z oferty obiektów sportowych</a:t>
            </a:r>
            <a:r>
              <a:rPr lang="pl-PL" sz="2800" dirty="0" smtClean="0"/>
              <a:t>?</a:t>
            </a:r>
            <a:endParaRPr lang="pl-PL" sz="28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39</a:t>
            </a:fld>
            <a:endParaRPr lang="pl-PL" dirty="0"/>
          </a:p>
        </p:txBody>
      </p:sp>
      <p:sp>
        <p:nvSpPr>
          <p:cNvPr id="3" name="Symbol zastępczy zawartości 2"/>
          <p:cNvSpPr>
            <a:spLocks noGrp="1"/>
          </p:cNvSpPr>
          <p:nvPr>
            <p:ph idx="1"/>
          </p:nvPr>
        </p:nvSpPr>
        <p:spPr>
          <a:xfrm>
            <a:off x="251520" y="1779662"/>
            <a:ext cx="8712968" cy="3219822"/>
          </a:xfrm>
        </p:spPr>
        <p:txBody>
          <a:bodyPr>
            <a:noAutofit/>
          </a:bodyPr>
          <a:lstStyle/>
          <a:p>
            <a:pPr marL="0" lvl="0" indent="0" algn="just">
              <a:spcBef>
                <a:spcPts val="600"/>
              </a:spcBef>
              <a:spcAft>
                <a:spcPts val="600"/>
              </a:spcAft>
              <a:buNone/>
            </a:pPr>
            <a:r>
              <a:rPr lang="pl-PL" sz="2200" dirty="0"/>
              <a:t>Uczestnicy indywidualnych wywiadów pogłębionych dostrzegają </a:t>
            </a:r>
            <a:r>
              <a:rPr lang="pl-PL" sz="2200" b="1" dirty="0"/>
              <a:t>duże zainteresowanie </a:t>
            </a:r>
            <a:r>
              <a:rPr lang="pl-PL" sz="2200" b="1" dirty="0" smtClean="0"/>
              <a:t>korzystaniem </a:t>
            </a:r>
            <a:r>
              <a:rPr lang="pl-PL" sz="2200" b="1" dirty="0"/>
              <a:t>z oferty sportowo-rekreacyjnej </a:t>
            </a:r>
            <a:r>
              <a:rPr lang="pl-PL" sz="2200" dirty="0"/>
              <a:t>wśród osób starszych i z niepełnosprawnościami. Spostrzeżenie to odnosi się oczywiście do form aktywności dopasowanych do możliwości danej osoby</a:t>
            </a:r>
            <a:r>
              <a:rPr lang="pl-PL" sz="2200" dirty="0" smtClean="0"/>
              <a:t>.</a:t>
            </a:r>
          </a:p>
          <a:p>
            <a:pPr marL="0" lvl="0" indent="0" algn="just">
              <a:spcBef>
                <a:spcPts val="600"/>
              </a:spcBef>
              <a:spcAft>
                <a:spcPts val="600"/>
              </a:spcAft>
              <a:buNone/>
            </a:pPr>
            <a:r>
              <a:rPr lang="pl-PL" sz="2200" dirty="0"/>
              <a:t>Pracownicy instytucji publicznych potwierdzają, że nowo oddawane obiekty </a:t>
            </a:r>
            <a:r>
              <a:rPr lang="pl-PL" sz="2200" b="1" dirty="0"/>
              <a:t>są dostosowane do potrzeb osób starszych i z niepełnosprawnościami</a:t>
            </a:r>
            <a:r>
              <a:rPr lang="pl-PL" sz="2200" dirty="0"/>
              <a:t>, zaś obiekty oddane do użytku dawniej są sukcesywnie dostosowywane.</a:t>
            </a:r>
          </a:p>
        </p:txBody>
      </p:sp>
    </p:spTree>
    <p:extLst>
      <p:ext uri="{BB962C8B-B14F-4D97-AF65-F5344CB8AC3E}">
        <p14:creationId xmlns:p14="http://schemas.microsoft.com/office/powerpoint/2010/main" val="84876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11510"/>
            <a:ext cx="8640960" cy="504056"/>
          </a:xfrm>
        </p:spPr>
        <p:txBody>
          <a:bodyPr>
            <a:noAutofit/>
          </a:bodyPr>
          <a:lstStyle/>
          <a:p>
            <a:pPr algn="ctr"/>
            <a:r>
              <a:rPr lang="pl-PL" sz="2400" dirty="0" smtClean="0"/>
              <a:t>W </a:t>
            </a:r>
            <a:r>
              <a:rPr lang="pl-PL" sz="2400" dirty="0"/>
              <a:t>skład </a:t>
            </a:r>
            <a:r>
              <a:rPr lang="pl-PL" sz="2400" dirty="0" smtClean="0"/>
              <a:t>LOF wchodzi </a:t>
            </a:r>
            <a:r>
              <a:rPr lang="pl-PL" sz="2400" dirty="0"/>
              <a:t>16 jednostek samorządu terytorialnego:</a:t>
            </a:r>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4</a:t>
            </a:fld>
            <a:endParaRPr lang="pl-PL" dirty="0"/>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747526674"/>
              </p:ext>
            </p:extLst>
          </p:nvPr>
        </p:nvGraphicFramePr>
        <p:xfrm>
          <a:off x="323528" y="915566"/>
          <a:ext cx="8496946" cy="4018738"/>
        </p:xfrm>
        <a:graphic>
          <a:graphicData uri="http://schemas.openxmlformats.org/drawingml/2006/table">
            <a:tbl>
              <a:tblPr/>
              <a:tblGrid>
                <a:gridCol w="648072"/>
                <a:gridCol w="3924437"/>
                <a:gridCol w="3924437"/>
              </a:tblGrid>
              <a:tr h="124629">
                <a:tc>
                  <a:txBody>
                    <a:bodyPr/>
                    <a:lstStyle/>
                    <a:p>
                      <a:pPr algn="ctr" fontAlgn="ctr"/>
                      <a:r>
                        <a:rPr lang="pl-PL" sz="1400" b="0" i="0" u="none" strike="noStrike" dirty="0">
                          <a:solidFill>
                            <a:srgbClr val="FFFFFF"/>
                          </a:solidFill>
                          <a:effectLst/>
                          <a:latin typeface="Calibri"/>
                        </a:rPr>
                        <a:t>Lp.</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l" fontAlgn="ctr"/>
                      <a:r>
                        <a:rPr lang="pl-PL" sz="1400" b="0" i="0" u="none" strike="noStrike" dirty="0">
                          <a:solidFill>
                            <a:srgbClr val="FFFFFF"/>
                          </a:solidFill>
                          <a:effectLst/>
                          <a:latin typeface="Calibri"/>
                        </a:rPr>
                        <a:t>Nazwa </a:t>
                      </a:r>
                      <a:r>
                        <a:rPr lang="pl-PL" sz="1400" b="0" i="0" u="none" strike="noStrike" dirty="0" err="1">
                          <a:solidFill>
                            <a:srgbClr val="FFFFFF"/>
                          </a:solidFill>
                          <a:effectLst/>
                          <a:latin typeface="Calibri"/>
                        </a:rPr>
                        <a:t>jst</a:t>
                      </a:r>
                      <a:endParaRPr lang="pl-PL" sz="1400" b="0" i="0" u="none" strike="noStrike" dirty="0">
                        <a:solidFill>
                          <a:srgbClr val="FFFFFF"/>
                        </a:solidFill>
                        <a:effectLst/>
                        <a:latin typeface="Calibri"/>
                      </a:endParaRPr>
                    </a:p>
                  </a:txBody>
                  <a:tcPr marL="5058" marR="5058" marT="505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solidFill>
                      <a:srgbClr val="002D5B"/>
                    </a:solidFill>
                  </a:tcPr>
                </a:tc>
                <a:tc>
                  <a:txBody>
                    <a:bodyPr/>
                    <a:lstStyle/>
                    <a:p>
                      <a:pPr algn="l" fontAlgn="ctr"/>
                      <a:r>
                        <a:rPr lang="pl-PL" sz="1400" b="0" i="0" u="none" strike="noStrike">
                          <a:solidFill>
                            <a:srgbClr val="FFFFFF"/>
                          </a:solidFill>
                          <a:effectLst/>
                          <a:latin typeface="Calibri"/>
                        </a:rPr>
                        <a:t>Rodzaj</a:t>
                      </a:r>
                    </a:p>
                  </a:txBody>
                  <a:tcPr marL="5058" marR="5058" marT="5058"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solidFill>
                      <a:srgbClr val="002D5B"/>
                    </a:solidFill>
                  </a:tcPr>
                </a:tc>
              </a:tr>
              <a:tr h="237520">
                <a:tc>
                  <a:txBody>
                    <a:bodyPr/>
                    <a:lstStyle/>
                    <a:p>
                      <a:pPr algn="ctr" fontAlgn="ctr"/>
                      <a:r>
                        <a:rPr lang="pl-PL" sz="1400" b="0" i="0" u="none" strike="noStrike" dirty="0">
                          <a:solidFill>
                            <a:srgbClr val="FFFFFF"/>
                          </a:solidFill>
                          <a:effectLst/>
                          <a:latin typeface="Calibri"/>
                        </a:rPr>
                        <a:t>1.</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400" b="0" i="0" u="none" strike="noStrike" dirty="0">
                          <a:solidFill>
                            <a:srgbClr val="00000A"/>
                          </a:solidFill>
                          <a:effectLst/>
                          <a:latin typeface="Calibri"/>
                        </a:rPr>
                        <a:t>Lublin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400" b="0" i="0" u="none" strike="noStrike">
                          <a:solidFill>
                            <a:srgbClr val="00000A"/>
                          </a:solidFill>
                          <a:effectLst/>
                          <a:latin typeface="Calibri"/>
                        </a:rPr>
                        <a:t>Miasto na prawach powiatu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37520">
                <a:tc>
                  <a:txBody>
                    <a:bodyPr/>
                    <a:lstStyle/>
                    <a:p>
                      <a:pPr algn="ctr" fontAlgn="ctr"/>
                      <a:r>
                        <a:rPr lang="pl-PL" sz="1400" b="0" i="0" u="none" strike="noStrike">
                          <a:solidFill>
                            <a:srgbClr val="FFFFFF"/>
                          </a:solidFill>
                          <a:effectLst/>
                          <a:latin typeface="Calibri"/>
                        </a:rPr>
                        <a:t>2.</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400" b="0" i="0" u="none" strike="noStrike" dirty="0">
                          <a:solidFill>
                            <a:srgbClr val="00000A"/>
                          </a:solidFill>
                          <a:effectLst/>
                          <a:latin typeface="Calibri"/>
                        </a:rPr>
                        <a:t>Głusk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400" b="0" i="0" u="none" strike="noStrike">
                          <a:solidFill>
                            <a:srgbClr val="00000A"/>
                          </a:solidFill>
                          <a:effectLst/>
                          <a:latin typeface="Calibri"/>
                        </a:rPr>
                        <a:t>Gmina wiejska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37520">
                <a:tc>
                  <a:txBody>
                    <a:bodyPr/>
                    <a:lstStyle/>
                    <a:p>
                      <a:pPr algn="ctr" fontAlgn="ctr"/>
                      <a:r>
                        <a:rPr lang="pl-PL" sz="1400" b="0" i="0" u="none" strike="noStrike">
                          <a:solidFill>
                            <a:srgbClr val="FFFFFF"/>
                          </a:solidFill>
                          <a:effectLst/>
                          <a:latin typeface="Calibri"/>
                        </a:rPr>
                        <a:t>3.</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400" b="0" i="0" u="none" strike="noStrike" dirty="0">
                          <a:solidFill>
                            <a:srgbClr val="00000A"/>
                          </a:solidFill>
                          <a:effectLst/>
                          <a:latin typeface="Calibri"/>
                        </a:rPr>
                        <a:t>Jabłonna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400" b="0" i="0" u="none" strike="noStrike">
                          <a:solidFill>
                            <a:srgbClr val="00000A"/>
                          </a:solidFill>
                          <a:effectLst/>
                          <a:latin typeface="Calibri"/>
                        </a:rPr>
                        <a:t>Gmina wiejska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37520">
                <a:tc>
                  <a:txBody>
                    <a:bodyPr/>
                    <a:lstStyle/>
                    <a:p>
                      <a:pPr algn="ctr" fontAlgn="ctr"/>
                      <a:r>
                        <a:rPr lang="pl-PL" sz="1400" b="0" i="0" u="none" strike="noStrike">
                          <a:solidFill>
                            <a:srgbClr val="FFFFFF"/>
                          </a:solidFill>
                          <a:effectLst/>
                          <a:latin typeface="Calibri"/>
                        </a:rPr>
                        <a:t>4.</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400" b="0" i="0" u="none" strike="noStrike" dirty="0">
                          <a:solidFill>
                            <a:srgbClr val="00000A"/>
                          </a:solidFill>
                          <a:effectLst/>
                          <a:latin typeface="Calibri"/>
                        </a:rPr>
                        <a:t>Jastków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400" b="0" i="0" u="none" strike="noStrike">
                          <a:solidFill>
                            <a:srgbClr val="00000A"/>
                          </a:solidFill>
                          <a:effectLst/>
                          <a:latin typeface="Calibri"/>
                        </a:rPr>
                        <a:t>Gmina wiejska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37520">
                <a:tc>
                  <a:txBody>
                    <a:bodyPr/>
                    <a:lstStyle/>
                    <a:p>
                      <a:pPr algn="ctr" fontAlgn="ctr"/>
                      <a:r>
                        <a:rPr lang="pl-PL" sz="1400" b="0" i="0" u="none" strike="noStrike">
                          <a:solidFill>
                            <a:srgbClr val="FFFFFF"/>
                          </a:solidFill>
                          <a:effectLst/>
                          <a:latin typeface="Calibri"/>
                        </a:rPr>
                        <a:t>5.</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400" b="0" i="0" u="none" strike="noStrike" dirty="0">
                          <a:solidFill>
                            <a:srgbClr val="00000A"/>
                          </a:solidFill>
                          <a:effectLst/>
                          <a:latin typeface="Calibri"/>
                        </a:rPr>
                        <a:t>Konopnica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400" b="0" i="0" u="none" strike="noStrike">
                          <a:solidFill>
                            <a:srgbClr val="00000A"/>
                          </a:solidFill>
                          <a:effectLst/>
                          <a:latin typeface="Calibri"/>
                        </a:rPr>
                        <a:t>Gmina wiejska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37520">
                <a:tc>
                  <a:txBody>
                    <a:bodyPr/>
                    <a:lstStyle/>
                    <a:p>
                      <a:pPr algn="ctr" fontAlgn="ctr"/>
                      <a:r>
                        <a:rPr lang="pl-PL" sz="1400" b="0" i="0" u="none" strike="noStrike">
                          <a:solidFill>
                            <a:srgbClr val="FFFFFF"/>
                          </a:solidFill>
                          <a:effectLst/>
                          <a:latin typeface="Calibri"/>
                        </a:rPr>
                        <a:t>6.</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400" b="0" i="0" u="none" strike="noStrike" dirty="0">
                          <a:solidFill>
                            <a:srgbClr val="00000A"/>
                          </a:solidFill>
                          <a:effectLst/>
                          <a:latin typeface="Calibri"/>
                        </a:rPr>
                        <a:t>Lubartów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400" b="0" i="0" u="none" strike="noStrike" dirty="0">
                          <a:solidFill>
                            <a:srgbClr val="00000A"/>
                          </a:solidFill>
                          <a:effectLst/>
                          <a:latin typeface="Calibri"/>
                        </a:rPr>
                        <a:t>Gmina miejska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37520">
                <a:tc>
                  <a:txBody>
                    <a:bodyPr/>
                    <a:lstStyle/>
                    <a:p>
                      <a:pPr algn="ctr" fontAlgn="ctr"/>
                      <a:r>
                        <a:rPr lang="pl-PL" sz="1400" b="0" i="0" u="none" strike="noStrike">
                          <a:solidFill>
                            <a:srgbClr val="FFFFFF"/>
                          </a:solidFill>
                          <a:effectLst/>
                          <a:latin typeface="Calibri"/>
                        </a:rPr>
                        <a:t>7.</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400" b="0" i="0" u="none" strike="noStrike" dirty="0">
                          <a:solidFill>
                            <a:srgbClr val="00000A"/>
                          </a:solidFill>
                          <a:effectLst/>
                          <a:latin typeface="Calibri"/>
                        </a:rPr>
                        <a:t>Lubartów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400" b="0" i="0" u="none" strike="noStrike" dirty="0">
                          <a:solidFill>
                            <a:srgbClr val="00000A"/>
                          </a:solidFill>
                          <a:effectLst/>
                          <a:latin typeface="Calibri"/>
                        </a:rPr>
                        <a:t>Gmina wiejska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37520">
                <a:tc>
                  <a:txBody>
                    <a:bodyPr/>
                    <a:lstStyle/>
                    <a:p>
                      <a:pPr algn="ctr" fontAlgn="ctr"/>
                      <a:r>
                        <a:rPr lang="pl-PL" sz="1400" b="0" i="0" u="none" strike="noStrike">
                          <a:solidFill>
                            <a:srgbClr val="FFFFFF"/>
                          </a:solidFill>
                          <a:effectLst/>
                          <a:latin typeface="Calibri"/>
                        </a:rPr>
                        <a:t>8.</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400" b="0" i="0" u="none" strike="noStrike" dirty="0">
                          <a:solidFill>
                            <a:srgbClr val="00000A"/>
                          </a:solidFill>
                          <a:effectLst/>
                          <a:latin typeface="Calibri"/>
                        </a:rPr>
                        <a:t>Mełgiew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400" b="0" i="0" u="none" strike="noStrike" dirty="0">
                          <a:solidFill>
                            <a:srgbClr val="00000A"/>
                          </a:solidFill>
                          <a:effectLst/>
                          <a:latin typeface="Calibri"/>
                        </a:rPr>
                        <a:t>Gmina wiejska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37520">
                <a:tc>
                  <a:txBody>
                    <a:bodyPr/>
                    <a:lstStyle/>
                    <a:p>
                      <a:pPr algn="ctr" fontAlgn="ctr"/>
                      <a:r>
                        <a:rPr lang="pl-PL" sz="1400" b="0" i="0" u="none" strike="noStrike">
                          <a:solidFill>
                            <a:srgbClr val="FFFFFF"/>
                          </a:solidFill>
                          <a:effectLst/>
                          <a:latin typeface="Calibri"/>
                        </a:rPr>
                        <a:t>9.</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400" b="0" i="0" u="none" strike="noStrike" dirty="0">
                          <a:solidFill>
                            <a:srgbClr val="00000A"/>
                          </a:solidFill>
                          <a:effectLst/>
                          <a:latin typeface="Calibri"/>
                        </a:rPr>
                        <a:t>Nałęczów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400" b="0" i="0" u="none" strike="noStrike" dirty="0">
                          <a:solidFill>
                            <a:srgbClr val="00000A"/>
                          </a:solidFill>
                          <a:effectLst/>
                          <a:latin typeface="Calibri"/>
                        </a:rPr>
                        <a:t>Gmina miejsko-wiejska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37520">
                <a:tc>
                  <a:txBody>
                    <a:bodyPr/>
                    <a:lstStyle/>
                    <a:p>
                      <a:pPr algn="ctr" fontAlgn="ctr"/>
                      <a:r>
                        <a:rPr lang="pl-PL" sz="1400" b="0" i="0" u="none" strike="noStrike">
                          <a:solidFill>
                            <a:srgbClr val="FFFFFF"/>
                          </a:solidFill>
                          <a:effectLst/>
                          <a:latin typeface="Calibri"/>
                        </a:rPr>
                        <a:t>10.</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400" b="0" i="0" u="none" strike="noStrike" dirty="0">
                          <a:solidFill>
                            <a:srgbClr val="00000A"/>
                          </a:solidFill>
                          <a:effectLst/>
                          <a:latin typeface="Calibri"/>
                        </a:rPr>
                        <a:t>Niedrzwica Duża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400" b="0" i="0" u="none" strike="noStrike" dirty="0">
                          <a:solidFill>
                            <a:srgbClr val="00000A"/>
                          </a:solidFill>
                          <a:effectLst/>
                          <a:latin typeface="Calibri"/>
                        </a:rPr>
                        <a:t>Gmina wiejska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37520">
                <a:tc>
                  <a:txBody>
                    <a:bodyPr/>
                    <a:lstStyle/>
                    <a:p>
                      <a:pPr algn="ctr" fontAlgn="ctr"/>
                      <a:r>
                        <a:rPr lang="pl-PL" sz="1400" b="0" i="0" u="none" strike="noStrike">
                          <a:solidFill>
                            <a:srgbClr val="FFFFFF"/>
                          </a:solidFill>
                          <a:effectLst/>
                          <a:latin typeface="Calibri"/>
                        </a:rPr>
                        <a:t>11.</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400" b="0" i="0" u="none" strike="noStrike" dirty="0">
                          <a:solidFill>
                            <a:srgbClr val="00000A"/>
                          </a:solidFill>
                          <a:effectLst/>
                          <a:latin typeface="Calibri"/>
                        </a:rPr>
                        <a:t>Niemce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400" b="0" i="0" u="none" strike="noStrike" dirty="0">
                          <a:solidFill>
                            <a:srgbClr val="00000A"/>
                          </a:solidFill>
                          <a:effectLst/>
                          <a:latin typeface="Calibri"/>
                        </a:rPr>
                        <a:t>Gmina wiejska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37520">
                <a:tc>
                  <a:txBody>
                    <a:bodyPr/>
                    <a:lstStyle/>
                    <a:p>
                      <a:pPr algn="ctr" fontAlgn="ctr"/>
                      <a:r>
                        <a:rPr lang="pl-PL" sz="1400" b="0" i="0" u="none" strike="noStrike">
                          <a:solidFill>
                            <a:srgbClr val="FFFFFF"/>
                          </a:solidFill>
                          <a:effectLst/>
                          <a:latin typeface="Calibri"/>
                        </a:rPr>
                        <a:t>12.</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400" b="0" i="0" u="none" strike="noStrike">
                          <a:solidFill>
                            <a:srgbClr val="00000A"/>
                          </a:solidFill>
                          <a:effectLst/>
                          <a:latin typeface="Calibri"/>
                        </a:rPr>
                        <a:t>Piaski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400" b="0" i="0" u="none" strike="noStrike" dirty="0">
                          <a:solidFill>
                            <a:srgbClr val="00000A"/>
                          </a:solidFill>
                          <a:effectLst/>
                          <a:latin typeface="Calibri"/>
                        </a:rPr>
                        <a:t>Gmina miejsko-wiejska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37520">
                <a:tc>
                  <a:txBody>
                    <a:bodyPr/>
                    <a:lstStyle/>
                    <a:p>
                      <a:pPr algn="ctr" fontAlgn="ctr"/>
                      <a:r>
                        <a:rPr lang="pl-PL" sz="1400" b="0" i="0" u="none" strike="noStrike">
                          <a:solidFill>
                            <a:srgbClr val="FFFFFF"/>
                          </a:solidFill>
                          <a:effectLst/>
                          <a:latin typeface="Calibri"/>
                        </a:rPr>
                        <a:t>13.</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400" b="0" i="0" u="none" strike="noStrike">
                          <a:solidFill>
                            <a:srgbClr val="00000A"/>
                          </a:solidFill>
                          <a:effectLst/>
                          <a:latin typeface="Calibri"/>
                        </a:rPr>
                        <a:t>Spiczyn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400" b="0" i="0" u="none" strike="noStrike" dirty="0">
                          <a:solidFill>
                            <a:srgbClr val="00000A"/>
                          </a:solidFill>
                          <a:effectLst/>
                          <a:latin typeface="Calibri"/>
                        </a:rPr>
                        <a:t>Gmina wiejska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37520">
                <a:tc>
                  <a:txBody>
                    <a:bodyPr/>
                    <a:lstStyle/>
                    <a:p>
                      <a:pPr algn="ctr" fontAlgn="ctr"/>
                      <a:r>
                        <a:rPr lang="pl-PL" sz="1400" b="0" i="0" u="none" strike="noStrike">
                          <a:solidFill>
                            <a:srgbClr val="FFFFFF"/>
                          </a:solidFill>
                          <a:effectLst/>
                          <a:latin typeface="Calibri"/>
                        </a:rPr>
                        <a:t>14.</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400" b="0" i="0" u="none" strike="noStrike">
                          <a:solidFill>
                            <a:srgbClr val="00000A"/>
                          </a:solidFill>
                          <a:effectLst/>
                          <a:latin typeface="Calibri"/>
                        </a:rPr>
                        <a:t>Strzyżewice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400" b="0" i="0" u="none" strike="noStrike" dirty="0">
                          <a:solidFill>
                            <a:srgbClr val="00000A"/>
                          </a:solidFill>
                          <a:effectLst/>
                          <a:latin typeface="Calibri"/>
                        </a:rPr>
                        <a:t>Gmina wiejska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37520">
                <a:tc>
                  <a:txBody>
                    <a:bodyPr/>
                    <a:lstStyle/>
                    <a:p>
                      <a:pPr algn="ctr" fontAlgn="ctr"/>
                      <a:r>
                        <a:rPr lang="pl-PL" sz="1400" b="0" i="0" u="none" strike="noStrike">
                          <a:solidFill>
                            <a:srgbClr val="FFFFFF"/>
                          </a:solidFill>
                          <a:effectLst/>
                          <a:latin typeface="Calibri"/>
                        </a:rPr>
                        <a:t>15.</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400" b="0" i="0" u="none" strike="noStrike">
                          <a:solidFill>
                            <a:srgbClr val="00000A"/>
                          </a:solidFill>
                          <a:effectLst/>
                          <a:latin typeface="Calibri"/>
                        </a:rPr>
                        <a:t>Świdnik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400" b="0" i="0" u="none" strike="noStrike" dirty="0">
                          <a:solidFill>
                            <a:srgbClr val="00000A"/>
                          </a:solidFill>
                          <a:effectLst/>
                          <a:latin typeface="Calibri"/>
                        </a:rPr>
                        <a:t>Gmina miejska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37520">
                <a:tc>
                  <a:txBody>
                    <a:bodyPr/>
                    <a:lstStyle/>
                    <a:p>
                      <a:pPr algn="ctr" fontAlgn="ctr"/>
                      <a:r>
                        <a:rPr lang="pl-PL" sz="1400" b="0" i="0" u="none" strike="noStrike">
                          <a:solidFill>
                            <a:srgbClr val="FFFFFF"/>
                          </a:solidFill>
                          <a:effectLst/>
                          <a:latin typeface="Calibri"/>
                        </a:rPr>
                        <a:t>16.</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8BB0"/>
                      </a:solidFill>
                      <a:prstDash val="solid"/>
                      <a:round/>
                      <a:headEnd type="none" w="med" len="med"/>
                      <a:tailEnd type="none" w="med" len="med"/>
                    </a:lnB>
                    <a:solidFill>
                      <a:srgbClr val="002D5B"/>
                    </a:solidFill>
                  </a:tcPr>
                </a:tc>
                <a:tc>
                  <a:txBody>
                    <a:bodyPr/>
                    <a:lstStyle/>
                    <a:p>
                      <a:pPr algn="ctr" fontAlgn="ctr"/>
                      <a:r>
                        <a:rPr lang="pl-PL" sz="1400" b="0" i="0" u="none" strike="noStrike">
                          <a:solidFill>
                            <a:srgbClr val="00000A"/>
                          </a:solidFill>
                          <a:effectLst/>
                          <a:latin typeface="Calibri"/>
                        </a:rPr>
                        <a:t>Wólka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400" b="0" i="0" u="none" strike="noStrike" dirty="0">
                          <a:solidFill>
                            <a:srgbClr val="00000A"/>
                          </a:solidFill>
                          <a:effectLst/>
                          <a:latin typeface="Calibri"/>
                        </a:rPr>
                        <a:t>Gmina wiejska </a:t>
                      </a:r>
                    </a:p>
                  </a:txBody>
                  <a:tcPr marL="5058" marR="5058" marT="5058"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19159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xmlns="" id="{2C8EE56D-01F6-41B3-A2E2-300CF606E3B7}"/>
              </a:ext>
            </a:extLst>
          </p:cNvPr>
          <p:cNvSpPr>
            <a:spLocks noGrp="1"/>
          </p:cNvSpPr>
          <p:nvPr>
            <p:ph type="sldNum" sz="quarter" idx="4294967295"/>
          </p:nvPr>
        </p:nvSpPr>
        <p:spPr>
          <a:xfrm>
            <a:off x="6057900" y="4218386"/>
            <a:ext cx="1600200" cy="205383"/>
          </a:xfrm>
        </p:spPr>
        <p:txBody>
          <a:bodyPr/>
          <a:lstStyle/>
          <a:p>
            <a:fld id="{6F2E6A9F-ABEE-4E01-A351-D37C88834EC4}" type="slidenum">
              <a:rPr lang="en-US" smtClean="0"/>
              <a:pPr/>
              <a:t>40</a:t>
            </a:fld>
            <a:endParaRPr lang="en-US" dirty="0"/>
          </a:p>
        </p:txBody>
      </p:sp>
      <p:grpSp>
        <p:nvGrpSpPr>
          <p:cNvPr id="26" name="Grupa 25"/>
          <p:cNvGrpSpPr/>
          <p:nvPr/>
        </p:nvGrpSpPr>
        <p:grpSpPr>
          <a:xfrm>
            <a:off x="521550" y="808704"/>
            <a:ext cx="2469920" cy="2744356"/>
            <a:chOff x="1331640" y="1491630"/>
            <a:chExt cx="1944216" cy="2160240"/>
          </a:xfrm>
        </p:grpSpPr>
        <p:sp>
          <p:nvSpPr>
            <p:cNvPr id="27" name="Freeform 82"/>
            <p:cNvSpPr>
              <a:spLocks/>
            </p:cNvSpPr>
            <p:nvPr/>
          </p:nvSpPr>
          <p:spPr bwMode="auto">
            <a:xfrm>
              <a:off x="1331640" y="1491630"/>
              <a:ext cx="1185063" cy="1043489"/>
            </a:xfrm>
            <a:custGeom>
              <a:avLst/>
              <a:gdLst>
                <a:gd name="T0" fmla="*/ 221 w 280"/>
                <a:gd name="T1" fmla="*/ 0 h 222"/>
                <a:gd name="T2" fmla="*/ 0 w 280"/>
                <a:gd name="T3" fmla="*/ 0 h 222"/>
                <a:gd name="T4" fmla="*/ 0 w 280"/>
                <a:gd name="T5" fmla="*/ 222 h 222"/>
                <a:gd name="T6" fmla="*/ 82 w 280"/>
                <a:gd name="T7" fmla="*/ 222 h 222"/>
                <a:gd name="T8" fmla="*/ 82 w 280"/>
                <a:gd name="T9" fmla="*/ 221 h 222"/>
                <a:gd name="T10" fmla="*/ 80 w 280"/>
                <a:gd name="T11" fmla="*/ 216 h 222"/>
                <a:gd name="T12" fmla="*/ 76 w 280"/>
                <a:gd name="T13" fmla="*/ 200 h 222"/>
                <a:gd name="T14" fmla="*/ 114 w 280"/>
                <a:gd name="T15" fmla="*/ 162 h 222"/>
                <a:gd name="T16" fmla="*/ 149 w 280"/>
                <a:gd name="T17" fmla="*/ 184 h 222"/>
                <a:gd name="T18" fmla="*/ 153 w 280"/>
                <a:gd name="T19" fmla="*/ 200 h 222"/>
                <a:gd name="T20" fmla="*/ 146 w 280"/>
                <a:gd name="T21" fmla="*/ 222 h 222"/>
                <a:gd name="T22" fmla="*/ 221 w 280"/>
                <a:gd name="T23" fmla="*/ 222 h 222"/>
                <a:gd name="T24" fmla="*/ 221 w 280"/>
                <a:gd name="T25" fmla="*/ 146 h 222"/>
                <a:gd name="T26" fmla="*/ 221 w 280"/>
                <a:gd name="T27" fmla="*/ 146 h 222"/>
                <a:gd name="T28" fmla="*/ 221 w 280"/>
                <a:gd name="T29" fmla="*/ 145 h 222"/>
                <a:gd name="T30" fmla="*/ 235 w 280"/>
                <a:gd name="T31" fmla="*/ 130 h 222"/>
                <a:gd name="T32" fmla="*/ 237 w 280"/>
                <a:gd name="T33" fmla="*/ 130 h 222"/>
                <a:gd name="T34" fmla="*/ 247 w 280"/>
                <a:gd name="T35" fmla="*/ 133 h 222"/>
                <a:gd name="T36" fmla="*/ 248 w 280"/>
                <a:gd name="T37" fmla="*/ 134 h 222"/>
                <a:gd name="T38" fmla="*/ 248 w 280"/>
                <a:gd name="T39" fmla="*/ 134 h 222"/>
                <a:gd name="T40" fmla="*/ 249 w 280"/>
                <a:gd name="T41" fmla="*/ 135 h 222"/>
                <a:gd name="T42" fmla="*/ 250 w 280"/>
                <a:gd name="T43" fmla="*/ 135 h 222"/>
                <a:gd name="T44" fmla="*/ 251 w 280"/>
                <a:gd name="T45" fmla="*/ 135 h 222"/>
                <a:gd name="T46" fmla="*/ 252 w 280"/>
                <a:gd name="T47" fmla="*/ 135 h 222"/>
                <a:gd name="T48" fmla="*/ 252 w 280"/>
                <a:gd name="T49" fmla="*/ 135 h 222"/>
                <a:gd name="T50" fmla="*/ 252 w 280"/>
                <a:gd name="T51" fmla="*/ 135 h 222"/>
                <a:gd name="T52" fmla="*/ 253 w 280"/>
                <a:gd name="T53" fmla="*/ 135 h 222"/>
                <a:gd name="T54" fmla="*/ 254 w 280"/>
                <a:gd name="T55" fmla="*/ 136 h 222"/>
                <a:gd name="T56" fmla="*/ 255 w 280"/>
                <a:gd name="T57" fmla="*/ 136 h 222"/>
                <a:gd name="T58" fmla="*/ 256 w 280"/>
                <a:gd name="T59" fmla="*/ 136 h 222"/>
                <a:gd name="T60" fmla="*/ 257 w 280"/>
                <a:gd name="T61" fmla="*/ 136 h 222"/>
                <a:gd name="T62" fmla="*/ 257 w 280"/>
                <a:gd name="T63" fmla="*/ 136 h 222"/>
                <a:gd name="T64" fmla="*/ 259 w 280"/>
                <a:gd name="T65" fmla="*/ 136 h 222"/>
                <a:gd name="T66" fmla="*/ 269 w 280"/>
                <a:gd name="T67" fmla="*/ 134 h 222"/>
                <a:gd name="T68" fmla="*/ 280 w 280"/>
                <a:gd name="T69" fmla="*/ 115 h 222"/>
                <a:gd name="T70" fmla="*/ 269 w 280"/>
                <a:gd name="T71" fmla="*/ 97 h 222"/>
                <a:gd name="T72" fmla="*/ 259 w 280"/>
                <a:gd name="T73" fmla="*/ 94 h 222"/>
                <a:gd name="T74" fmla="*/ 248 w 280"/>
                <a:gd name="T75" fmla="*/ 97 h 222"/>
                <a:gd name="T76" fmla="*/ 247 w 280"/>
                <a:gd name="T77" fmla="*/ 97 h 222"/>
                <a:gd name="T78" fmla="*/ 247 w 280"/>
                <a:gd name="T79" fmla="*/ 97 h 222"/>
                <a:gd name="T80" fmla="*/ 247 w 280"/>
                <a:gd name="T81" fmla="*/ 98 h 222"/>
                <a:gd name="T82" fmla="*/ 247 w 280"/>
                <a:gd name="T83" fmla="*/ 98 h 222"/>
                <a:gd name="T84" fmla="*/ 240 w 280"/>
                <a:gd name="T85" fmla="*/ 100 h 222"/>
                <a:gd name="T86" fmla="*/ 237 w 280"/>
                <a:gd name="T87" fmla="*/ 100 h 222"/>
                <a:gd name="T88" fmla="*/ 235 w 280"/>
                <a:gd name="T89" fmla="*/ 100 h 222"/>
                <a:gd name="T90" fmla="*/ 221 w 280"/>
                <a:gd name="T91" fmla="*/ 90 h 222"/>
                <a:gd name="T92" fmla="*/ 221 w 280"/>
                <a:gd name="T93" fmla="*/ 89 h 222"/>
                <a:gd name="T94" fmla="*/ 221 w 280"/>
                <a:gd name="T95" fmla="*/ 88 h 222"/>
                <a:gd name="T96" fmla="*/ 221 w 280"/>
                <a:gd name="T97" fmla="*/ 88 h 222"/>
                <a:gd name="T98" fmla="*/ 221 w 280"/>
                <a:gd name="T99" fmla="*/ 87 h 222"/>
                <a:gd name="T100" fmla="*/ 221 w 280"/>
                <a:gd name="T101" fmla="*/ 86 h 222"/>
                <a:gd name="T102" fmla="*/ 221 w 280"/>
                <a:gd name="T103" fmla="*/ 85 h 222"/>
                <a:gd name="T104" fmla="*/ 221 w 280"/>
                <a:gd name="T105" fmla="*/ 84 h 222"/>
                <a:gd name="T106" fmla="*/ 221 w 280"/>
                <a:gd name="T107" fmla="*/ 84 h 222"/>
                <a:gd name="T108" fmla="*/ 221 w 280"/>
                <a:gd name="T10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222">
                  <a:moveTo>
                    <a:pt x="221" y="0"/>
                  </a:moveTo>
                  <a:cubicBezTo>
                    <a:pt x="0" y="0"/>
                    <a:pt x="0" y="0"/>
                    <a:pt x="0" y="0"/>
                  </a:cubicBezTo>
                  <a:cubicBezTo>
                    <a:pt x="0" y="222"/>
                    <a:pt x="0" y="222"/>
                    <a:pt x="0" y="222"/>
                  </a:cubicBezTo>
                  <a:cubicBezTo>
                    <a:pt x="82" y="222"/>
                    <a:pt x="82" y="222"/>
                    <a:pt x="82" y="222"/>
                  </a:cubicBezTo>
                  <a:cubicBezTo>
                    <a:pt x="82" y="221"/>
                    <a:pt x="82" y="221"/>
                    <a:pt x="82" y="221"/>
                  </a:cubicBezTo>
                  <a:cubicBezTo>
                    <a:pt x="81" y="220"/>
                    <a:pt x="81" y="218"/>
                    <a:pt x="80" y="216"/>
                  </a:cubicBezTo>
                  <a:cubicBezTo>
                    <a:pt x="77" y="211"/>
                    <a:pt x="76" y="206"/>
                    <a:pt x="76" y="200"/>
                  </a:cubicBezTo>
                  <a:cubicBezTo>
                    <a:pt x="76" y="180"/>
                    <a:pt x="93" y="162"/>
                    <a:pt x="114" y="162"/>
                  </a:cubicBezTo>
                  <a:cubicBezTo>
                    <a:pt x="129" y="162"/>
                    <a:pt x="143" y="171"/>
                    <a:pt x="149" y="184"/>
                  </a:cubicBezTo>
                  <a:cubicBezTo>
                    <a:pt x="151" y="189"/>
                    <a:pt x="153" y="194"/>
                    <a:pt x="153" y="200"/>
                  </a:cubicBezTo>
                  <a:cubicBezTo>
                    <a:pt x="153" y="207"/>
                    <a:pt x="150" y="216"/>
                    <a:pt x="146" y="222"/>
                  </a:cubicBezTo>
                  <a:cubicBezTo>
                    <a:pt x="221" y="222"/>
                    <a:pt x="221" y="222"/>
                    <a:pt x="221" y="222"/>
                  </a:cubicBezTo>
                  <a:cubicBezTo>
                    <a:pt x="221" y="146"/>
                    <a:pt x="221" y="146"/>
                    <a:pt x="221" y="146"/>
                  </a:cubicBezTo>
                  <a:cubicBezTo>
                    <a:pt x="221" y="146"/>
                    <a:pt x="221" y="146"/>
                    <a:pt x="221" y="146"/>
                  </a:cubicBezTo>
                  <a:cubicBezTo>
                    <a:pt x="221" y="146"/>
                    <a:pt x="221" y="146"/>
                    <a:pt x="221" y="145"/>
                  </a:cubicBezTo>
                  <a:cubicBezTo>
                    <a:pt x="221" y="137"/>
                    <a:pt x="227" y="131"/>
                    <a:pt x="235" y="130"/>
                  </a:cubicBezTo>
                  <a:cubicBezTo>
                    <a:pt x="236" y="130"/>
                    <a:pt x="237" y="130"/>
                    <a:pt x="237" y="130"/>
                  </a:cubicBezTo>
                  <a:cubicBezTo>
                    <a:pt x="241" y="130"/>
                    <a:pt x="244" y="131"/>
                    <a:pt x="247" y="133"/>
                  </a:cubicBezTo>
                  <a:cubicBezTo>
                    <a:pt x="248" y="134"/>
                    <a:pt x="248" y="134"/>
                    <a:pt x="248" y="134"/>
                  </a:cubicBezTo>
                  <a:cubicBezTo>
                    <a:pt x="248" y="134"/>
                    <a:pt x="248" y="134"/>
                    <a:pt x="248" y="134"/>
                  </a:cubicBezTo>
                  <a:cubicBezTo>
                    <a:pt x="249" y="134"/>
                    <a:pt x="249" y="134"/>
                    <a:pt x="249" y="135"/>
                  </a:cubicBezTo>
                  <a:cubicBezTo>
                    <a:pt x="250" y="135"/>
                    <a:pt x="250" y="135"/>
                    <a:pt x="250" y="135"/>
                  </a:cubicBezTo>
                  <a:cubicBezTo>
                    <a:pt x="251" y="135"/>
                    <a:pt x="251" y="135"/>
                    <a:pt x="251" y="135"/>
                  </a:cubicBezTo>
                  <a:cubicBezTo>
                    <a:pt x="251" y="135"/>
                    <a:pt x="251" y="135"/>
                    <a:pt x="252" y="135"/>
                  </a:cubicBezTo>
                  <a:cubicBezTo>
                    <a:pt x="252" y="135"/>
                    <a:pt x="252" y="135"/>
                    <a:pt x="252" y="135"/>
                  </a:cubicBezTo>
                  <a:cubicBezTo>
                    <a:pt x="252" y="135"/>
                    <a:pt x="252" y="135"/>
                    <a:pt x="252" y="135"/>
                  </a:cubicBezTo>
                  <a:cubicBezTo>
                    <a:pt x="253" y="135"/>
                    <a:pt x="253" y="135"/>
                    <a:pt x="253" y="135"/>
                  </a:cubicBezTo>
                  <a:cubicBezTo>
                    <a:pt x="253" y="135"/>
                    <a:pt x="254" y="135"/>
                    <a:pt x="254" y="136"/>
                  </a:cubicBezTo>
                  <a:cubicBezTo>
                    <a:pt x="255" y="136"/>
                    <a:pt x="255" y="136"/>
                    <a:pt x="255" y="136"/>
                  </a:cubicBezTo>
                  <a:cubicBezTo>
                    <a:pt x="255" y="136"/>
                    <a:pt x="255" y="136"/>
                    <a:pt x="256" y="136"/>
                  </a:cubicBezTo>
                  <a:cubicBezTo>
                    <a:pt x="256" y="136"/>
                    <a:pt x="256" y="136"/>
                    <a:pt x="257" y="136"/>
                  </a:cubicBezTo>
                  <a:cubicBezTo>
                    <a:pt x="257" y="136"/>
                    <a:pt x="257" y="136"/>
                    <a:pt x="257" y="136"/>
                  </a:cubicBezTo>
                  <a:cubicBezTo>
                    <a:pt x="258" y="136"/>
                    <a:pt x="258" y="136"/>
                    <a:pt x="259" y="136"/>
                  </a:cubicBezTo>
                  <a:cubicBezTo>
                    <a:pt x="262" y="136"/>
                    <a:pt x="266" y="135"/>
                    <a:pt x="269" y="134"/>
                  </a:cubicBezTo>
                  <a:cubicBezTo>
                    <a:pt x="276" y="130"/>
                    <a:pt x="280" y="123"/>
                    <a:pt x="280" y="115"/>
                  </a:cubicBezTo>
                  <a:cubicBezTo>
                    <a:pt x="280" y="108"/>
                    <a:pt x="276" y="100"/>
                    <a:pt x="269" y="97"/>
                  </a:cubicBezTo>
                  <a:cubicBezTo>
                    <a:pt x="266" y="95"/>
                    <a:pt x="262" y="94"/>
                    <a:pt x="259" y="94"/>
                  </a:cubicBezTo>
                  <a:cubicBezTo>
                    <a:pt x="254" y="94"/>
                    <a:pt x="251" y="95"/>
                    <a:pt x="248" y="97"/>
                  </a:cubicBezTo>
                  <a:cubicBezTo>
                    <a:pt x="247" y="97"/>
                    <a:pt x="247" y="97"/>
                    <a:pt x="247" y="97"/>
                  </a:cubicBezTo>
                  <a:cubicBezTo>
                    <a:pt x="247" y="97"/>
                    <a:pt x="247" y="97"/>
                    <a:pt x="247" y="97"/>
                  </a:cubicBezTo>
                  <a:cubicBezTo>
                    <a:pt x="247" y="98"/>
                    <a:pt x="247" y="98"/>
                    <a:pt x="247" y="98"/>
                  </a:cubicBezTo>
                  <a:cubicBezTo>
                    <a:pt x="247" y="98"/>
                    <a:pt x="247" y="98"/>
                    <a:pt x="247" y="98"/>
                  </a:cubicBezTo>
                  <a:cubicBezTo>
                    <a:pt x="244" y="99"/>
                    <a:pt x="243" y="100"/>
                    <a:pt x="240" y="100"/>
                  </a:cubicBezTo>
                  <a:cubicBezTo>
                    <a:pt x="239" y="100"/>
                    <a:pt x="238" y="100"/>
                    <a:pt x="237" y="100"/>
                  </a:cubicBezTo>
                  <a:cubicBezTo>
                    <a:pt x="237" y="100"/>
                    <a:pt x="236" y="100"/>
                    <a:pt x="235" y="100"/>
                  </a:cubicBezTo>
                  <a:cubicBezTo>
                    <a:pt x="229" y="99"/>
                    <a:pt x="224" y="95"/>
                    <a:pt x="221" y="90"/>
                  </a:cubicBezTo>
                  <a:cubicBezTo>
                    <a:pt x="221" y="89"/>
                    <a:pt x="221" y="89"/>
                    <a:pt x="221" y="89"/>
                  </a:cubicBezTo>
                  <a:cubicBezTo>
                    <a:pt x="221" y="89"/>
                    <a:pt x="221" y="89"/>
                    <a:pt x="221" y="88"/>
                  </a:cubicBezTo>
                  <a:cubicBezTo>
                    <a:pt x="221" y="88"/>
                    <a:pt x="221" y="88"/>
                    <a:pt x="221" y="88"/>
                  </a:cubicBezTo>
                  <a:cubicBezTo>
                    <a:pt x="221" y="87"/>
                    <a:pt x="221" y="87"/>
                    <a:pt x="221" y="87"/>
                  </a:cubicBezTo>
                  <a:cubicBezTo>
                    <a:pt x="221" y="86"/>
                    <a:pt x="221" y="86"/>
                    <a:pt x="221" y="86"/>
                  </a:cubicBezTo>
                  <a:cubicBezTo>
                    <a:pt x="221" y="86"/>
                    <a:pt x="221" y="86"/>
                    <a:pt x="221" y="85"/>
                  </a:cubicBezTo>
                  <a:cubicBezTo>
                    <a:pt x="221" y="85"/>
                    <a:pt x="221" y="85"/>
                    <a:pt x="221" y="84"/>
                  </a:cubicBezTo>
                  <a:cubicBezTo>
                    <a:pt x="221" y="84"/>
                    <a:pt x="221" y="84"/>
                    <a:pt x="221" y="84"/>
                  </a:cubicBezTo>
                  <a:lnTo>
                    <a:pt x="221" y="0"/>
                  </a:lnTo>
                  <a:close/>
                </a:path>
              </a:pathLst>
            </a:custGeom>
            <a:solidFill>
              <a:srgbClr val="008BB0"/>
            </a:solidFill>
            <a:ln w="9525">
              <a:noFill/>
              <a:round/>
              <a:headEnd/>
              <a:tailEnd/>
            </a:ln>
          </p:spPr>
          <p:txBody>
            <a:bodyPr vert="horz" wrap="square" lIns="68580" tIns="34290" rIns="68580" bIns="34290" numCol="1" anchor="t" anchorCtr="0" compatLnSpc="1">
              <a:prstTxWarp prst="textNoShape">
                <a:avLst/>
              </a:prstTxWarp>
            </a:bodyPr>
            <a:lstStyle/>
            <a:p>
              <a:endParaRPr lang="pl-PL" sz="1350"/>
            </a:p>
          </p:txBody>
        </p:sp>
        <p:sp>
          <p:nvSpPr>
            <p:cNvPr id="28" name="Freeform 83"/>
            <p:cNvSpPr>
              <a:spLocks/>
            </p:cNvSpPr>
            <p:nvPr/>
          </p:nvSpPr>
          <p:spPr bwMode="auto">
            <a:xfrm>
              <a:off x="1331640" y="2333154"/>
              <a:ext cx="932012" cy="1318716"/>
            </a:xfrm>
            <a:custGeom>
              <a:avLst/>
              <a:gdLst>
                <a:gd name="T0" fmla="*/ 0 w 220"/>
                <a:gd name="T1" fmla="*/ 280 h 280"/>
                <a:gd name="T2" fmla="*/ 220 w 220"/>
                <a:gd name="T3" fmla="*/ 280 h 280"/>
                <a:gd name="T4" fmla="*/ 220 w 220"/>
                <a:gd name="T5" fmla="*/ 198 h 280"/>
                <a:gd name="T6" fmla="*/ 220 w 220"/>
                <a:gd name="T7" fmla="*/ 198 h 280"/>
                <a:gd name="T8" fmla="*/ 202 w 220"/>
                <a:gd name="T9" fmla="*/ 204 h 280"/>
                <a:gd name="T10" fmla="*/ 199 w 220"/>
                <a:gd name="T11" fmla="*/ 204 h 280"/>
                <a:gd name="T12" fmla="*/ 161 w 220"/>
                <a:gd name="T13" fmla="*/ 166 h 280"/>
                <a:gd name="T14" fmla="*/ 199 w 220"/>
                <a:gd name="T15" fmla="*/ 127 h 280"/>
                <a:gd name="T16" fmla="*/ 199 w 220"/>
                <a:gd name="T17" fmla="*/ 127 h 280"/>
                <a:gd name="T18" fmla="*/ 199 w 220"/>
                <a:gd name="T19" fmla="*/ 127 h 280"/>
                <a:gd name="T20" fmla="*/ 220 w 220"/>
                <a:gd name="T21" fmla="*/ 134 h 280"/>
                <a:gd name="T22" fmla="*/ 220 w 220"/>
                <a:gd name="T23" fmla="*/ 60 h 280"/>
                <a:gd name="T24" fmla="*/ 145 w 220"/>
                <a:gd name="T25" fmla="*/ 60 h 280"/>
                <a:gd name="T26" fmla="*/ 131 w 220"/>
                <a:gd name="T27" fmla="*/ 51 h 280"/>
                <a:gd name="T28" fmla="*/ 129 w 220"/>
                <a:gd name="T29" fmla="*/ 43 h 280"/>
                <a:gd name="T30" fmla="*/ 132 w 220"/>
                <a:gd name="T31" fmla="*/ 33 h 280"/>
                <a:gd name="T32" fmla="*/ 132 w 220"/>
                <a:gd name="T33" fmla="*/ 33 h 280"/>
                <a:gd name="T34" fmla="*/ 135 w 220"/>
                <a:gd name="T35" fmla="*/ 21 h 280"/>
                <a:gd name="T36" fmla="*/ 133 w 220"/>
                <a:gd name="T37" fmla="*/ 11 h 280"/>
                <a:gd name="T38" fmla="*/ 114 w 220"/>
                <a:gd name="T39" fmla="*/ 0 h 280"/>
                <a:gd name="T40" fmla="*/ 93 w 220"/>
                <a:gd name="T41" fmla="*/ 21 h 280"/>
                <a:gd name="T42" fmla="*/ 95 w 220"/>
                <a:gd name="T43" fmla="*/ 31 h 280"/>
                <a:gd name="T44" fmla="*/ 96 w 220"/>
                <a:gd name="T45" fmla="*/ 32 h 280"/>
                <a:gd name="T46" fmla="*/ 96 w 220"/>
                <a:gd name="T47" fmla="*/ 32 h 280"/>
                <a:gd name="T48" fmla="*/ 97 w 220"/>
                <a:gd name="T49" fmla="*/ 33 h 280"/>
                <a:gd name="T50" fmla="*/ 98 w 220"/>
                <a:gd name="T51" fmla="*/ 35 h 280"/>
                <a:gd name="T52" fmla="*/ 99 w 220"/>
                <a:gd name="T53" fmla="*/ 43 h 280"/>
                <a:gd name="T54" fmla="*/ 83 w 220"/>
                <a:gd name="T55" fmla="*/ 60 h 280"/>
                <a:gd name="T56" fmla="*/ 0 w 220"/>
                <a:gd name="T57" fmla="*/ 60 h 280"/>
                <a:gd name="T58" fmla="*/ 0 w 220"/>
                <a:gd name="T5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280">
                  <a:moveTo>
                    <a:pt x="0" y="280"/>
                  </a:moveTo>
                  <a:cubicBezTo>
                    <a:pt x="220" y="280"/>
                    <a:pt x="220" y="280"/>
                    <a:pt x="220" y="280"/>
                  </a:cubicBezTo>
                  <a:cubicBezTo>
                    <a:pt x="220" y="198"/>
                    <a:pt x="220" y="198"/>
                    <a:pt x="220" y="198"/>
                  </a:cubicBezTo>
                  <a:cubicBezTo>
                    <a:pt x="220" y="198"/>
                    <a:pt x="220" y="198"/>
                    <a:pt x="220" y="198"/>
                  </a:cubicBezTo>
                  <a:cubicBezTo>
                    <a:pt x="215" y="201"/>
                    <a:pt x="208" y="203"/>
                    <a:pt x="202" y="204"/>
                  </a:cubicBezTo>
                  <a:cubicBezTo>
                    <a:pt x="201" y="204"/>
                    <a:pt x="200" y="204"/>
                    <a:pt x="199" y="204"/>
                  </a:cubicBezTo>
                  <a:cubicBezTo>
                    <a:pt x="178" y="204"/>
                    <a:pt x="161" y="187"/>
                    <a:pt x="161" y="166"/>
                  </a:cubicBezTo>
                  <a:cubicBezTo>
                    <a:pt x="161" y="145"/>
                    <a:pt x="178" y="127"/>
                    <a:pt x="199" y="127"/>
                  </a:cubicBezTo>
                  <a:cubicBezTo>
                    <a:pt x="199" y="127"/>
                    <a:pt x="199" y="127"/>
                    <a:pt x="199" y="127"/>
                  </a:cubicBezTo>
                  <a:cubicBezTo>
                    <a:pt x="199" y="127"/>
                    <a:pt x="199" y="127"/>
                    <a:pt x="199" y="127"/>
                  </a:cubicBezTo>
                  <a:cubicBezTo>
                    <a:pt x="207" y="127"/>
                    <a:pt x="214" y="130"/>
                    <a:pt x="220" y="134"/>
                  </a:cubicBezTo>
                  <a:cubicBezTo>
                    <a:pt x="220" y="60"/>
                    <a:pt x="220" y="60"/>
                    <a:pt x="220" y="60"/>
                  </a:cubicBezTo>
                  <a:cubicBezTo>
                    <a:pt x="145" y="60"/>
                    <a:pt x="145" y="60"/>
                    <a:pt x="145" y="60"/>
                  </a:cubicBezTo>
                  <a:cubicBezTo>
                    <a:pt x="139" y="60"/>
                    <a:pt x="134" y="56"/>
                    <a:pt x="131" y="51"/>
                  </a:cubicBezTo>
                  <a:cubicBezTo>
                    <a:pt x="129" y="48"/>
                    <a:pt x="129" y="46"/>
                    <a:pt x="129" y="43"/>
                  </a:cubicBezTo>
                  <a:cubicBezTo>
                    <a:pt x="129" y="39"/>
                    <a:pt x="130" y="36"/>
                    <a:pt x="132" y="33"/>
                  </a:cubicBezTo>
                  <a:cubicBezTo>
                    <a:pt x="132" y="33"/>
                    <a:pt x="132" y="33"/>
                    <a:pt x="132" y="33"/>
                  </a:cubicBezTo>
                  <a:cubicBezTo>
                    <a:pt x="135" y="29"/>
                    <a:pt x="135" y="26"/>
                    <a:pt x="135" y="21"/>
                  </a:cubicBezTo>
                  <a:cubicBezTo>
                    <a:pt x="135" y="18"/>
                    <a:pt x="135" y="14"/>
                    <a:pt x="133" y="11"/>
                  </a:cubicBezTo>
                  <a:cubicBezTo>
                    <a:pt x="129" y="4"/>
                    <a:pt x="122" y="0"/>
                    <a:pt x="114" y="0"/>
                  </a:cubicBezTo>
                  <a:cubicBezTo>
                    <a:pt x="102" y="0"/>
                    <a:pt x="93" y="10"/>
                    <a:pt x="93" y="21"/>
                  </a:cubicBezTo>
                  <a:cubicBezTo>
                    <a:pt x="93" y="25"/>
                    <a:pt x="94" y="28"/>
                    <a:pt x="95" y="31"/>
                  </a:cubicBezTo>
                  <a:cubicBezTo>
                    <a:pt x="96" y="31"/>
                    <a:pt x="96" y="32"/>
                    <a:pt x="96" y="32"/>
                  </a:cubicBezTo>
                  <a:cubicBezTo>
                    <a:pt x="96" y="32"/>
                    <a:pt x="96" y="32"/>
                    <a:pt x="96" y="32"/>
                  </a:cubicBezTo>
                  <a:cubicBezTo>
                    <a:pt x="97" y="33"/>
                    <a:pt x="97" y="33"/>
                    <a:pt x="97" y="33"/>
                  </a:cubicBezTo>
                  <a:cubicBezTo>
                    <a:pt x="97" y="34"/>
                    <a:pt x="98" y="35"/>
                    <a:pt x="98" y="35"/>
                  </a:cubicBezTo>
                  <a:cubicBezTo>
                    <a:pt x="99" y="37"/>
                    <a:pt x="99" y="40"/>
                    <a:pt x="99" y="43"/>
                  </a:cubicBezTo>
                  <a:cubicBezTo>
                    <a:pt x="99" y="52"/>
                    <a:pt x="92" y="60"/>
                    <a:pt x="83" y="60"/>
                  </a:cubicBezTo>
                  <a:cubicBezTo>
                    <a:pt x="0" y="60"/>
                    <a:pt x="0" y="60"/>
                    <a:pt x="0" y="60"/>
                  </a:cubicBezTo>
                  <a:lnTo>
                    <a:pt x="0" y="280"/>
                  </a:lnTo>
                  <a:close/>
                </a:path>
              </a:pathLst>
            </a:custGeom>
            <a:solidFill>
              <a:srgbClr val="002D5B"/>
            </a:solidFill>
            <a:ln w="9525">
              <a:noFill/>
              <a:round/>
              <a:headEnd/>
              <a:tailEnd/>
            </a:ln>
          </p:spPr>
          <p:txBody>
            <a:bodyPr vert="horz" wrap="square" lIns="68580" tIns="34290" rIns="68580" bIns="34290" numCol="1" anchor="t" anchorCtr="0" compatLnSpc="1">
              <a:prstTxWarp prst="textNoShape">
                <a:avLst/>
              </a:prstTxWarp>
            </a:bodyPr>
            <a:lstStyle/>
            <a:p>
              <a:endParaRPr lang="pl-PL" sz="1350"/>
            </a:p>
          </p:txBody>
        </p:sp>
        <p:sp>
          <p:nvSpPr>
            <p:cNvPr id="29" name="Freeform 84"/>
            <p:cNvSpPr>
              <a:spLocks/>
            </p:cNvSpPr>
            <p:nvPr/>
          </p:nvSpPr>
          <p:spPr bwMode="auto">
            <a:xfrm>
              <a:off x="2085447" y="2616301"/>
              <a:ext cx="1190409" cy="1035569"/>
            </a:xfrm>
            <a:custGeom>
              <a:avLst/>
              <a:gdLst>
                <a:gd name="T0" fmla="*/ 281 w 281"/>
                <a:gd name="T1" fmla="*/ 220 h 220"/>
                <a:gd name="T2" fmla="*/ 281 w 281"/>
                <a:gd name="T3" fmla="*/ 0 h 220"/>
                <a:gd name="T4" fmla="*/ 198 w 281"/>
                <a:gd name="T5" fmla="*/ 0 h 220"/>
                <a:gd name="T6" fmla="*/ 198 w 281"/>
                <a:gd name="T7" fmla="*/ 0 h 220"/>
                <a:gd name="T8" fmla="*/ 204 w 281"/>
                <a:gd name="T9" fmla="*/ 21 h 220"/>
                <a:gd name="T10" fmla="*/ 166 w 281"/>
                <a:gd name="T11" fmla="*/ 59 h 220"/>
                <a:gd name="T12" fmla="*/ 138 w 281"/>
                <a:gd name="T13" fmla="*/ 48 h 220"/>
                <a:gd name="T14" fmla="*/ 128 w 281"/>
                <a:gd name="T15" fmla="*/ 21 h 220"/>
                <a:gd name="T16" fmla="*/ 134 w 281"/>
                <a:gd name="T17" fmla="*/ 0 h 220"/>
                <a:gd name="T18" fmla="*/ 59 w 281"/>
                <a:gd name="T19" fmla="*/ 0 h 220"/>
                <a:gd name="T20" fmla="*/ 59 w 281"/>
                <a:gd name="T21" fmla="*/ 75 h 220"/>
                <a:gd name="T22" fmla="*/ 43 w 281"/>
                <a:gd name="T23" fmla="*/ 91 h 220"/>
                <a:gd name="T24" fmla="*/ 42 w 281"/>
                <a:gd name="T25" fmla="*/ 91 h 220"/>
                <a:gd name="T26" fmla="*/ 42 w 281"/>
                <a:gd name="T27" fmla="*/ 91 h 220"/>
                <a:gd name="T28" fmla="*/ 33 w 281"/>
                <a:gd name="T29" fmla="*/ 88 h 220"/>
                <a:gd name="T30" fmla="*/ 21 w 281"/>
                <a:gd name="T31" fmla="*/ 85 h 220"/>
                <a:gd name="T32" fmla="*/ 0 w 281"/>
                <a:gd name="T33" fmla="*/ 106 h 220"/>
                <a:gd name="T34" fmla="*/ 21 w 281"/>
                <a:gd name="T35" fmla="*/ 127 h 220"/>
                <a:gd name="T36" fmla="*/ 23 w 281"/>
                <a:gd name="T37" fmla="*/ 127 h 220"/>
                <a:gd name="T38" fmla="*/ 32 w 281"/>
                <a:gd name="T39" fmla="*/ 124 h 220"/>
                <a:gd name="T40" fmla="*/ 33 w 281"/>
                <a:gd name="T41" fmla="*/ 123 h 220"/>
                <a:gd name="T42" fmla="*/ 42 w 281"/>
                <a:gd name="T43" fmla="*/ 121 h 220"/>
                <a:gd name="T44" fmla="*/ 42 w 281"/>
                <a:gd name="T45" fmla="*/ 121 h 220"/>
                <a:gd name="T46" fmla="*/ 43 w 281"/>
                <a:gd name="T47" fmla="*/ 121 h 220"/>
                <a:gd name="T48" fmla="*/ 59 w 281"/>
                <a:gd name="T49" fmla="*/ 137 h 220"/>
                <a:gd name="T50" fmla="*/ 59 w 281"/>
                <a:gd name="T51" fmla="*/ 220 h 220"/>
                <a:gd name="T52" fmla="*/ 281 w 281"/>
                <a:gd name="T5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220">
                  <a:moveTo>
                    <a:pt x="281" y="220"/>
                  </a:moveTo>
                  <a:cubicBezTo>
                    <a:pt x="281" y="0"/>
                    <a:pt x="281" y="0"/>
                    <a:pt x="281" y="0"/>
                  </a:cubicBezTo>
                  <a:cubicBezTo>
                    <a:pt x="198" y="0"/>
                    <a:pt x="198" y="0"/>
                    <a:pt x="198" y="0"/>
                  </a:cubicBezTo>
                  <a:cubicBezTo>
                    <a:pt x="198" y="0"/>
                    <a:pt x="198" y="0"/>
                    <a:pt x="198" y="0"/>
                  </a:cubicBezTo>
                  <a:cubicBezTo>
                    <a:pt x="202" y="6"/>
                    <a:pt x="204" y="13"/>
                    <a:pt x="204" y="21"/>
                  </a:cubicBezTo>
                  <a:cubicBezTo>
                    <a:pt x="204" y="42"/>
                    <a:pt x="187" y="59"/>
                    <a:pt x="166" y="59"/>
                  </a:cubicBezTo>
                  <a:cubicBezTo>
                    <a:pt x="155" y="59"/>
                    <a:pt x="146" y="55"/>
                    <a:pt x="138" y="48"/>
                  </a:cubicBezTo>
                  <a:cubicBezTo>
                    <a:pt x="132" y="40"/>
                    <a:pt x="128" y="31"/>
                    <a:pt x="128" y="21"/>
                  </a:cubicBezTo>
                  <a:cubicBezTo>
                    <a:pt x="128" y="13"/>
                    <a:pt x="129" y="5"/>
                    <a:pt x="134" y="0"/>
                  </a:cubicBezTo>
                  <a:cubicBezTo>
                    <a:pt x="59" y="0"/>
                    <a:pt x="59" y="0"/>
                    <a:pt x="59" y="0"/>
                  </a:cubicBezTo>
                  <a:cubicBezTo>
                    <a:pt x="59" y="75"/>
                    <a:pt x="59" y="75"/>
                    <a:pt x="59" y="75"/>
                  </a:cubicBezTo>
                  <a:cubicBezTo>
                    <a:pt x="59" y="84"/>
                    <a:pt x="52" y="91"/>
                    <a:pt x="43" y="91"/>
                  </a:cubicBezTo>
                  <a:cubicBezTo>
                    <a:pt x="42" y="91"/>
                    <a:pt x="42" y="91"/>
                    <a:pt x="42" y="91"/>
                  </a:cubicBezTo>
                  <a:cubicBezTo>
                    <a:pt x="42" y="91"/>
                    <a:pt x="42" y="91"/>
                    <a:pt x="42" y="91"/>
                  </a:cubicBezTo>
                  <a:cubicBezTo>
                    <a:pt x="39" y="91"/>
                    <a:pt x="36" y="90"/>
                    <a:pt x="33" y="88"/>
                  </a:cubicBezTo>
                  <a:cubicBezTo>
                    <a:pt x="29" y="85"/>
                    <a:pt x="26" y="85"/>
                    <a:pt x="21" y="85"/>
                  </a:cubicBezTo>
                  <a:cubicBezTo>
                    <a:pt x="10" y="85"/>
                    <a:pt x="0" y="94"/>
                    <a:pt x="0" y="106"/>
                  </a:cubicBezTo>
                  <a:cubicBezTo>
                    <a:pt x="0" y="118"/>
                    <a:pt x="10" y="127"/>
                    <a:pt x="21" y="127"/>
                  </a:cubicBezTo>
                  <a:cubicBezTo>
                    <a:pt x="21" y="127"/>
                    <a:pt x="22" y="127"/>
                    <a:pt x="23" y="127"/>
                  </a:cubicBezTo>
                  <a:cubicBezTo>
                    <a:pt x="26" y="127"/>
                    <a:pt x="29" y="126"/>
                    <a:pt x="32" y="124"/>
                  </a:cubicBezTo>
                  <a:cubicBezTo>
                    <a:pt x="33" y="123"/>
                    <a:pt x="33" y="123"/>
                    <a:pt x="33" y="123"/>
                  </a:cubicBezTo>
                  <a:cubicBezTo>
                    <a:pt x="36" y="121"/>
                    <a:pt x="39" y="121"/>
                    <a:pt x="42" y="121"/>
                  </a:cubicBezTo>
                  <a:cubicBezTo>
                    <a:pt x="42" y="121"/>
                    <a:pt x="42" y="121"/>
                    <a:pt x="42" y="121"/>
                  </a:cubicBezTo>
                  <a:cubicBezTo>
                    <a:pt x="42" y="121"/>
                    <a:pt x="42" y="121"/>
                    <a:pt x="43" y="121"/>
                  </a:cubicBezTo>
                  <a:cubicBezTo>
                    <a:pt x="52" y="121"/>
                    <a:pt x="59" y="128"/>
                    <a:pt x="59" y="137"/>
                  </a:cubicBezTo>
                  <a:cubicBezTo>
                    <a:pt x="59" y="220"/>
                    <a:pt x="59" y="220"/>
                    <a:pt x="59" y="220"/>
                  </a:cubicBezTo>
                  <a:lnTo>
                    <a:pt x="281" y="220"/>
                  </a:lnTo>
                  <a:close/>
                </a:path>
              </a:pathLst>
            </a:custGeom>
            <a:solidFill>
              <a:srgbClr val="008BB0"/>
            </a:solidFill>
            <a:ln w="9525">
              <a:noFill/>
              <a:round/>
              <a:headEnd/>
              <a:tailEnd/>
            </a:ln>
          </p:spPr>
          <p:txBody>
            <a:bodyPr vert="horz" wrap="square" lIns="68580" tIns="34290" rIns="68580" bIns="34290" numCol="1" anchor="t" anchorCtr="0" compatLnSpc="1">
              <a:prstTxWarp prst="textNoShape">
                <a:avLst/>
              </a:prstTxWarp>
            </a:bodyPr>
            <a:lstStyle/>
            <a:p>
              <a:endParaRPr lang="pl-PL" sz="1350"/>
            </a:p>
          </p:txBody>
        </p:sp>
        <p:sp>
          <p:nvSpPr>
            <p:cNvPr id="30" name="Freeform 85"/>
            <p:cNvSpPr>
              <a:spLocks/>
            </p:cNvSpPr>
            <p:nvPr/>
          </p:nvSpPr>
          <p:spPr bwMode="auto">
            <a:xfrm>
              <a:off x="2334934" y="1491630"/>
              <a:ext cx="940922" cy="1322676"/>
            </a:xfrm>
            <a:custGeom>
              <a:avLst/>
              <a:gdLst>
                <a:gd name="T0" fmla="*/ 222 w 222"/>
                <a:gd name="T1" fmla="*/ 0 h 281"/>
                <a:gd name="T2" fmla="*/ 0 w 222"/>
                <a:gd name="T3" fmla="*/ 0 h 281"/>
                <a:gd name="T4" fmla="*/ 0 w 222"/>
                <a:gd name="T5" fmla="*/ 83 h 281"/>
                <a:gd name="T6" fmla="*/ 1 w 222"/>
                <a:gd name="T7" fmla="*/ 83 h 281"/>
                <a:gd name="T8" fmla="*/ 5 w 222"/>
                <a:gd name="T9" fmla="*/ 81 h 281"/>
                <a:gd name="T10" fmla="*/ 22 w 222"/>
                <a:gd name="T11" fmla="*/ 77 h 281"/>
                <a:gd name="T12" fmla="*/ 24 w 222"/>
                <a:gd name="T13" fmla="*/ 77 h 281"/>
                <a:gd name="T14" fmla="*/ 27 w 222"/>
                <a:gd name="T15" fmla="*/ 77 h 281"/>
                <a:gd name="T16" fmla="*/ 30 w 222"/>
                <a:gd name="T17" fmla="*/ 78 h 281"/>
                <a:gd name="T18" fmla="*/ 60 w 222"/>
                <a:gd name="T19" fmla="*/ 115 h 281"/>
                <a:gd name="T20" fmla="*/ 30 w 222"/>
                <a:gd name="T21" fmla="*/ 153 h 281"/>
                <a:gd name="T22" fmla="*/ 27 w 222"/>
                <a:gd name="T23" fmla="*/ 153 h 281"/>
                <a:gd name="T24" fmla="*/ 24 w 222"/>
                <a:gd name="T25" fmla="*/ 153 h 281"/>
                <a:gd name="T26" fmla="*/ 22 w 222"/>
                <a:gd name="T27" fmla="*/ 153 h 281"/>
                <a:gd name="T28" fmla="*/ 19 w 222"/>
                <a:gd name="T29" fmla="*/ 153 h 281"/>
                <a:gd name="T30" fmla="*/ 15 w 222"/>
                <a:gd name="T31" fmla="*/ 153 h 281"/>
                <a:gd name="T32" fmla="*/ 14 w 222"/>
                <a:gd name="T33" fmla="*/ 153 h 281"/>
                <a:gd name="T34" fmla="*/ 6 w 222"/>
                <a:gd name="T35" fmla="*/ 150 h 281"/>
                <a:gd name="T36" fmla="*/ 6 w 222"/>
                <a:gd name="T37" fmla="*/ 150 h 281"/>
                <a:gd name="T38" fmla="*/ 5 w 222"/>
                <a:gd name="T39" fmla="*/ 150 h 281"/>
                <a:gd name="T40" fmla="*/ 0 w 222"/>
                <a:gd name="T41" fmla="*/ 147 h 281"/>
                <a:gd name="T42" fmla="*/ 0 w 222"/>
                <a:gd name="T43" fmla="*/ 222 h 281"/>
                <a:gd name="T44" fmla="*/ 76 w 222"/>
                <a:gd name="T45" fmla="*/ 222 h 281"/>
                <a:gd name="T46" fmla="*/ 87 w 222"/>
                <a:gd name="T47" fmla="*/ 226 h 281"/>
                <a:gd name="T48" fmla="*/ 92 w 222"/>
                <a:gd name="T49" fmla="*/ 238 h 281"/>
                <a:gd name="T50" fmla="*/ 89 w 222"/>
                <a:gd name="T51" fmla="*/ 248 h 281"/>
                <a:gd name="T52" fmla="*/ 89 w 222"/>
                <a:gd name="T53" fmla="*/ 248 h 281"/>
                <a:gd name="T54" fmla="*/ 86 w 222"/>
                <a:gd name="T55" fmla="*/ 260 h 281"/>
                <a:gd name="T56" fmla="*/ 92 w 222"/>
                <a:gd name="T57" fmla="*/ 275 h 281"/>
                <a:gd name="T58" fmla="*/ 106 w 222"/>
                <a:gd name="T59" fmla="*/ 281 h 281"/>
                <a:gd name="T60" fmla="*/ 128 w 222"/>
                <a:gd name="T61" fmla="*/ 260 h 281"/>
                <a:gd name="T62" fmla="*/ 125 w 222"/>
                <a:gd name="T63" fmla="*/ 249 h 281"/>
                <a:gd name="T64" fmla="*/ 125 w 222"/>
                <a:gd name="T65" fmla="*/ 248 h 281"/>
                <a:gd name="T66" fmla="*/ 124 w 222"/>
                <a:gd name="T67" fmla="*/ 248 h 281"/>
                <a:gd name="T68" fmla="*/ 122 w 222"/>
                <a:gd name="T69" fmla="*/ 238 h 281"/>
                <a:gd name="T70" fmla="*/ 138 w 222"/>
                <a:gd name="T71" fmla="*/ 222 h 281"/>
                <a:gd name="T72" fmla="*/ 222 w 222"/>
                <a:gd name="T73" fmla="*/ 222 h 281"/>
                <a:gd name="T74" fmla="*/ 222 w 222"/>
                <a:gd name="T7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81">
                  <a:moveTo>
                    <a:pt x="222" y="0"/>
                  </a:moveTo>
                  <a:cubicBezTo>
                    <a:pt x="0" y="0"/>
                    <a:pt x="0" y="0"/>
                    <a:pt x="0" y="0"/>
                  </a:cubicBezTo>
                  <a:cubicBezTo>
                    <a:pt x="0" y="83"/>
                    <a:pt x="0" y="83"/>
                    <a:pt x="0" y="83"/>
                  </a:cubicBezTo>
                  <a:cubicBezTo>
                    <a:pt x="1" y="83"/>
                    <a:pt x="1" y="83"/>
                    <a:pt x="1" y="83"/>
                  </a:cubicBezTo>
                  <a:cubicBezTo>
                    <a:pt x="2" y="82"/>
                    <a:pt x="4" y="81"/>
                    <a:pt x="5" y="81"/>
                  </a:cubicBezTo>
                  <a:cubicBezTo>
                    <a:pt x="10" y="78"/>
                    <a:pt x="15" y="77"/>
                    <a:pt x="22" y="77"/>
                  </a:cubicBezTo>
                  <a:cubicBezTo>
                    <a:pt x="23" y="77"/>
                    <a:pt x="23" y="77"/>
                    <a:pt x="24" y="77"/>
                  </a:cubicBezTo>
                  <a:cubicBezTo>
                    <a:pt x="25" y="77"/>
                    <a:pt x="26" y="77"/>
                    <a:pt x="27" y="77"/>
                  </a:cubicBezTo>
                  <a:cubicBezTo>
                    <a:pt x="28" y="78"/>
                    <a:pt x="29" y="78"/>
                    <a:pt x="30" y="78"/>
                  </a:cubicBezTo>
                  <a:cubicBezTo>
                    <a:pt x="47" y="81"/>
                    <a:pt x="60" y="97"/>
                    <a:pt x="60" y="115"/>
                  </a:cubicBezTo>
                  <a:cubicBezTo>
                    <a:pt x="60" y="134"/>
                    <a:pt x="47" y="149"/>
                    <a:pt x="30" y="153"/>
                  </a:cubicBezTo>
                  <a:cubicBezTo>
                    <a:pt x="29" y="153"/>
                    <a:pt x="28" y="153"/>
                    <a:pt x="27" y="153"/>
                  </a:cubicBezTo>
                  <a:cubicBezTo>
                    <a:pt x="26" y="153"/>
                    <a:pt x="25" y="153"/>
                    <a:pt x="24" y="153"/>
                  </a:cubicBezTo>
                  <a:cubicBezTo>
                    <a:pt x="23" y="153"/>
                    <a:pt x="23" y="153"/>
                    <a:pt x="22" y="153"/>
                  </a:cubicBezTo>
                  <a:cubicBezTo>
                    <a:pt x="21" y="153"/>
                    <a:pt x="20" y="153"/>
                    <a:pt x="19" y="153"/>
                  </a:cubicBezTo>
                  <a:cubicBezTo>
                    <a:pt x="17" y="153"/>
                    <a:pt x="16" y="153"/>
                    <a:pt x="15" y="153"/>
                  </a:cubicBezTo>
                  <a:cubicBezTo>
                    <a:pt x="14" y="153"/>
                    <a:pt x="14" y="153"/>
                    <a:pt x="14" y="153"/>
                  </a:cubicBezTo>
                  <a:cubicBezTo>
                    <a:pt x="11" y="152"/>
                    <a:pt x="8" y="151"/>
                    <a:pt x="6" y="150"/>
                  </a:cubicBezTo>
                  <a:cubicBezTo>
                    <a:pt x="6" y="150"/>
                    <a:pt x="6" y="150"/>
                    <a:pt x="6" y="150"/>
                  </a:cubicBezTo>
                  <a:cubicBezTo>
                    <a:pt x="6" y="150"/>
                    <a:pt x="6" y="150"/>
                    <a:pt x="5" y="150"/>
                  </a:cubicBezTo>
                  <a:cubicBezTo>
                    <a:pt x="4" y="149"/>
                    <a:pt x="2" y="148"/>
                    <a:pt x="0" y="147"/>
                  </a:cubicBezTo>
                  <a:cubicBezTo>
                    <a:pt x="0" y="222"/>
                    <a:pt x="0" y="222"/>
                    <a:pt x="0" y="222"/>
                  </a:cubicBezTo>
                  <a:cubicBezTo>
                    <a:pt x="76" y="222"/>
                    <a:pt x="76" y="222"/>
                    <a:pt x="76" y="222"/>
                  </a:cubicBezTo>
                  <a:cubicBezTo>
                    <a:pt x="80" y="222"/>
                    <a:pt x="85" y="224"/>
                    <a:pt x="87" y="226"/>
                  </a:cubicBezTo>
                  <a:cubicBezTo>
                    <a:pt x="90" y="229"/>
                    <a:pt x="92" y="234"/>
                    <a:pt x="92" y="238"/>
                  </a:cubicBezTo>
                  <a:cubicBezTo>
                    <a:pt x="92" y="242"/>
                    <a:pt x="91" y="245"/>
                    <a:pt x="89" y="248"/>
                  </a:cubicBezTo>
                  <a:cubicBezTo>
                    <a:pt x="89" y="248"/>
                    <a:pt x="89" y="248"/>
                    <a:pt x="89" y="248"/>
                  </a:cubicBezTo>
                  <a:cubicBezTo>
                    <a:pt x="87" y="252"/>
                    <a:pt x="86" y="256"/>
                    <a:pt x="86" y="260"/>
                  </a:cubicBezTo>
                  <a:cubicBezTo>
                    <a:pt x="86" y="266"/>
                    <a:pt x="88" y="270"/>
                    <a:pt x="92" y="275"/>
                  </a:cubicBezTo>
                  <a:cubicBezTo>
                    <a:pt x="96" y="279"/>
                    <a:pt x="101" y="281"/>
                    <a:pt x="106" y="281"/>
                  </a:cubicBezTo>
                  <a:cubicBezTo>
                    <a:pt x="118" y="281"/>
                    <a:pt x="128" y="271"/>
                    <a:pt x="128" y="260"/>
                  </a:cubicBezTo>
                  <a:cubicBezTo>
                    <a:pt x="128" y="255"/>
                    <a:pt x="127" y="252"/>
                    <a:pt x="125" y="249"/>
                  </a:cubicBezTo>
                  <a:cubicBezTo>
                    <a:pt x="125" y="248"/>
                    <a:pt x="125" y="248"/>
                    <a:pt x="125" y="248"/>
                  </a:cubicBezTo>
                  <a:cubicBezTo>
                    <a:pt x="124" y="248"/>
                    <a:pt x="124" y="248"/>
                    <a:pt x="124" y="248"/>
                  </a:cubicBezTo>
                  <a:cubicBezTo>
                    <a:pt x="123" y="245"/>
                    <a:pt x="122" y="242"/>
                    <a:pt x="122" y="238"/>
                  </a:cubicBezTo>
                  <a:cubicBezTo>
                    <a:pt x="122" y="229"/>
                    <a:pt x="129" y="222"/>
                    <a:pt x="138" y="222"/>
                  </a:cubicBezTo>
                  <a:cubicBezTo>
                    <a:pt x="222" y="222"/>
                    <a:pt x="222" y="222"/>
                    <a:pt x="222" y="222"/>
                  </a:cubicBezTo>
                  <a:lnTo>
                    <a:pt x="222" y="0"/>
                  </a:lnTo>
                  <a:close/>
                </a:path>
              </a:pathLst>
            </a:custGeom>
            <a:solidFill>
              <a:srgbClr val="002D5B"/>
            </a:solidFill>
            <a:ln w="9525">
              <a:noFill/>
              <a:round/>
              <a:headEnd/>
              <a:tailEnd/>
            </a:ln>
          </p:spPr>
          <p:txBody>
            <a:bodyPr vert="horz" wrap="square" lIns="68580" tIns="34290" rIns="68580" bIns="34290" numCol="1" anchor="t" anchorCtr="0" compatLnSpc="1">
              <a:prstTxWarp prst="textNoShape">
                <a:avLst/>
              </a:prstTxWarp>
            </a:bodyPr>
            <a:lstStyle/>
            <a:p>
              <a:endParaRPr lang="pl-PL" sz="1350"/>
            </a:p>
          </p:txBody>
        </p:sp>
      </p:grpSp>
      <p:sp>
        <p:nvSpPr>
          <p:cNvPr id="31" name="Prostokąt 30"/>
          <p:cNvSpPr/>
          <p:nvPr/>
        </p:nvSpPr>
        <p:spPr>
          <a:xfrm>
            <a:off x="2991470" y="2598953"/>
            <a:ext cx="590465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pl-PL" sz="2800" b="1" dirty="0">
                <a:solidFill>
                  <a:srgbClr val="0C2B50"/>
                </a:solidFill>
                <a:cs typeface="Arial" charset="0"/>
              </a:rPr>
              <a:t>OCENA DOSTĘPNOŚCI STRON WWW</a:t>
            </a:r>
          </a:p>
        </p:txBody>
      </p:sp>
      <p:sp>
        <p:nvSpPr>
          <p:cNvPr id="9" name="Tytuł 1"/>
          <p:cNvSpPr txBox="1">
            <a:spLocks/>
          </p:cNvSpPr>
          <p:nvPr/>
        </p:nvSpPr>
        <p:spPr>
          <a:xfrm>
            <a:off x="2991470" y="1203598"/>
            <a:ext cx="5904656" cy="1777310"/>
          </a:xfrm>
          <a:prstGeom prst="rect">
            <a:avLst/>
          </a:prstGeom>
        </p:spPr>
        <p:txBody>
          <a:bodyPr>
            <a:normAutofit/>
          </a:bodyPr>
          <a:lstStyle>
            <a:lvl1pPr algn="ctr" defTabSz="914400" rtl="0" eaLnBrk="1" latinLnBrk="0" hangingPunct="1">
              <a:spcBef>
                <a:spcPct val="0"/>
              </a:spcBef>
              <a:buNone/>
              <a:defRPr sz="4400" kern="1200">
                <a:solidFill>
                  <a:srgbClr val="002D5B"/>
                </a:solidFill>
                <a:latin typeface="+mn-lt"/>
                <a:ea typeface="+mj-ea"/>
                <a:cs typeface="+mj-cs"/>
              </a:defRPr>
            </a:lvl1pPr>
          </a:lstStyle>
          <a:p>
            <a:r>
              <a:rPr lang="pl-PL" sz="6000" dirty="0" smtClean="0"/>
              <a:t>Część XII</a:t>
            </a:r>
            <a:endParaRPr lang="pl-PL" sz="6000" dirty="0"/>
          </a:p>
        </p:txBody>
      </p:sp>
    </p:spTree>
    <p:extLst>
      <p:ext uri="{BB962C8B-B14F-4D97-AF65-F5344CB8AC3E}">
        <p14:creationId xmlns:p14="http://schemas.microsoft.com/office/powerpoint/2010/main" val="242076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2">
            <a:extLst>
              <a:ext uri="{FF2B5EF4-FFF2-40B4-BE49-F238E27FC236}">
                <a16:creationId xmlns:a16="http://schemas.microsoft.com/office/drawing/2014/main" xmlns="" id="{8DBC28F9-A377-43F4-807A-0C8DD94B30D0}"/>
              </a:ext>
            </a:extLst>
          </p:cNvPr>
          <p:cNvSpPr>
            <a:spLocks noGrp="1"/>
          </p:cNvSpPr>
          <p:nvPr>
            <p:ph idx="1"/>
          </p:nvPr>
        </p:nvSpPr>
        <p:spPr>
          <a:xfrm>
            <a:off x="323528" y="502098"/>
            <a:ext cx="5976664" cy="1679451"/>
          </a:xfrm>
        </p:spPr>
        <p:txBody>
          <a:bodyPr>
            <a:noAutofit/>
          </a:bodyPr>
          <a:lstStyle/>
          <a:p>
            <a:r>
              <a:rPr lang="pl-PL" sz="1600" dirty="0"/>
              <a:t>Serwisy publiczne powinny spełniać wymagania zawarte w Rozporządzeniu Rady Ministrów Krajowe Ramy Interoperacyjności z 12 kwietnia 2012 r. Rozporządzenie to wskazuje, że od czerwca 2015 r. serwisy publiczne musza spełniać wymagania dostępności. Powołuje się ono przy tym na specyfikację Web Content Accessibility </a:t>
            </a:r>
            <a:r>
              <a:rPr lang="pl-PL" sz="1600" dirty="0" err="1"/>
              <a:t>Guidelines</a:t>
            </a:r>
            <a:r>
              <a:rPr lang="pl-PL" sz="1600" dirty="0"/>
              <a:t> (WCAG) w wersji 2.0.  </a:t>
            </a:r>
          </a:p>
          <a:p>
            <a:endParaRPr lang="pl-PL" sz="1600" dirty="0"/>
          </a:p>
          <a:p>
            <a:endParaRPr lang="pl-PL" sz="1600" dirty="0"/>
          </a:p>
          <a:p>
            <a:endParaRPr lang="pl-PL" sz="1600" dirty="0"/>
          </a:p>
          <a:p>
            <a:endParaRPr lang="pl-PL" sz="1600" dirty="0"/>
          </a:p>
          <a:p>
            <a:endParaRPr lang="pl-PL" sz="1600" dirty="0"/>
          </a:p>
        </p:txBody>
      </p:sp>
      <p:pic>
        <p:nvPicPr>
          <p:cNvPr id="4" name="Obraz 3">
            <a:extLst>
              <a:ext uri="{FF2B5EF4-FFF2-40B4-BE49-F238E27FC236}">
                <a16:creationId xmlns:a16="http://schemas.microsoft.com/office/drawing/2014/main" xmlns="" id="{EAA3DFF8-683F-425B-9CBD-66A8B9170A48}"/>
              </a:ext>
            </a:extLst>
          </p:cNvPr>
          <p:cNvPicPr>
            <a:picLocks noChangeAspect="1"/>
          </p:cNvPicPr>
          <p:nvPr/>
        </p:nvPicPr>
        <p:blipFill>
          <a:blip r:embed="rId2"/>
          <a:stretch>
            <a:fillRect/>
          </a:stretch>
        </p:blipFill>
        <p:spPr>
          <a:xfrm>
            <a:off x="6300192" y="267494"/>
            <a:ext cx="2409825" cy="1895475"/>
          </a:xfrm>
          <a:prstGeom prst="rect">
            <a:avLst/>
          </a:prstGeom>
        </p:spPr>
      </p:pic>
      <p:sp>
        <p:nvSpPr>
          <p:cNvPr id="7" name="Symbol zastępczy zawartości 2">
            <a:extLst>
              <a:ext uri="{FF2B5EF4-FFF2-40B4-BE49-F238E27FC236}">
                <a16:creationId xmlns:a16="http://schemas.microsoft.com/office/drawing/2014/main" xmlns="" id="{34620E43-B41D-4865-84D3-B7969A8C372F}"/>
              </a:ext>
            </a:extLst>
          </p:cNvPr>
          <p:cNvSpPr txBox="1">
            <a:spLocks/>
          </p:cNvSpPr>
          <p:nvPr/>
        </p:nvSpPr>
        <p:spPr>
          <a:xfrm>
            <a:off x="323528" y="2397573"/>
            <a:ext cx="8386489" cy="8256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8BB0"/>
              </a:buClr>
              <a:buFont typeface="Wingdings" panose="05000000000000000000" pitchFamily="2" charset="2"/>
              <a:buChar char="§"/>
              <a:defRPr sz="2800" kern="1200">
                <a:solidFill>
                  <a:srgbClr val="002D5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002D5B"/>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2D5B"/>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2D5B"/>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2D5B"/>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sz="1600" dirty="0"/>
              <a:t>Serwisy internetowe powinny dawać możliwość korzystania z nich osobom z różnymi ograniczeniami: dysfunkcją narządów ruchu, zaburzeniami poznawczymi oraz intelektualnymi, narządu wzroku lub słuchu.  </a:t>
            </a:r>
          </a:p>
          <a:p>
            <a:endParaRPr lang="pl-PL" sz="1600" dirty="0"/>
          </a:p>
          <a:p>
            <a:endParaRPr lang="pl-PL" sz="1600" dirty="0"/>
          </a:p>
          <a:p>
            <a:endParaRPr lang="pl-PL" sz="1600" dirty="0"/>
          </a:p>
          <a:p>
            <a:endParaRPr lang="pl-PL" sz="1600" dirty="0"/>
          </a:p>
        </p:txBody>
      </p:sp>
      <p:sp>
        <p:nvSpPr>
          <p:cNvPr id="8" name="Symbol zastępczy zawartości 2">
            <a:extLst>
              <a:ext uri="{FF2B5EF4-FFF2-40B4-BE49-F238E27FC236}">
                <a16:creationId xmlns:a16="http://schemas.microsoft.com/office/drawing/2014/main" xmlns="" id="{D9D9B158-020A-4D6E-B8E7-1B77E554566C}"/>
              </a:ext>
            </a:extLst>
          </p:cNvPr>
          <p:cNvSpPr txBox="1">
            <a:spLocks/>
          </p:cNvSpPr>
          <p:nvPr/>
        </p:nvSpPr>
        <p:spPr>
          <a:xfrm>
            <a:off x="251520" y="3651870"/>
            <a:ext cx="8386489" cy="8256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8BB0"/>
              </a:buClr>
              <a:buFont typeface="Wingdings" panose="05000000000000000000" pitchFamily="2" charset="2"/>
              <a:buChar char="§"/>
              <a:defRPr sz="2800" kern="1200">
                <a:solidFill>
                  <a:srgbClr val="002D5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002D5B"/>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2D5B"/>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2D5B"/>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2D5B"/>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sz="1600" dirty="0"/>
              <a:t>Kryteria sukcesu przesądzające o dostępności stron internetowych dzielą się na cztery grupy wg następujących kryteriów: </a:t>
            </a:r>
            <a:r>
              <a:rPr lang="pl-PL" sz="1600" b="1" dirty="0"/>
              <a:t>POSTRZEGALNOŚCI, FUNKCJONALNOŚCI, ZROZUMIAŁOŚCI I SOLIDNOŚCI.</a:t>
            </a:r>
          </a:p>
          <a:p>
            <a:endParaRPr lang="pl-PL" sz="1600" dirty="0"/>
          </a:p>
          <a:p>
            <a:endParaRPr lang="pl-PL" sz="1600" dirty="0"/>
          </a:p>
          <a:p>
            <a:endParaRPr lang="pl-PL" sz="1600" dirty="0"/>
          </a:p>
          <a:p>
            <a:endParaRPr lang="pl-PL" sz="1600" dirty="0"/>
          </a:p>
        </p:txBody>
      </p:sp>
    </p:spTree>
    <p:extLst>
      <p:ext uri="{BB962C8B-B14F-4D97-AF65-F5344CB8AC3E}">
        <p14:creationId xmlns:p14="http://schemas.microsoft.com/office/powerpoint/2010/main" val="714489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xmlns="" id="{427F7279-4208-40BF-A2FE-D254C7CD4DEE}"/>
              </a:ext>
            </a:extLst>
          </p:cNvPr>
          <p:cNvSpPr/>
          <p:nvPr/>
        </p:nvSpPr>
        <p:spPr>
          <a:xfrm>
            <a:off x="899592" y="987574"/>
            <a:ext cx="7200800" cy="3720762"/>
          </a:xfrm>
          <a:prstGeom prst="rect">
            <a:avLst/>
          </a:prstGeom>
        </p:spPr>
        <p:txBody>
          <a:bodyPr wrap="square">
            <a:spAutoFit/>
          </a:bodyPr>
          <a:lstStyle/>
          <a:p>
            <a:pPr marL="342900" lvl="0" indent="-342900" algn="just">
              <a:lnSpc>
                <a:spcPct val="115000"/>
              </a:lnSpc>
              <a:spcBef>
                <a:spcPts val="600"/>
              </a:spcBef>
              <a:spcAft>
                <a:spcPts val="600"/>
              </a:spcAft>
              <a:buClr>
                <a:srgbClr val="008BB0"/>
              </a:buClr>
              <a:buFont typeface="Wingdings" panose="05000000000000000000" pitchFamily="2" charset="2"/>
              <a:buChar char=""/>
            </a:pPr>
            <a:r>
              <a:rPr lang="pl-PL" b="1" dirty="0">
                <a:latin typeface="Calibri" panose="020F0502020204030204" pitchFamily="34" charset="0"/>
                <a:ea typeface="Times New Roman" panose="02020603050405020304" pitchFamily="18" charset="0"/>
                <a:cs typeface="Calibri" panose="020F0502020204030204" pitchFamily="34" charset="0"/>
              </a:rPr>
              <a:t>postrzegalność</a:t>
            </a:r>
            <a:r>
              <a:rPr lang="pl-PL" dirty="0">
                <a:latin typeface="Calibri" panose="020F0502020204030204" pitchFamily="34" charset="0"/>
                <a:ea typeface="Times New Roman" panose="02020603050405020304" pitchFamily="18" charset="0"/>
                <a:cs typeface="Calibri" panose="020F0502020204030204" pitchFamily="34" charset="0"/>
              </a:rPr>
              <a:t> – informacje oraz komponenty interfejsu użytkownika muszą być przedstawione użytkownikom w sposób dostępny dla ich zmysłów;</a:t>
            </a:r>
            <a:endParaRPr lang="pl-P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Clr>
                <a:srgbClr val="008BB0"/>
              </a:buClr>
              <a:buFont typeface="Wingdings" panose="05000000000000000000" pitchFamily="2" charset="2"/>
              <a:buChar char=""/>
            </a:pPr>
            <a:r>
              <a:rPr lang="pl-PL" b="1" dirty="0">
                <a:latin typeface="Calibri" panose="020F0502020204030204" pitchFamily="34" charset="0"/>
                <a:ea typeface="Times New Roman" panose="02020603050405020304" pitchFamily="18" charset="0"/>
                <a:cs typeface="Calibri" panose="020F0502020204030204" pitchFamily="34" charset="0"/>
              </a:rPr>
              <a:t>funkcjonalność</a:t>
            </a:r>
            <a:r>
              <a:rPr lang="pl-PL" dirty="0">
                <a:latin typeface="Calibri" panose="020F0502020204030204" pitchFamily="34" charset="0"/>
                <a:ea typeface="Times New Roman" panose="02020603050405020304" pitchFamily="18" charset="0"/>
                <a:cs typeface="Calibri" panose="020F0502020204030204" pitchFamily="34" charset="0"/>
              </a:rPr>
              <a:t> – komponenty interfejsu użytkownika oraz nawigacja muszą być możliwe do użycia;</a:t>
            </a:r>
            <a:endParaRPr lang="pl-P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Clr>
                <a:srgbClr val="008BB0"/>
              </a:buClr>
              <a:buFont typeface="Wingdings" panose="05000000000000000000" pitchFamily="2" charset="2"/>
              <a:buChar char=""/>
            </a:pPr>
            <a:r>
              <a:rPr lang="pl-PL" b="1" dirty="0">
                <a:latin typeface="Calibri" panose="020F0502020204030204" pitchFamily="34" charset="0"/>
                <a:ea typeface="Times New Roman" panose="02020603050405020304" pitchFamily="18" charset="0"/>
                <a:cs typeface="Calibri" panose="020F0502020204030204" pitchFamily="34" charset="0"/>
              </a:rPr>
              <a:t>zrozumiałość</a:t>
            </a:r>
            <a:r>
              <a:rPr lang="pl-PL" dirty="0">
                <a:latin typeface="Calibri" panose="020F0502020204030204" pitchFamily="34" charset="0"/>
                <a:ea typeface="Times New Roman" panose="02020603050405020304" pitchFamily="18" charset="0"/>
                <a:cs typeface="Calibri" panose="020F0502020204030204" pitchFamily="34" charset="0"/>
              </a:rPr>
              <a:t> – informacje oraz obsługa interfejsu użytkownika muszą być zrozumiałe;</a:t>
            </a:r>
          </a:p>
          <a:p>
            <a:pPr marL="342900" lvl="0" indent="-342900" algn="just">
              <a:lnSpc>
                <a:spcPct val="115000"/>
              </a:lnSpc>
              <a:spcBef>
                <a:spcPts val="600"/>
              </a:spcBef>
              <a:spcAft>
                <a:spcPts val="600"/>
              </a:spcAft>
              <a:buClr>
                <a:srgbClr val="008BB0"/>
              </a:buClr>
              <a:buFont typeface="Wingdings" panose="05000000000000000000" pitchFamily="2" charset="2"/>
              <a:buChar char=""/>
            </a:pPr>
            <a:r>
              <a:rPr lang="pl-PL" b="1" dirty="0">
                <a:latin typeface="Calibri" panose="020F0502020204030204" pitchFamily="34" charset="0"/>
                <a:ea typeface="Times New Roman" panose="02020603050405020304" pitchFamily="18" charset="0"/>
              </a:rPr>
              <a:t>solidno</a:t>
            </a:r>
            <a:r>
              <a:rPr lang="pl-PL" b="1" dirty="0">
                <a:latin typeface="Calibri" panose="020F0502020204030204" pitchFamily="34" charset="0"/>
                <a:ea typeface="Times New Roman" panose="02020603050405020304" pitchFamily="18" charset="0"/>
                <a:cs typeface="Calibri" panose="020F0502020204030204" pitchFamily="34" charset="0"/>
              </a:rPr>
              <a:t>ść</a:t>
            </a:r>
            <a:r>
              <a:rPr lang="pl-PL" dirty="0">
                <a:latin typeface="Calibri" panose="020F0502020204030204" pitchFamily="34" charset="0"/>
                <a:ea typeface="Times New Roman" panose="02020603050405020304" pitchFamily="18" charset="0"/>
              </a:rPr>
              <a:t>– treść musi być solidnie opublikowana tak, by mogła być skutecznie interpretowana przez różnego rodzaju oprogramowanie użytkownika, w tym technologie wspomagające </a:t>
            </a:r>
            <a:endParaRPr lang="pl-PL" dirty="0"/>
          </a:p>
        </p:txBody>
      </p:sp>
    </p:spTree>
    <p:extLst>
      <p:ext uri="{BB962C8B-B14F-4D97-AF65-F5344CB8AC3E}">
        <p14:creationId xmlns:p14="http://schemas.microsoft.com/office/powerpoint/2010/main" val="3456436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a:extLst>
              <a:ext uri="{FF2B5EF4-FFF2-40B4-BE49-F238E27FC236}">
                <a16:creationId xmlns:a16="http://schemas.microsoft.com/office/drawing/2014/main" xmlns="" id="{FD24370E-3AAE-4206-93C5-BE6E1D9B9166}"/>
              </a:ext>
            </a:extLst>
          </p:cNvPr>
          <p:cNvGraphicFramePr>
            <a:graphicFrameLocks noGrp="1"/>
          </p:cNvGraphicFramePr>
          <p:nvPr>
            <p:extLst>
              <p:ext uri="{D42A27DB-BD31-4B8C-83A1-F6EECF244321}">
                <p14:modId xmlns:p14="http://schemas.microsoft.com/office/powerpoint/2010/main" val="2194887181"/>
              </p:ext>
            </p:extLst>
          </p:nvPr>
        </p:nvGraphicFramePr>
        <p:xfrm>
          <a:off x="395536" y="1059582"/>
          <a:ext cx="8208912" cy="3914140"/>
        </p:xfrm>
        <a:graphic>
          <a:graphicData uri="http://schemas.openxmlformats.org/drawingml/2006/table">
            <a:tbl>
              <a:tblPr firstRow="1" firstCol="1" bandRow="1"/>
              <a:tblGrid>
                <a:gridCol w="4464496">
                  <a:extLst>
                    <a:ext uri="{9D8B030D-6E8A-4147-A177-3AD203B41FA5}">
                      <a16:colId xmlns:a16="http://schemas.microsoft.com/office/drawing/2014/main" xmlns="" val="3006521365"/>
                    </a:ext>
                  </a:extLst>
                </a:gridCol>
                <a:gridCol w="3744416">
                  <a:extLst>
                    <a:ext uri="{9D8B030D-6E8A-4147-A177-3AD203B41FA5}">
                      <a16:colId xmlns:a16="http://schemas.microsoft.com/office/drawing/2014/main" xmlns="" val="1018564287"/>
                    </a:ext>
                  </a:extLst>
                </a:gridCol>
              </a:tblGrid>
              <a:tr h="174596">
                <a:tc>
                  <a:txBody>
                    <a:bodyPr/>
                    <a:lstStyle/>
                    <a:p>
                      <a:pPr algn="ctr">
                        <a:lnSpc>
                          <a:spcPct val="107000"/>
                        </a:lnSpc>
                        <a:spcBef>
                          <a:spcPts val="300"/>
                        </a:spcBef>
                        <a:spcAft>
                          <a:spcPts val="300"/>
                        </a:spcAft>
                      </a:pPr>
                      <a:r>
                        <a:rPr lang="pl-PL"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Wytyczne dla informatyków</a:t>
                      </a:r>
                      <a:endParaRPr lang="pl-P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25" marR="5252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D5B"/>
                    </a:solidFill>
                  </a:tcPr>
                </a:tc>
                <a:tc>
                  <a:txBody>
                    <a:bodyPr/>
                    <a:lstStyle/>
                    <a:p>
                      <a:pPr algn="ctr">
                        <a:lnSpc>
                          <a:spcPct val="107000"/>
                        </a:lnSpc>
                        <a:spcBef>
                          <a:spcPts val="300"/>
                        </a:spcBef>
                        <a:spcAft>
                          <a:spcPts val="300"/>
                        </a:spcAft>
                      </a:pPr>
                      <a:r>
                        <a:rPr lang="pl-PL"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Wytyczne dla redaktorów</a:t>
                      </a:r>
                      <a:endParaRPr lang="pl-P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25" marR="5252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D5B"/>
                    </a:solidFill>
                  </a:tcPr>
                </a:tc>
                <a:extLst>
                  <a:ext uri="{0D108BD9-81ED-4DB2-BD59-A6C34878D82A}">
                    <a16:rowId xmlns:a16="http://schemas.microsoft.com/office/drawing/2014/main" xmlns="" val="2151251613"/>
                  </a:ext>
                </a:extLst>
              </a:tr>
              <a:tr h="743810">
                <a:tc>
                  <a:txBody>
                    <a:bodyPr/>
                    <a:lstStyle/>
                    <a:p>
                      <a:pPr algn="just">
                        <a:lnSpc>
                          <a:spcPct val="107000"/>
                        </a:lnSpc>
                        <a:spcBef>
                          <a:spcPts val="300"/>
                        </a:spcBef>
                        <a:spcAft>
                          <a:spcPts val="300"/>
                        </a:spcAft>
                      </a:pPr>
                      <a:r>
                        <a:rPr lang="pl-PL" sz="1200" dirty="0">
                          <a:effectLst/>
                          <a:latin typeface="Calibri" panose="020F0502020204030204" pitchFamily="34" charset="0"/>
                          <a:ea typeface="Times New Roman" panose="02020603050405020304" pitchFamily="18" charset="0"/>
                          <a:cs typeface="Calibri" panose="020F0502020204030204" pitchFamily="34" charset="0"/>
                        </a:rPr>
                        <a:t>1. Wszystkie elementy graficzne powinny mieć zwięzły tekst alternatywny (alt), który opisuje, co znajduje się na grafice lub, jeśli grafika jest odnośnikiem, dokąd prowadzi ten odnośnik. Jeśli grafiki są czysto dekoracyjne, powinny mieć „pusty atrybut alt”.</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525" marR="52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pl-PL" sz="1200">
                          <a:effectLst/>
                          <a:latin typeface="Calibri" panose="020F0502020204030204" pitchFamily="34" charset="0"/>
                          <a:ea typeface="Times New Roman" panose="02020603050405020304" pitchFamily="18" charset="0"/>
                          <a:cs typeface="Calibri" panose="020F0502020204030204" pitchFamily="34" charset="0"/>
                        </a:rPr>
                        <a:t>1. Dokładnie przemyśl tekst, który opracowujesz. Podziel go na logiczne części.</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52525" marR="52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4042263"/>
                  </a:ext>
                </a:extLst>
              </a:tr>
              <a:tr h="868702">
                <a:tc>
                  <a:txBody>
                    <a:bodyPr/>
                    <a:lstStyle/>
                    <a:p>
                      <a:pPr algn="just">
                        <a:lnSpc>
                          <a:spcPct val="107000"/>
                        </a:lnSpc>
                        <a:spcBef>
                          <a:spcPts val="300"/>
                        </a:spcBef>
                        <a:spcAft>
                          <a:spcPts val="300"/>
                        </a:spcAft>
                      </a:pPr>
                      <a:r>
                        <a:rPr lang="pl-PL" sz="1200">
                          <a:effectLst/>
                          <a:latin typeface="Calibri" panose="020F0502020204030204" pitchFamily="34" charset="0"/>
                          <a:ea typeface="Times New Roman" panose="02020603050405020304" pitchFamily="18" charset="0"/>
                          <a:cs typeface="Calibri" panose="020F0502020204030204" pitchFamily="34" charset="0"/>
                        </a:rPr>
                        <a:t>2. Należy unikać animowanych elementów, poruszających się tekstów, ponieważ rozpraszają one wszystkich użytkowników, nie tylko z niepełnosprawnością. Niektóre, szczególnie agresywnie i szybko animowane grafiki, mogą stanowić zagrożenie dla osób cierpiących na padaczkę fotogenną!</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52525" marR="52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pl-PL" sz="1200">
                          <a:effectLst/>
                          <a:latin typeface="Calibri" panose="020F0502020204030204" pitchFamily="34" charset="0"/>
                          <a:ea typeface="Times New Roman" panose="02020603050405020304" pitchFamily="18" charset="0"/>
                          <a:cs typeface="Calibri" panose="020F0502020204030204" pitchFamily="34" charset="0"/>
                        </a:rPr>
                        <a:t>2. Pisząc tekst podziel go na niezbyt długie akapity.</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52525" marR="52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84463108"/>
                  </a:ext>
                </a:extLst>
              </a:tr>
              <a:tr h="618917">
                <a:tc>
                  <a:txBody>
                    <a:bodyPr/>
                    <a:lstStyle/>
                    <a:p>
                      <a:pPr algn="just">
                        <a:lnSpc>
                          <a:spcPct val="107000"/>
                        </a:lnSpc>
                        <a:spcBef>
                          <a:spcPts val="300"/>
                        </a:spcBef>
                        <a:spcAft>
                          <a:spcPts val="300"/>
                        </a:spcAft>
                      </a:pPr>
                      <a:r>
                        <a:rPr lang="pl-PL" sz="1200">
                          <a:effectLst/>
                          <a:latin typeface="Calibri" panose="020F0502020204030204" pitchFamily="34" charset="0"/>
                          <a:ea typeface="Times New Roman" panose="02020603050405020304" pitchFamily="18" charset="0"/>
                          <a:cs typeface="Calibri" panose="020F0502020204030204" pitchFamily="34" charset="0"/>
                        </a:rPr>
                        <a:t>3. Wszystkie pliki dźwiękowe (audycje, wywiady, wykłady) powinny być uzupełnione o transkrypcję tekstową. Odtwarzacze tych plików zamieszczone na stronie powinny dać się obsłużyć za pomocą klawiatury i być dostępne dla osób niewidomych.</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52525" marR="52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pl-PL" sz="1200">
                          <a:effectLst/>
                          <a:latin typeface="Calibri" panose="020F0502020204030204" pitchFamily="34" charset="0"/>
                          <a:ea typeface="Times New Roman" panose="02020603050405020304" pitchFamily="18" charset="0"/>
                          <a:cs typeface="Calibri" panose="020F0502020204030204" pitchFamily="34" charset="0"/>
                        </a:rPr>
                        <a:t>3. Nie justuj zamieszczanego tekstu do prawej – to utrudnia czytanie niektórym osobom z dysleksją.</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52525" marR="52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919729"/>
                  </a:ext>
                </a:extLst>
              </a:tr>
              <a:tr h="494025">
                <a:tc>
                  <a:txBody>
                    <a:bodyPr/>
                    <a:lstStyle/>
                    <a:p>
                      <a:pPr algn="just">
                        <a:lnSpc>
                          <a:spcPct val="107000"/>
                        </a:lnSpc>
                        <a:spcBef>
                          <a:spcPts val="300"/>
                        </a:spcBef>
                        <a:spcAft>
                          <a:spcPts val="300"/>
                        </a:spcAft>
                      </a:pPr>
                      <a:r>
                        <a:rPr lang="pl-PL" sz="1200">
                          <a:effectLst/>
                          <a:latin typeface="Calibri" panose="020F0502020204030204" pitchFamily="34" charset="0"/>
                          <a:ea typeface="Times New Roman" panose="02020603050405020304" pitchFamily="18" charset="0"/>
                          <a:cs typeface="Calibri" panose="020F0502020204030204" pitchFamily="34" charset="0"/>
                        </a:rPr>
                        <a:t>4. Wszystkie pliki wideo powinny być uzupełnione o napisy dla osób niesłyszących. Odtwarzacze powinny być dostępne dla osób niewidomych i osób korzystających wyłącznie z klawiatury.</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52525" marR="52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pl-PL" sz="1200">
                          <a:effectLst/>
                          <a:latin typeface="Calibri" panose="020F0502020204030204" pitchFamily="34" charset="0"/>
                          <a:ea typeface="Times New Roman" panose="02020603050405020304" pitchFamily="18" charset="0"/>
                          <a:cs typeface="Calibri" panose="020F0502020204030204" pitchFamily="34" charset="0"/>
                        </a:rPr>
                        <a:t>4. Możesz zaznaczać np. pogrubieniem najważniejsze, kluczowe słowa w tekście. Ułatwia to orientację i powrót do przerwanego czytania.</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52525" marR="52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25106438"/>
                  </a:ext>
                </a:extLst>
              </a:tr>
              <a:tr h="494025">
                <a:tc>
                  <a:txBody>
                    <a:bodyPr/>
                    <a:lstStyle/>
                    <a:p>
                      <a:pPr algn="just">
                        <a:lnSpc>
                          <a:spcPct val="107000"/>
                        </a:lnSpc>
                        <a:spcBef>
                          <a:spcPts val="300"/>
                        </a:spcBef>
                        <a:spcAft>
                          <a:spcPts val="300"/>
                        </a:spcAft>
                      </a:pPr>
                      <a:r>
                        <a:rPr lang="pl-PL" sz="1200">
                          <a:effectLst/>
                          <a:latin typeface="Calibri" panose="020F0502020204030204" pitchFamily="34" charset="0"/>
                          <a:ea typeface="Times New Roman" panose="02020603050405020304" pitchFamily="18" charset="0"/>
                          <a:cs typeface="Calibri" panose="020F0502020204030204" pitchFamily="34" charset="0"/>
                        </a:rPr>
                        <a:t>5. Wszelkie pliki multimedialne i Flash powinny być dostępne lub udostępnione w postaci alternatywnej.</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52525" marR="52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300"/>
                        </a:spcBef>
                        <a:spcAft>
                          <a:spcPts val="300"/>
                        </a:spcAft>
                      </a:pPr>
                      <a:r>
                        <a:rPr lang="pl-PL" sz="1200" dirty="0">
                          <a:effectLst/>
                          <a:latin typeface="Calibri" panose="020F0502020204030204" pitchFamily="34" charset="0"/>
                          <a:ea typeface="Times New Roman" panose="02020603050405020304" pitchFamily="18" charset="0"/>
                          <a:cs typeface="Calibri" panose="020F0502020204030204" pitchFamily="34" charset="0"/>
                        </a:rPr>
                        <a:t>5. Stosuj nagłówki – tekst opatrzony nagłówkami jest bardziej przyjazny dla wszystkich użytkowników strony, a dla osób niewidomych ich obecność jest fundamentalna.</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525" marR="52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5421578"/>
                  </a:ext>
                </a:extLst>
              </a:tr>
            </a:tbl>
          </a:graphicData>
        </a:graphic>
      </p:graphicFrame>
      <p:sp>
        <p:nvSpPr>
          <p:cNvPr id="7" name="Prostokąt 6">
            <a:extLst>
              <a:ext uri="{FF2B5EF4-FFF2-40B4-BE49-F238E27FC236}">
                <a16:creationId xmlns:a16="http://schemas.microsoft.com/office/drawing/2014/main" xmlns="" id="{9EDACFD5-9BFC-4A20-AC74-922F44EA9960}"/>
              </a:ext>
            </a:extLst>
          </p:cNvPr>
          <p:cNvSpPr/>
          <p:nvPr/>
        </p:nvSpPr>
        <p:spPr>
          <a:xfrm>
            <a:off x="2915816" y="221594"/>
            <a:ext cx="5184576"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pl-PL" sz="2100" b="1" dirty="0" smtClean="0">
                <a:solidFill>
                  <a:srgbClr val="0C2B50"/>
                </a:solidFill>
                <a:cs typeface="Arial" charset="0"/>
              </a:rPr>
              <a:t>PRZYKŁADOWE </a:t>
            </a:r>
            <a:r>
              <a:rPr lang="pl-PL" sz="2100" b="1" dirty="0">
                <a:solidFill>
                  <a:srgbClr val="0C2B50"/>
                </a:solidFill>
                <a:cs typeface="Arial" charset="0"/>
              </a:rPr>
              <a:t>WYTYCZNE DLA INFORMATYKÓW I </a:t>
            </a:r>
            <a:r>
              <a:rPr lang="pl-PL" sz="2100" b="1" dirty="0" smtClean="0">
                <a:solidFill>
                  <a:srgbClr val="0C2B50"/>
                </a:solidFill>
                <a:cs typeface="Arial" charset="0"/>
              </a:rPr>
              <a:t>REDAKTORÓW</a:t>
            </a:r>
            <a:endParaRPr lang="pl-PL" sz="2100" b="1" dirty="0">
              <a:solidFill>
                <a:srgbClr val="0C2B50"/>
              </a:solidFill>
              <a:cs typeface="Arial" charset="0"/>
            </a:endParaRPr>
          </a:p>
        </p:txBody>
      </p:sp>
    </p:spTree>
    <p:extLst>
      <p:ext uri="{BB962C8B-B14F-4D97-AF65-F5344CB8AC3E}">
        <p14:creationId xmlns:p14="http://schemas.microsoft.com/office/powerpoint/2010/main" val="1965088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xmlns="" id="{4EBA7761-0389-4C71-95F3-F16A8C9D5B62}"/>
              </a:ext>
            </a:extLst>
          </p:cNvPr>
          <p:cNvPicPr>
            <a:picLocks noChangeAspect="1"/>
          </p:cNvPicPr>
          <p:nvPr/>
        </p:nvPicPr>
        <p:blipFill>
          <a:blip r:embed="rId2"/>
          <a:stretch>
            <a:fillRect/>
          </a:stretch>
        </p:blipFill>
        <p:spPr>
          <a:xfrm>
            <a:off x="635480" y="3003798"/>
            <a:ext cx="6465159" cy="1984017"/>
          </a:xfrm>
          <a:prstGeom prst="rect">
            <a:avLst/>
          </a:prstGeom>
        </p:spPr>
      </p:pic>
      <p:pic>
        <p:nvPicPr>
          <p:cNvPr id="6" name="Obraz 5">
            <a:extLst>
              <a:ext uri="{FF2B5EF4-FFF2-40B4-BE49-F238E27FC236}">
                <a16:creationId xmlns:a16="http://schemas.microsoft.com/office/drawing/2014/main" xmlns="" id="{B221EA60-A0CA-428E-8A38-B12E029C3DF1}"/>
              </a:ext>
            </a:extLst>
          </p:cNvPr>
          <p:cNvPicPr>
            <a:picLocks noChangeAspect="1"/>
          </p:cNvPicPr>
          <p:nvPr/>
        </p:nvPicPr>
        <p:blipFill>
          <a:blip r:embed="rId3"/>
          <a:stretch>
            <a:fillRect/>
          </a:stretch>
        </p:blipFill>
        <p:spPr>
          <a:xfrm>
            <a:off x="3635896" y="155685"/>
            <a:ext cx="5184865" cy="2474470"/>
          </a:xfrm>
          <a:prstGeom prst="rect">
            <a:avLst/>
          </a:prstGeom>
        </p:spPr>
      </p:pic>
      <p:sp>
        <p:nvSpPr>
          <p:cNvPr id="7" name="Prostokąt 6">
            <a:extLst>
              <a:ext uri="{FF2B5EF4-FFF2-40B4-BE49-F238E27FC236}">
                <a16:creationId xmlns:a16="http://schemas.microsoft.com/office/drawing/2014/main" xmlns="" id="{BFD006F0-917F-47D7-9E8E-36161058136B}"/>
              </a:ext>
            </a:extLst>
          </p:cNvPr>
          <p:cNvSpPr/>
          <p:nvPr/>
        </p:nvSpPr>
        <p:spPr>
          <a:xfrm>
            <a:off x="395536" y="609423"/>
            <a:ext cx="3096344" cy="1477328"/>
          </a:xfrm>
          <a:prstGeom prst="rect">
            <a:avLst/>
          </a:prstGeom>
        </p:spPr>
        <p:txBody>
          <a:bodyPr wrap="square">
            <a:spAutoFit/>
          </a:bodyPr>
          <a:lstStyle/>
          <a:p>
            <a:pPr algn="ctr"/>
            <a:r>
              <a:rPr lang="pl-PL" b="1" dirty="0">
                <a:latin typeface="Calibri" panose="020F0502020204030204" pitchFamily="34" charset="0"/>
                <a:ea typeface="Calibri" panose="020F0502020204030204" pitchFamily="34" charset="0"/>
                <a:cs typeface="Times New Roman" panose="02020603050405020304" pitchFamily="18" charset="0"/>
              </a:rPr>
              <a:t>Dane dotyczące atrybutów wskazujących na poziom dostosowania każdej ze stron internetowych do potrzeb osób z niepełnosprawnościami </a:t>
            </a:r>
            <a:endParaRPr lang="pl-PL" dirty="0"/>
          </a:p>
        </p:txBody>
      </p:sp>
    </p:spTree>
    <p:extLst>
      <p:ext uri="{BB962C8B-B14F-4D97-AF65-F5344CB8AC3E}">
        <p14:creationId xmlns:p14="http://schemas.microsoft.com/office/powerpoint/2010/main" val="1396297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xmlns="" id="{A0413DDE-ABB9-477E-A6B2-8DBC7CCE1725}"/>
              </a:ext>
            </a:extLst>
          </p:cNvPr>
          <p:cNvPicPr>
            <a:picLocks noChangeAspect="1"/>
          </p:cNvPicPr>
          <p:nvPr/>
        </p:nvPicPr>
        <p:blipFill>
          <a:blip r:embed="rId2"/>
          <a:stretch>
            <a:fillRect/>
          </a:stretch>
        </p:blipFill>
        <p:spPr>
          <a:xfrm>
            <a:off x="179512" y="555526"/>
            <a:ext cx="6405712" cy="4392488"/>
          </a:xfrm>
          <a:prstGeom prst="rect">
            <a:avLst/>
          </a:prstGeom>
        </p:spPr>
      </p:pic>
      <p:sp>
        <p:nvSpPr>
          <p:cNvPr id="3" name="Prostokąt 2">
            <a:extLst>
              <a:ext uri="{FF2B5EF4-FFF2-40B4-BE49-F238E27FC236}">
                <a16:creationId xmlns:a16="http://schemas.microsoft.com/office/drawing/2014/main" xmlns="" id="{D7F2BDC0-B26E-4479-BD47-2E682CC06EB7}"/>
              </a:ext>
            </a:extLst>
          </p:cNvPr>
          <p:cNvSpPr/>
          <p:nvPr/>
        </p:nvSpPr>
        <p:spPr>
          <a:xfrm>
            <a:off x="4211960" y="3291830"/>
            <a:ext cx="3096344" cy="369332"/>
          </a:xfrm>
          <a:prstGeom prst="rect">
            <a:avLst/>
          </a:prstGeom>
        </p:spPr>
        <p:txBody>
          <a:bodyPr wrap="square">
            <a:spAutoFit/>
          </a:bodyPr>
          <a:lstStyle/>
          <a:p>
            <a:pPr algn="ctr"/>
            <a:r>
              <a:rPr lang="pl-PL" b="1" dirty="0">
                <a:latin typeface="Calibri" panose="020F0502020204030204" pitchFamily="34" charset="0"/>
                <a:ea typeface="Calibri" panose="020F0502020204030204" pitchFamily="34" charset="0"/>
                <a:cs typeface="Times New Roman" panose="02020603050405020304" pitchFamily="18" charset="0"/>
              </a:rPr>
              <a:t>Główne rodzaje błędów</a:t>
            </a:r>
            <a:endParaRPr lang="pl-PL" dirty="0"/>
          </a:p>
        </p:txBody>
      </p:sp>
    </p:spTree>
    <p:extLst>
      <p:ext uri="{BB962C8B-B14F-4D97-AF65-F5344CB8AC3E}">
        <p14:creationId xmlns:p14="http://schemas.microsoft.com/office/powerpoint/2010/main" val="1288586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xmlns="" id="{A63CE5F2-F9E1-4FDA-8DE5-7C371F4CAAD6}"/>
              </a:ext>
            </a:extLst>
          </p:cNvPr>
          <p:cNvPicPr>
            <a:picLocks noChangeAspect="1"/>
          </p:cNvPicPr>
          <p:nvPr/>
        </p:nvPicPr>
        <p:blipFill>
          <a:blip r:embed="rId2"/>
          <a:stretch>
            <a:fillRect/>
          </a:stretch>
        </p:blipFill>
        <p:spPr>
          <a:xfrm>
            <a:off x="1115616" y="1779662"/>
            <a:ext cx="6359583" cy="2160240"/>
          </a:xfrm>
          <a:prstGeom prst="rect">
            <a:avLst/>
          </a:prstGeom>
        </p:spPr>
      </p:pic>
      <p:sp>
        <p:nvSpPr>
          <p:cNvPr id="4" name="Prostokąt 3">
            <a:extLst>
              <a:ext uri="{FF2B5EF4-FFF2-40B4-BE49-F238E27FC236}">
                <a16:creationId xmlns:a16="http://schemas.microsoft.com/office/drawing/2014/main" xmlns="" id="{BD213674-BC01-43B2-90BC-AF0C82509198}"/>
              </a:ext>
            </a:extLst>
          </p:cNvPr>
          <p:cNvSpPr/>
          <p:nvPr/>
        </p:nvSpPr>
        <p:spPr>
          <a:xfrm>
            <a:off x="2195736" y="843558"/>
            <a:ext cx="4248472" cy="646331"/>
          </a:xfrm>
          <a:prstGeom prst="rect">
            <a:avLst/>
          </a:prstGeom>
        </p:spPr>
        <p:txBody>
          <a:bodyPr wrap="square">
            <a:spAutoFit/>
          </a:bodyPr>
          <a:lstStyle/>
          <a:p>
            <a:pPr algn="ctr"/>
            <a:r>
              <a:rPr lang="pl-PL" b="1" dirty="0">
                <a:latin typeface="Calibri" panose="020F0502020204030204" pitchFamily="34" charset="0"/>
                <a:ea typeface="Calibri" panose="020F0502020204030204" pitchFamily="34" charset="0"/>
                <a:cs typeface="Times New Roman" panose="02020603050405020304" pitchFamily="18" charset="0"/>
              </a:rPr>
              <a:t>Występowanie konkretnych ułatwień dla osób z niepełnosprawnościami</a:t>
            </a:r>
            <a:endParaRPr lang="pl-PL" dirty="0"/>
          </a:p>
        </p:txBody>
      </p:sp>
    </p:spTree>
    <p:extLst>
      <p:ext uri="{BB962C8B-B14F-4D97-AF65-F5344CB8AC3E}">
        <p14:creationId xmlns:p14="http://schemas.microsoft.com/office/powerpoint/2010/main" val="714620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xmlns="" id="{2C8EE56D-01F6-41B3-A2E2-300CF606E3B7}"/>
              </a:ext>
            </a:extLst>
          </p:cNvPr>
          <p:cNvSpPr>
            <a:spLocks noGrp="1"/>
          </p:cNvSpPr>
          <p:nvPr>
            <p:ph type="sldNum" sz="quarter" idx="4294967295"/>
          </p:nvPr>
        </p:nvSpPr>
        <p:spPr>
          <a:xfrm>
            <a:off x="6057900" y="4218386"/>
            <a:ext cx="1600200" cy="205383"/>
          </a:xfrm>
        </p:spPr>
        <p:txBody>
          <a:bodyPr/>
          <a:lstStyle/>
          <a:p>
            <a:fld id="{6F2E6A9F-ABEE-4E01-A351-D37C88834EC4}" type="slidenum">
              <a:rPr lang="en-US" smtClean="0"/>
              <a:pPr/>
              <a:t>47</a:t>
            </a:fld>
            <a:endParaRPr lang="en-US" dirty="0"/>
          </a:p>
        </p:txBody>
      </p:sp>
      <p:grpSp>
        <p:nvGrpSpPr>
          <p:cNvPr id="26" name="Grupa 25"/>
          <p:cNvGrpSpPr/>
          <p:nvPr/>
        </p:nvGrpSpPr>
        <p:grpSpPr>
          <a:xfrm>
            <a:off x="533644" y="1203598"/>
            <a:ext cx="2457826" cy="2730918"/>
            <a:chOff x="1331640" y="1491630"/>
            <a:chExt cx="1944216" cy="2160240"/>
          </a:xfrm>
        </p:grpSpPr>
        <p:sp>
          <p:nvSpPr>
            <p:cNvPr id="27" name="Freeform 82"/>
            <p:cNvSpPr>
              <a:spLocks/>
            </p:cNvSpPr>
            <p:nvPr/>
          </p:nvSpPr>
          <p:spPr bwMode="auto">
            <a:xfrm>
              <a:off x="1331640" y="1491630"/>
              <a:ext cx="1185063" cy="1043489"/>
            </a:xfrm>
            <a:custGeom>
              <a:avLst/>
              <a:gdLst>
                <a:gd name="T0" fmla="*/ 221 w 280"/>
                <a:gd name="T1" fmla="*/ 0 h 222"/>
                <a:gd name="T2" fmla="*/ 0 w 280"/>
                <a:gd name="T3" fmla="*/ 0 h 222"/>
                <a:gd name="T4" fmla="*/ 0 w 280"/>
                <a:gd name="T5" fmla="*/ 222 h 222"/>
                <a:gd name="T6" fmla="*/ 82 w 280"/>
                <a:gd name="T7" fmla="*/ 222 h 222"/>
                <a:gd name="T8" fmla="*/ 82 w 280"/>
                <a:gd name="T9" fmla="*/ 221 h 222"/>
                <a:gd name="T10" fmla="*/ 80 w 280"/>
                <a:gd name="T11" fmla="*/ 216 h 222"/>
                <a:gd name="T12" fmla="*/ 76 w 280"/>
                <a:gd name="T13" fmla="*/ 200 h 222"/>
                <a:gd name="T14" fmla="*/ 114 w 280"/>
                <a:gd name="T15" fmla="*/ 162 h 222"/>
                <a:gd name="T16" fmla="*/ 149 w 280"/>
                <a:gd name="T17" fmla="*/ 184 h 222"/>
                <a:gd name="T18" fmla="*/ 153 w 280"/>
                <a:gd name="T19" fmla="*/ 200 h 222"/>
                <a:gd name="T20" fmla="*/ 146 w 280"/>
                <a:gd name="T21" fmla="*/ 222 h 222"/>
                <a:gd name="T22" fmla="*/ 221 w 280"/>
                <a:gd name="T23" fmla="*/ 222 h 222"/>
                <a:gd name="T24" fmla="*/ 221 w 280"/>
                <a:gd name="T25" fmla="*/ 146 h 222"/>
                <a:gd name="T26" fmla="*/ 221 w 280"/>
                <a:gd name="T27" fmla="*/ 146 h 222"/>
                <a:gd name="T28" fmla="*/ 221 w 280"/>
                <a:gd name="T29" fmla="*/ 145 h 222"/>
                <a:gd name="T30" fmla="*/ 235 w 280"/>
                <a:gd name="T31" fmla="*/ 130 h 222"/>
                <a:gd name="T32" fmla="*/ 237 w 280"/>
                <a:gd name="T33" fmla="*/ 130 h 222"/>
                <a:gd name="T34" fmla="*/ 247 w 280"/>
                <a:gd name="T35" fmla="*/ 133 h 222"/>
                <a:gd name="T36" fmla="*/ 248 w 280"/>
                <a:gd name="T37" fmla="*/ 134 h 222"/>
                <a:gd name="T38" fmla="*/ 248 w 280"/>
                <a:gd name="T39" fmla="*/ 134 h 222"/>
                <a:gd name="T40" fmla="*/ 249 w 280"/>
                <a:gd name="T41" fmla="*/ 135 h 222"/>
                <a:gd name="T42" fmla="*/ 250 w 280"/>
                <a:gd name="T43" fmla="*/ 135 h 222"/>
                <a:gd name="T44" fmla="*/ 251 w 280"/>
                <a:gd name="T45" fmla="*/ 135 h 222"/>
                <a:gd name="T46" fmla="*/ 252 w 280"/>
                <a:gd name="T47" fmla="*/ 135 h 222"/>
                <a:gd name="T48" fmla="*/ 252 w 280"/>
                <a:gd name="T49" fmla="*/ 135 h 222"/>
                <a:gd name="T50" fmla="*/ 252 w 280"/>
                <a:gd name="T51" fmla="*/ 135 h 222"/>
                <a:gd name="T52" fmla="*/ 253 w 280"/>
                <a:gd name="T53" fmla="*/ 135 h 222"/>
                <a:gd name="T54" fmla="*/ 254 w 280"/>
                <a:gd name="T55" fmla="*/ 136 h 222"/>
                <a:gd name="T56" fmla="*/ 255 w 280"/>
                <a:gd name="T57" fmla="*/ 136 h 222"/>
                <a:gd name="T58" fmla="*/ 256 w 280"/>
                <a:gd name="T59" fmla="*/ 136 h 222"/>
                <a:gd name="T60" fmla="*/ 257 w 280"/>
                <a:gd name="T61" fmla="*/ 136 h 222"/>
                <a:gd name="T62" fmla="*/ 257 w 280"/>
                <a:gd name="T63" fmla="*/ 136 h 222"/>
                <a:gd name="T64" fmla="*/ 259 w 280"/>
                <a:gd name="T65" fmla="*/ 136 h 222"/>
                <a:gd name="T66" fmla="*/ 269 w 280"/>
                <a:gd name="T67" fmla="*/ 134 h 222"/>
                <a:gd name="T68" fmla="*/ 280 w 280"/>
                <a:gd name="T69" fmla="*/ 115 h 222"/>
                <a:gd name="T70" fmla="*/ 269 w 280"/>
                <a:gd name="T71" fmla="*/ 97 h 222"/>
                <a:gd name="T72" fmla="*/ 259 w 280"/>
                <a:gd name="T73" fmla="*/ 94 h 222"/>
                <a:gd name="T74" fmla="*/ 248 w 280"/>
                <a:gd name="T75" fmla="*/ 97 h 222"/>
                <a:gd name="T76" fmla="*/ 247 w 280"/>
                <a:gd name="T77" fmla="*/ 97 h 222"/>
                <a:gd name="T78" fmla="*/ 247 w 280"/>
                <a:gd name="T79" fmla="*/ 97 h 222"/>
                <a:gd name="T80" fmla="*/ 247 w 280"/>
                <a:gd name="T81" fmla="*/ 98 h 222"/>
                <a:gd name="T82" fmla="*/ 247 w 280"/>
                <a:gd name="T83" fmla="*/ 98 h 222"/>
                <a:gd name="T84" fmla="*/ 240 w 280"/>
                <a:gd name="T85" fmla="*/ 100 h 222"/>
                <a:gd name="T86" fmla="*/ 237 w 280"/>
                <a:gd name="T87" fmla="*/ 100 h 222"/>
                <a:gd name="T88" fmla="*/ 235 w 280"/>
                <a:gd name="T89" fmla="*/ 100 h 222"/>
                <a:gd name="T90" fmla="*/ 221 w 280"/>
                <a:gd name="T91" fmla="*/ 90 h 222"/>
                <a:gd name="T92" fmla="*/ 221 w 280"/>
                <a:gd name="T93" fmla="*/ 89 h 222"/>
                <a:gd name="T94" fmla="*/ 221 w 280"/>
                <a:gd name="T95" fmla="*/ 88 h 222"/>
                <a:gd name="T96" fmla="*/ 221 w 280"/>
                <a:gd name="T97" fmla="*/ 88 h 222"/>
                <a:gd name="T98" fmla="*/ 221 w 280"/>
                <a:gd name="T99" fmla="*/ 87 h 222"/>
                <a:gd name="T100" fmla="*/ 221 w 280"/>
                <a:gd name="T101" fmla="*/ 86 h 222"/>
                <a:gd name="T102" fmla="*/ 221 w 280"/>
                <a:gd name="T103" fmla="*/ 85 h 222"/>
                <a:gd name="T104" fmla="*/ 221 w 280"/>
                <a:gd name="T105" fmla="*/ 84 h 222"/>
                <a:gd name="T106" fmla="*/ 221 w 280"/>
                <a:gd name="T107" fmla="*/ 84 h 222"/>
                <a:gd name="T108" fmla="*/ 221 w 280"/>
                <a:gd name="T10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222">
                  <a:moveTo>
                    <a:pt x="221" y="0"/>
                  </a:moveTo>
                  <a:cubicBezTo>
                    <a:pt x="0" y="0"/>
                    <a:pt x="0" y="0"/>
                    <a:pt x="0" y="0"/>
                  </a:cubicBezTo>
                  <a:cubicBezTo>
                    <a:pt x="0" y="222"/>
                    <a:pt x="0" y="222"/>
                    <a:pt x="0" y="222"/>
                  </a:cubicBezTo>
                  <a:cubicBezTo>
                    <a:pt x="82" y="222"/>
                    <a:pt x="82" y="222"/>
                    <a:pt x="82" y="222"/>
                  </a:cubicBezTo>
                  <a:cubicBezTo>
                    <a:pt x="82" y="221"/>
                    <a:pt x="82" y="221"/>
                    <a:pt x="82" y="221"/>
                  </a:cubicBezTo>
                  <a:cubicBezTo>
                    <a:pt x="81" y="220"/>
                    <a:pt x="81" y="218"/>
                    <a:pt x="80" y="216"/>
                  </a:cubicBezTo>
                  <a:cubicBezTo>
                    <a:pt x="77" y="211"/>
                    <a:pt x="76" y="206"/>
                    <a:pt x="76" y="200"/>
                  </a:cubicBezTo>
                  <a:cubicBezTo>
                    <a:pt x="76" y="180"/>
                    <a:pt x="93" y="162"/>
                    <a:pt x="114" y="162"/>
                  </a:cubicBezTo>
                  <a:cubicBezTo>
                    <a:pt x="129" y="162"/>
                    <a:pt x="143" y="171"/>
                    <a:pt x="149" y="184"/>
                  </a:cubicBezTo>
                  <a:cubicBezTo>
                    <a:pt x="151" y="189"/>
                    <a:pt x="153" y="194"/>
                    <a:pt x="153" y="200"/>
                  </a:cubicBezTo>
                  <a:cubicBezTo>
                    <a:pt x="153" y="207"/>
                    <a:pt x="150" y="216"/>
                    <a:pt x="146" y="222"/>
                  </a:cubicBezTo>
                  <a:cubicBezTo>
                    <a:pt x="221" y="222"/>
                    <a:pt x="221" y="222"/>
                    <a:pt x="221" y="222"/>
                  </a:cubicBezTo>
                  <a:cubicBezTo>
                    <a:pt x="221" y="146"/>
                    <a:pt x="221" y="146"/>
                    <a:pt x="221" y="146"/>
                  </a:cubicBezTo>
                  <a:cubicBezTo>
                    <a:pt x="221" y="146"/>
                    <a:pt x="221" y="146"/>
                    <a:pt x="221" y="146"/>
                  </a:cubicBezTo>
                  <a:cubicBezTo>
                    <a:pt x="221" y="146"/>
                    <a:pt x="221" y="146"/>
                    <a:pt x="221" y="145"/>
                  </a:cubicBezTo>
                  <a:cubicBezTo>
                    <a:pt x="221" y="137"/>
                    <a:pt x="227" y="131"/>
                    <a:pt x="235" y="130"/>
                  </a:cubicBezTo>
                  <a:cubicBezTo>
                    <a:pt x="236" y="130"/>
                    <a:pt x="237" y="130"/>
                    <a:pt x="237" y="130"/>
                  </a:cubicBezTo>
                  <a:cubicBezTo>
                    <a:pt x="241" y="130"/>
                    <a:pt x="244" y="131"/>
                    <a:pt x="247" y="133"/>
                  </a:cubicBezTo>
                  <a:cubicBezTo>
                    <a:pt x="248" y="134"/>
                    <a:pt x="248" y="134"/>
                    <a:pt x="248" y="134"/>
                  </a:cubicBezTo>
                  <a:cubicBezTo>
                    <a:pt x="248" y="134"/>
                    <a:pt x="248" y="134"/>
                    <a:pt x="248" y="134"/>
                  </a:cubicBezTo>
                  <a:cubicBezTo>
                    <a:pt x="249" y="134"/>
                    <a:pt x="249" y="134"/>
                    <a:pt x="249" y="135"/>
                  </a:cubicBezTo>
                  <a:cubicBezTo>
                    <a:pt x="250" y="135"/>
                    <a:pt x="250" y="135"/>
                    <a:pt x="250" y="135"/>
                  </a:cubicBezTo>
                  <a:cubicBezTo>
                    <a:pt x="251" y="135"/>
                    <a:pt x="251" y="135"/>
                    <a:pt x="251" y="135"/>
                  </a:cubicBezTo>
                  <a:cubicBezTo>
                    <a:pt x="251" y="135"/>
                    <a:pt x="251" y="135"/>
                    <a:pt x="252" y="135"/>
                  </a:cubicBezTo>
                  <a:cubicBezTo>
                    <a:pt x="252" y="135"/>
                    <a:pt x="252" y="135"/>
                    <a:pt x="252" y="135"/>
                  </a:cubicBezTo>
                  <a:cubicBezTo>
                    <a:pt x="252" y="135"/>
                    <a:pt x="252" y="135"/>
                    <a:pt x="252" y="135"/>
                  </a:cubicBezTo>
                  <a:cubicBezTo>
                    <a:pt x="253" y="135"/>
                    <a:pt x="253" y="135"/>
                    <a:pt x="253" y="135"/>
                  </a:cubicBezTo>
                  <a:cubicBezTo>
                    <a:pt x="253" y="135"/>
                    <a:pt x="254" y="135"/>
                    <a:pt x="254" y="136"/>
                  </a:cubicBezTo>
                  <a:cubicBezTo>
                    <a:pt x="255" y="136"/>
                    <a:pt x="255" y="136"/>
                    <a:pt x="255" y="136"/>
                  </a:cubicBezTo>
                  <a:cubicBezTo>
                    <a:pt x="255" y="136"/>
                    <a:pt x="255" y="136"/>
                    <a:pt x="256" y="136"/>
                  </a:cubicBezTo>
                  <a:cubicBezTo>
                    <a:pt x="256" y="136"/>
                    <a:pt x="256" y="136"/>
                    <a:pt x="257" y="136"/>
                  </a:cubicBezTo>
                  <a:cubicBezTo>
                    <a:pt x="257" y="136"/>
                    <a:pt x="257" y="136"/>
                    <a:pt x="257" y="136"/>
                  </a:cubicBezTo>
                  <a:cubicBezTo>
                    <a:pt x="258" y="136"/>
                    <a:pt x="258" y="136"/>
                    <a:pt x="259" y="136"/>
                  </a:cubicBezTo>
                  <a:cubicBezTo>
                    <a:pt x="262" y="136"/>
                    <a:pt x="266" y="135"/>
                    <a:pt x="269" y="134"/>
                  </a:cubicBezTo>
                  <a:cubicBezTo>
                    <a:pt x="276" y="130"/>
                    <a:pt x="280" y="123"/>
                    <a:pt x="280" y="115"/>
                  </a:cubicBezTo>
                  <a:cubicBezTo>
                    <a:pt x="280" y="108"/>
                    <a:pt x="276" y="100"/>
                    <a:pt x="269" y="97"/>
                  </a:cubicBezTo>
                  <a:cubicBezTo>
                    <a:pt x="266" y="95"/>
                    <a:pt x="262" y="94"/>
                    <a:pt x="259" y="94"/>
                  </a:cubicBezTo>
                  <a:cubicBezTo>
                    <a:pt x="254" y="94"/>
                    <a:pt x="251" y="95"/>
                    <a:pt x="248" y="97"/>
                  </a:cubicBezTo>
                  <a:cubicBezTo>
                    <a:pt x="247" y="97"/>
                    <a:pt x="247" y="97"/>
                    <a:pt x="247" y="97"/>
                  </a:cubicBezTo>
                  <a:cubicBezTo>
                    <a:pt x="247" y="97"/>
                    <a:pt x="247" y="97"/>
                    <a:pt x="247" y="97"/>
                  </a:cubicBezTo>
                  <a:cubicBezTo>
                    <a:pt x="247" y="98"/>
                    <a:pt x="247" y="98"/>
                    <a:pt x="247" y="98"/>
                  </a:cubicBezTo>
                  <a:cubicBezTo>
                    <a:pt x="247" y="98"/>
                    <a:pt x="247" y="98"/>
                    <a:pt x="247" y="98"/>
                  </a:cubicBezTo>
                  <a:cubicBezTo>
                    <a:pt x="244" y="99"/>
                    <a:pt x="243" y="100"/>
                    <a:pt x="240" y="100"/>
                  </a:cubicBezTo>
                  <a:cubicBezTo>
                    <a:pt x="239" y="100"/>
                    <a:pt x="238" y="100"/>
                    <a:pt x="237" y="100"/>
                  </a:cubicBezTo>
                  <a:cubicBezTo>
                    <a:pt x="237" y="100"/>
                    <a:pt x="236" y="100"/>
                    <a:pt x="235" y="100"/>
                  </a:cubicBezTo>
                  <a:cubicBezTo>
                    <a:pt x="229" y="99"/>
                    <a:pt x="224" y="95"/>
                    <a:pt x="221" y="90"/>
                  </a:cubicBezTo>
                  <a:cubicBezTo>
                    <a:pt x="221" y="89"/>
                    <a:pt x="221" y="89"/>
                    <a:pt x="221" y="89"/>
                  </a:cubicBezTo>
                  <a:cubicBezTo>
                    <a:pt x="221" y="89"/>
                    <a:pt x="221" y="89"/>
                    <a:pt x="221" y="88"/>
                  </a:cubicBezTo>
                  <a:cubicBezTo>
                    <a:pt x="221" y="88"/>
                    <a:pt x="221" y="88"/>
                    <a:pt x="221" y="88"/>
                  </a:cubicBezTo>
                  <a:cubicBezTo>
                    <a:pt x="221" y="87"/>
                    <a:pt x="221" y="87"/>
                    <a:pt x="221" y="87"/>
                  </a:cubicBezTo>
                  <a:cubicBezTo>
                    <a:pt x="221" y="86"/>
                    <a:pt x="221" y="86"/>
                    <a:pt x="221" y="86"/>
                  </a:cubicBezTo>
                  <a:cubicBezTo>
                    <a:pt x="221" y="86"/>
                    <a:pt x="221" y="86"/>
                    <a:pt x="221" y="85"/>
                  </a:cubicBezTo>
                  <a:cubicBezTo>
                    <a:pt x="221" y="85"/>
                    <a:pt x="221" y="85"/>
                    <a:pt x="221" y="84"/>
                  </a:cubicBezTo>
                  <a:cubicBezTo>
                    <a:pt x="221" y="84"/>
                    <a:pt x="221" y="84"/>
                    <a:pt x="221" y="84"/>
                  </a:cubicBezTo>
                  <a:lnTo>
                    <a:pt x="221" y="0"/>
                  </a:lnTo>
                  <a:close/>
                </a:path>
              </a:pathLst>
            </a:custGeom>
            <a:solidFill>
              <a:srgbClr val="008BB0"/>
            </a:solidFill>
            <a:ln w="9525">
              <a:noFill/>
              <a:round/>
              <a:headEnd/>
              <a:tailEnd/>
            </a:ln>
          </p:spPr>
          <p:txBody>
            <a:bodyPr vert="horz" wrap="square" lIns="68580" tIns="34290" rIns="68580" bIns="34290" numCol="1" anchor="t" anchorCtr="0" compatLnSpc="1">
              <a:prstTxWarp prst="textNoShape">
                <a:avLst/>
              </a:prstTxWarp>
            </a:bodyPr>
            <a:lstStyle/>
            <a:p>
              <a:endParaRPr lang="pl-PL" sz="1350"/>
            </a:p>
          </p:txBody>
        </p:sp>
        <p:sp>
          <p:nvSpPr>
            <p:cNvPr id="28" name="Freeform 83"/>
            <p:cNvSpPr>
              <a:spLocks/>
            </p:cNvSpPr>
            <p:nvPr/>
          </p:nvSpPr>
          <p:spPr bwMode="auto">
            <a:xfrm>
              <a:off x="1331640" y="2333154"/>
              <a:ext cx="932012" cy="1318716"/>
            </a:xfrm>
            <a:custGeom>
              <a:avLst/>
              <a:gdLst>
                <a:gd name="T0" fmla="*/ 0 w 220"/>
                <a:gd name="T1" fmla="*/ 280 h 280"/>
                <a:gd name="T2" fmla="*/ 220 w 220"/>
                <a:gd name="T3" fmla="*/ 280 h 280"/>
                <a:gd name="T4" fmla="*/ 220 w 220"/>
                <a:gd name="T5" fmla="*/ 198 h 280"/>
                <a:gd name="T6" fmla="*/ 220 w 220"/>
                <a:gd name="T7" fmla="*/ 198 h 280"/>
                <a:gd name="T8" fmla="*/ 202 w 220"/>
                <a:gd name="T9" fmla="*/ 204 h 280"/>
                <a:gd name="T10" fmla="*/ 199 w 220"/>
                <a:gd name="T11" fmla="*/ 204 h 280"/>
                <a:gd name="T12" fmla="*/ 161 w 220"/>
                <a:gd name="T13" fmla="*/ 166 h 280"/>
                <a:gd name="T14" fmla="*/ 199 w 220"/>
                <a:gd name="T15" fmla="*/ 127 h 280"/>
                <a:gd name="T16" fmla="*/ 199 w 220"/>
                <a:gd name="T17" fmla="*/ 127 h 280"/>
                <a:gd name="T18" fmla="*/ 199 w 220"/>
                <a:gd name="T19" fmla="*/ 127 h 280"/>
                <a:gd name="T20" fmla="*/ 220 w 220"/>
                <a:gd name="T21" fmla="*/ 134 h 280"/>
                <a:gd name="T22" fmla="*/ 220 w 220"/>
                <a:gd name="T23" fmla="*/ 60 h 280"/>
                <a:gd name="T24" fmla="*/ 145 w 220"/>
                <a:gd name="T25" fmla="*/ 60 h 280"/>
                <a:gd name="T26" fmla="*/ 131 w 220"/>
                <a:gd name="T27" fmla="*/ 51 h 280"/>
                <a:gd name="T28" fmla="*/ 129 w 220"/>
                <a:gd name="T29" fmla="*/ 43 h 280"/>
                <a:gd name="T30" fmla="*/ 132 w 220"/>
                <a:gd name="T31" fmla="*/ 33 h 280"/>
                <a:gd name="T32" fmla="*/ 132 w 220"/>
                <a:gd name="T33" fmla="*/ 33 h 280"/>
                <a:gd name="T34" fmla="*/ 135 w 220"/>
                <a:gd name="T35" fmla="*/ 21 h 280"/>
                <a:gd name="T36" fmla="*/ 133 w 220"/>
                <a:gd name="T37" fmla="*/ 11 h 280"/>
                <a:gd name="T38" fmla="*/ 114 w 220"/>
                <a:gd name="T39" fmla="*/ 0 h 280"/>
                <a:gd name="T40" fmla="*/ 93 w 220"/>
                <a:gd name="T41" fmla="*/ 21 h 280"/>
                <a:gd name="T42" fmla="*/ 95 w 220"/>
                <a:gd name="T43" fmla="*/ 31 h 280"/>
                <a:gd name="T44" fmla="*/ 96 w 220"/>
                <a:gd name="T45" fmla="*/ 32 h 280"/>
                <a:gd name="T46" fmla="*/ 96 w 220"/>
                <a:gd name="T47" fmla="*/ 32 h 280"/>
                <a:gd name="T48" fmla="*/ 97 w 220"/>
                <a:gd name="T49" fmla="*/ 33 h 280"/>
                <a:gd name="T50" fmla="*/ 98 w 220"/>
                <a:gd name="T51" fmla="*/ 35 h 280"/>
                <a:gd name="T52" fmla="*/ 99 w 220"/>
                <a:gd name="T53" fmla="*/ 43 h 280"/>
                <a:gd name="T54" fmla="*/ 83 w 220"/>
                <a:gd name="T55" fmla="*/ 60 h 280"/>
                <a:gd name="T56" fmla="*/ 0 w 220"/>
                <a:gd name="T57" fmla="*/ 60 h 280"/>
                <a:gd name="T58" fmla="*/ 0 w 220"/>
                <a:gd name="T5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280">
                  <a:moveTo>
                    <a:pt x="0" y="280"/>
                  </a:moveTo>
                  <a:cubicBezTo>
                    <a:pt x="220" y="280"/>
                    <a:pt x="220" y="280"/>
                    <a:pt x="220" y="280"/>
                  </a:cubicBezTo>
                  <a:cubicBezTo>
                    <a:pt x="220" y="198"/>
                    <a:pt x="220" y="198"/>
                    <a:pt x="220" y="198"/>
                  </a:cubicBezTo>
                  <a:cubicBezTo>
                    <a:pt x="220" y="198"/>
                    <a:pt x="220" y="198"/>
                    <a:pt x="220" y="198"/>
                  </a:cubicBezTo>
                  <a:cubicBezTo>
                    <a:pt x="215" y="201"/>
                    <a:pt x="208" y="203"/>
                    <a:pt x="202" y="204"/>
                  </a:cubicBezTo>
                  <a:cubicBezTo>
                    <a:pt x="201" y="204"/>
                    <a:pt x="200" y="204"/>
                    <a:pt x="199" y="204"/>
                  </a:cubicBezTo>
                  <a:cubicBezTo>
                    <a:pt x="178" y="204"/>
                    <a:pt x="161" y="187"/>
                    <a:pt x="161" y="166"/>
                  </a:cubicBezTo>
                  <a:cubicBezTo>
                    <a:pt x="161" y="145"/>
                    <a:pt x="178" y="127"/>
                    <a:pt x="199" y="127"/>
                  </a:cubicBezTo>
                  <a:cubicBezTo>
                    <a:pt x="199" y="127"/>
                    <a:pt x="199" y="127"/>
                    <a:pt x="199" y="127"/>
                  </a:cubicBezTo>
                  <a:cubicBezTo>
                    <a:pt x="199" y="127"/>
                    <a:pt x="199" y="127"/>
                    <a:pt x="199" y="127"/>
                  </a:cubicBezTo>
                  <a:cubicBezTo>
                    <a:pt x="207" y="127"/>
                    <a:pt x="214" y="130"/>
                    <a:pt x="220" y="134"/>
                  </a:cubicBezTo>
                  <a:cubicBezTo>
                    <a:pt x="220" y="60"/>
                    <a:pt x="220" y="60"/>
                    <a:pt x="220" y="60"/>
                  </a:cubicBezTo>
                  <a:cubicBezTo>
                    <a:pt x="145" y="60"/>
                    <a:pt x="145" y="60"/>
                    <a:pt x="145" y="60"/>
                  </a:cubicBezTo>
                  <a:cubicBezTo>
                    <a:pt x="139" y="60"/>
                    <a:pt x="134" y="56"/>
                    <a:pt x="131" y="51"/>
                  </a:cubicBezTo>
                  <a:cubicBezTo>
                    <a:pt x="129" y="48"/>
                    <a:pt x="129" y="46"/>
                    <a:pt x="129" y="43"/>
                  </a:cubicBezTo>
                  <a:cubicBezTo>
                    <a:pt x="129" y="39"/>
                    <a:pt x="130" y="36"/>
                    <a:pt x="132" y="33"/>
                  </a:cubicBezTo>
                  <a:cubicBezTo>
                    <a:pt x="132" y="33"/>
                    <a:pt x="132" y="33"/>
                    <a:pt x="132" y="33"/>
                  </a:cubicBezTo>
                  <a:cubicBezTo>
                    <a:pt x="135" y="29"/>
                    <a:pt x="135" y="26"/>
                    <a:pt x="135" y="21"/>
                  </a:cubicBezTo>
                  <a:cubicBezTo>
                    <a:pt x="135" y="18"/>
                    <a:pt x="135" y="14"/>
                    <a:pt x="133" y="11"/>
                  </a:cubicBezTo>
                  <a:cubicBezTo>
                    <a:pt x="129" y="4"/>
                    <a:pt x="122" y="0"/>
                    <a:pt x="114" y="0"/>
                  </a:cubicBezTo>
                  <a:cubicBezTo>
                    <a:pt x="102" y="0"/>
                    <a:pt x="93" y="10"/>
                    <a:pt x="93" y="21"/>
                  </a:cubicBezTo>
                  <a:cubicBezTo>
                    <a:pt x="93" y="25"/>
                    <a:pt x="94" y="28"/>
                    <a:pt x="95" y="31"/>
                  </a:cubicBezTo>
                  <a:cubicBezTo>
                    <a:pt x="96" y="31"/>
                    <a:pt x="96" y="32"/>
                    <a:pt x="96" y="32"/>
                  </a:cubicBezTo>
                  <a:cubicBezTo>
                    <a:pt x="96" y="32"/>
                    <a:pt x="96" y="32"/>
                    <a:pt x="96" y="32"/>
                  </a:cubicBezTo>
                  <a:cubicBezTo>
                    <a:pt x="97" y="33"/>
                    <a:pt x="97" y="33"/>
                    <a:pt x="97" y="33"/>
                  </a:cubicBezTo>
                  <a:cubicBezTo>
                    <a:pt x="97" y="34"/>
                    <a:pt x="98" y="35"/>
                    <a:pt x="98" y="35"/>
                  </a:cubicBezTo>
                  <a:cubicBezTo>
                    <a:pt x="99" y="37"/>
                    <a:pt x="99" y="40"/>
                    <a:pt x="99" y="43"/>
                  </a:cubicBezTo>
                  <a:cubicBezTo>
                    <a:pt x="99" y="52"/>
                    <a:pt x="92" y="60"/>
                    <a:pt x="83" y="60"/>
                  </a:cubicBezTo>
                  <a:cubicBezTo>
                    <a:pt x="0" y="60"/>
                    <a:pt x="0" y="60"/>
                    <a:pt x="0" y="60"/>
                  </a:cubicBezTo>
                  <a:lnTo>
                    <a:pt x="0" y="280"/>
                  </a:lnTo>
                  <a:close/>
                </a:path>
              </a:pathLst>
            </a:custGeom>
            <a:solidFill>
              <a:srgbClr val="002D5B"/>
            </a:solidFill>
            <a:ln w="9525">
              <a:noFill/>
              <a:round/>
              <a:headEnd/>
              <a:tailEnd/>
            </a:ln>
          </p:spPr>
          <p:txBody>
            <a:bodyPr vert="horz" wrap="square" lIns="68580" tIns="34290" rIns="68580" bIns="34290" numCol="1" anchor="t" anchorCtr="0" compatLnSpc="1">
              <a:prstTxWarp prst="textNoShape">
                <a:avLst/>
              </a:prstTxWarp>
            </a:bodyPr>
            <a:lstStyle/>
            <a:p>
              <a:endParaRPr lang="pl-PL" sz="1350"/>
            </a:p>
          </p:txBody>
        </p:sp>
        <p:sp>
          <p:nvSpPr>
            <p:cNvPr id="29" name="Freeform 84"/>
            <p:cNvSpPr>
              <a:spLocks/>
            </p:cNvSpPr>
            <p:nvPr/>
          </p:nvSpPr>
          <p:spPr bwMode="auto">
            <a:xfrm>
              <a:off x="2085447" y="2616301"/>
              <a:ext cx="1190409" cy="1035569"/>
            </a:xfrm>
            <a:custGeom>
              <a:avLst/>
              <a:gdLst>
                <a:gd name="T0" fmla="*/ 281 w 281"/>
                <a:gd name="T1" fmla="*/ 220 h 220"/>
                <a:gd name="T2" fmla="*/ 281 w 281"/>
                <a:gd name="T3" fmla="*/ 0 h 220"/>
                <a:gd name="T4" fmla="*/ 198 w 281"/>
                <a:gd name="T5" fmla="*/ 0 h 220"/>
                <a:gd name="T6" fmla="*/ 198 w 281"/>
                <a:gd name="T7" fmla="*/ 0 h 220"/>
                <a:gd name="T8" fmla="*/ 204 w 281"/>
                <a:gd name="T9" fmla="*/ 21 h 220"/>
                <a:gd name="T10" fmla="*/ 166 w 281"/>
                <a:gd name="T11" fmla="*/ 59 h 220"/>
                <a:gd name="T12" fmla="*/ 138 w 281"/>
                <a:gd name="T13" fmla="*/ 48 h 220"/>
                <a:gd name="T14" fmla="*/ 128 w 281"/>
                <a:gd name="T15" fmla="*/ 21 h 220"/>
                <a:gd name="T16" fmla="*/ 134 w 281"/>
                <a:gd name="T17" fmla="*/ 0 h 220"/>
                <a:gd name="T18" fmla="*/ 59 w 281"/>
                <a:gd name="T19" fmla="*/ 0 h 220"/>
                <a:gd name="T20" fmla="*/ 59 w 281"/>
                <a:gd name="T21" fmla="*/ 75 h 220"/>
                <a:gd name="T22" fmla="*/ 43 w 281"/>
                <a:gd name="T23" fmla="*/ 91 h 220"/>
                <a:gd name="T24" fmla="*/ 42 w 281"/>
                <a:gd name="T25" fmla="*/ 91 h 220"/>
                <a:gd name="T26" fmla="*/ 42 w 281"/>
                <a:gd name="T27" fmla="*/ 91 h 220"/>
                <a:gd name="T28" fmla="*/ 33 w 281"/>
                <a:gd name="T29" fmla="*/ 88 h 220"/>
                <a:gd name="T30" fmla="*/ 21 w 281"/>
                <a:gd name="T31" fmla="*/ 85 h 220"/>
                <a:gd name="T32" fmla="*/ 0 w 281"/>
                <a:gd name="T33" fmla="*/ 106 h 220"/>
                <a:gd name="T34" fmla="*/ 21 w 281"/>
                <a:gd name="T35" fmla="*/ 127 h 220"/>
                <a:gd name="T36" fmla="*/ 23 w 281"/>
                <a:gd name="T37" fmla="*/ 127 h 220"/>
                <a:gd name="T38" fmla="*/ 32 w 281"/>
                <a:gd name="T39" fmla="*/ 124 h 220"/>
                <a:gd name="T40" fmla="*/ 33 w 281"/>
                <a:gd name="T41" fmla="*/ 123 h 220"/>
                <a:gd name="T42" fmla="*/ 42 w 281"/>
                <a:gd name="T43" fmla="*/ 121 h 220"/>
                <a:gd name="T44" fmla="*/ 42 w 281"/>
                <a:gd name="T45" fmla="*/ 121 h 220"/>
                <a:gd name="T46" fmla="*/ 43 w 281"/>
                <a:gd name="T47" fmla="*/ 121 h 220"/>
                <a:gd name="T48" fmla="*/ 59 w 281"/>
                <a:gd name="T49" fmla="*/ 137 h 220"/>
                <a:gd name="T50" fmla="*/ 59 w 281"/>
                <a:gd name="T51" fmla="*/ 220 h 220"/>
                <a:gd name="T52" fmla="*/ 281 w 281"/>
                <a:gd name="T5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220">
                  <a:moveTo>
                    <a:pt x="281" y="220"/>
                  </a:moveTo>
                  <a:cubicBezTo>
                    <a:pt x="281" y="0"/>
                    <a:pt x="281" y="0"/>
                    <a:pt x="281" y="0"/>
                  </a:cubicBezTo>
                  <a:cubicBezTo>
                    <a:pt x="198" y="0"/>
                    <a:pt x="198" y="0"/>
                    <a:pt x="198" y="0"/>
                  </a:cubicBezTo>
                  <a:cubicBezTo>
                    <a:pt x="198" y="0"/>
                    <a:pt x="198" y="0"/>
                    <a:pt x="198" y="0"/>
                  </a:cubicBezTo>
                  <a:cubicBezTo>
                    <a:pt x="202" y="6"/>
                    <a:pt x="204" y="13"/>
                    <a:pt x="204" y="21"/>
                  </a:cubicBezTo>
                  <a:cubicBezTo>
                    <a:pt x="204" y="42"/>
                    <a:pt x="187" y="59"/>
                    <a:pt x="166" y="59"/>
                  </a:cubicBezTo>
                  <a:cubicBezTo>
                    <a:pt x="155" y="59"/>
                    <a:pt x="146" y="55"/>
                    <a:pt x="138" y="48"/>
                  </a:cubicBezTo>
                  <a:cubicBezTo>
                    <a:pt x="132" y="40"/>
                    <a:pt x="128" y="31"/>
                    <a:pt x="128" y="21"/>
                  </a:cubicBezTo>
                  <a:cubicBezTo>
                    <a:pt x="128" y="13"/>
                    <a:pt x="129" y="5"/>
                    <a:pt x="134" y="0"/>
                  </a:cubicBezTo>
                  <a:cubicBezTo>
                    <a:pt x="59" y="0"/>
                    <a:pt x="59" y="0"/>
                    <a:pt x="59" y="0"/>
                  </a:cubicBezTo>
                  <a:cubicBezTo>
                    <a:pt x="59" y="75"/>
                    <a:pt x="59" y="75"/>
                    <a:pt x="59" y="75"/>
                  </a:cubicBezTo>
                  <a:cubicBezTo>
                    <a:pt x="59" y="84"/>
                    <a:pt x="52" y="91"/>
                    <a:pt x="43" y="91"/>
                  </a:cubicBezTo>
                  <a:cubicBezTo>
                    <a:pt x="42" y="91"/>
                    <a:pt x="42" y="91"/>
                    <a:pt x="42" y="91"/>
                  </a:cubicBezTo>
                  <a:cubicBezTo>
                    <a:pt x="42" y="91"/>
                    <a:pt x="42" y="91"/>
                    <a:pt x="42" y="91"/>
                  </a:cubicBezTo>
                  <a:cubicBezTo>
                    <a:pt x="39" y="91"/>
                    <a:pt x="36" y="90"/>
                    <a:pt x="33" y="88"/>
                  </a:cubicBezTo>
                  <a:cubicBezTo>
                    <a:pt x="29" y="85"/>
                    <a:pt x="26" y="85"/>
                    <a:pt x="21" y="85"/>
                  </a:cubicBezTo>
                  <a:cubicBezTo>
                    <a:pt x="10" y="85"/>
                    <a:pt x="0" y="94"/>
                    <a:pt x="0" y="106"/>
                  </a:cubicBezTo>
                  <a:cubicBezTo>
                    <a:pt x="0" y="118"/>
                    <a:pt x="10" y="127"/>
                    <a:pt x="21" y="127"/>
                  </a:cubicBezTo>
                  <a:cubicBezTo>
                    <a:pt x="21" y="127"/>
                    <a:pt x="22" y="127"/>
                    <a:pt x="23" y="127"/>
                  </a:cubicBezTo>
                  <a:cubicBezTo>
                    <a:pt x="26" y="127"/>
                    <a:pt x="29" y="126"/>
                    <a:pt x="32" y="124"/>
                  </a:cubicBezTo>
                  <a:cubicBezTo>
                    <a:pt x="33" y="123"/>
                    <a:pt x="33" y="123"/>
                    <a:pt x="33" y="123"/>
                  </a:cubicBezTo>
                  <a:cubicBezTo>
                    <a:pt x="36" y="121"/>
                    <a:pt x="39" y="121"/>
                    <a:pt x="42" y="121"/>
                  </a:cubicBezTo>
                  <a:cubicBezTo>
                    <a:pt x="42" y="121"/>
                    <a:pt x="42" y="121"/>
                    <a:pt x="42" y="121"/>
                  </a:cubicBezTo>
                  <a:cubicBezTo>
                    <a:pt x="42" y="121"/>
                    <a:pt x="42" y="121"/>
                    <a:pt x="43" y="121"/>
                  </a:cubicBezTo>
                  <a:cubicBezTo>
                    <a:pt x="52" y="121"/>
                    <a:pt x="59" y="128"/>
                    <a:pt x="59" y="137"/>
                  </a:cubicBezTo>
                  <a:cubicBezTo>
                    <a:pt x="59" y="220"/>
                    <a:pt x="59" y="220"/>
                    <a:pt x="59" y="220"/>
                  </a:cubicBezTo>
                  <a:lnTo>
                    <a:pt x="281" y="220"/>
                  </a:lnTo>
                  <a:close/>
                </a:path>
              </a:pathLst>
            </a:custGeom>
            <a:solidFill>
              <a:srgbClr val="008BB0"/>
            </a:solidFill>
            <a:ln w="9525">
              <a:noFill/>
              <a:round/>
              <a:headEnd/>
              <a:tailEnd/>
            </a:ln>
          </p:spPr>
          <p:txBody>
            <a:bodyPr vert="horz" wrap="square" lIns="68580" tIns="34290" rIns="68580" bIns="34290" numCol="1" anchor="t" anchorCtr="0" compatLnSpc="1">
              <a:prstTxWarp prst="textNoShape">
                <a:avLst/>
              </a:prstTxWarp>
            </a:bodyPr>
            <a:lstStyle/>
            <a:p>
              <a:endParaRPr lang="pl-PL" sz="1350"/>
            </a:p>
          </p:txBody>
        </p:sp>
        <p:sp>
          <p:nvSpPr>
            <p:cNvPr id="30" name="Freeform 85"/>
            <p:cNvSpPr>
              <a:spLocks/>
            </p:cNvSpPr>
            <p:nvPr/>
          </p:nvSpPr>
          <p:spPr bwMode="auto">
            <a:xfrm>
              <a:off x="2334934" y="1491630"/>
              <a:ext cx="940922" cy="1322676"/>
            </a:xfrm>
            <a:custGeom>
              <a:avLst/>
              <a:gdLst>
                <a:gd name="T0" fmla="*/ 222 w 222"/>
                <a:gd name="T1" fmla="*/ 0 h 281"/>
                <a:gd name="T2" fmla="*/ 0 w 222"/>
                <a:gd name="T3" fmla="*/ 0 h 281"/>
                <a:gd name="T4" fmla="*/ 0 w 222"/>
                <a:gd name="T5" fmla="*/ 83 h 281"/>
                <a:gd name="T6" fmla="*/ 1 w 222"/>
                <a:gd name="T7" fmla="*/ 83 h 281"/>
                <a:gd name="T8" fmla="*/ 5 w 222"/>
                <a:gd name="T9" fmla="*/ 81 h 281"/>
                <a:gd name="T10" fmla="*/ 22 w 222"/>
                <a:gd name="T11" fmla="*/ 77 h 281"/>
                <a:gd name="T12" fmla="*/ 24 w 222"/>
                <a:gd name="T13" fmla="*/ 77 h 281"/>
                <a:gd name="T14" fmla="*/ 27 w 222"/>
                <a:gd name="T15" fmla="*/ 77 h 281"/>
                <a:gd name="T16" fmla="*/ 30 w 222"/>
                <a:gd name="T17" fmla="*/ 78 h 281"/>
                <a:gd name="T18" fmla="*/ 60 w 222"/>
                <a:gd name="T19" fmla="*/ 115 h 281"/>
                <a:gd name="T20" fmla="*/ 30 w 222"/>
                <a:gd name="T21" fmla="*/ 153 h 281"/>
                <a:gd name="T22" fmla="*/ 27 w 222"/>
                <a:gd name="T23" fmla="*/ 153 h 281"/>
                <a:gd name="T24" fmla="*/ 24 w 222"/>
                <a:gd name="T25" fmla="*/ 153 h 281"/>
                <a:gd name="T26" fmla="*/ 22 w 222"/>
                <a:gd name="T27" fmla="*/ 153 h 281"/>
                <a:gd name="T28" fmla="*/ 19 w 222"/>
                <a:gd name="T29" fmla="*/ 153 h 281"/>
                <a:gd name="T30" fmla="*/ 15 w 222"/>
                <a:gd name="T31" fmla="*/ 153 h 281"/>
                <a:gd name="T32" fmla="*/ 14 w 222"/>
                <a:gd name="T33" fmla="*/ 153 h 281"/>
                <a:gd name="T34" fmla="*/ 6 w 222"/>
                <a:gd name="T35" fmla="*/ 150 h 281"/>
                <a:gd name="T36" fmla="*/ 6 w 222"/>
                <a:gd name="T37" fmla="*/ 150 h 281"/>
                <a:gd name="T38" fmla="*/ 5 w 222"/>
                <a:gd name="T39" fmla="*/ 150 h 281"/>
                <a:gd name="T40" fmla="*/ 0 w 222"/>
                <a:gd name="T41" fmla="*/ 147 h 281"/>
                <a:gd name="T42" fmla="*/ 0 w 222"/>
                <a:gd name="T43" fmla="*/ 222 h 281"/>
                <a:gd name="T44" fmla="*/ 76 w 222"/>
                <a:gd name="T45" fmla="*/ 222 h 281"/>
                <a:gd name="T46" fmla="*/ 87 w 222"/>
                <a:gd name="T47" fmla="*/ 226 h 281"/>
                <a:gd name="T48" fmla="*/ 92 w 222"/>
                <a:gd name="T49" fmla="*/ 238 h 281"/>
                <a:gd name="T50" fmla="*/ 89 w 222"/>
                <a:gd name="T51" fmla="*/ 248 h 281"/>
                <a:gd name="T52" fmla="*/ 89 w 222"/>
                <a:gd name="T53" fmla="*/ 248 h 281"/>
                <a:gd name="T54" fmla="*/ 86 w 222"/>
                <a:gd name="T55" fmla="*/ 260 h 281"/>
                <a:gd name="T56" fmla="*/ 92 w 222"/>
                <a:gd name="T57" fmla="*/ 275 h 281"/>
                <a:gd name="T58" fmla="*/ 106 w 222"/>
                <a:gd name="T59" fmla="*/ 281 h 281"/>
                <a:gd name="T60" fmla="*/ 128 w 222"/>
                <a:gd name="T61" fmla="*/ 260 h 281"/>
                <a:gd name="T62" fmla="*/ 125 w 222"/>
                <a:gd name="T63" fmla="*/ 249 h 281"/>
                <a:gd name="T64" fmla="*/ 125 w 222"/>
                <a:gd name="T65" fmla="*/ 248 h 281"/>
                <a:gd name="T66" fmla="*/ 124 w 222"/>
                <a:gd name="T67" fmla="*/ 248 h 281"/>
                <a:gd name="T68" fmla="*/ 122 w 222"/>
                <a:gd name="T69" fmla="*/ 238 h 281"/>
                <a:gd name="T70" fmla="*/ 138 w 222"/>
                <a:gd name="T71" fmla="*/ 222 h 281"/>
                <a:gd name="T72" fmla="*/ 222 w 222"/>
                <a:gd name="T73" fmla="*/ 222 h 281"/>
                <a:gd name="T74" fmla="*/ 222 w 222"/>
                <a:gd name="T7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81">
                  <a:moveTo>
                    <a:pt x="222" y="0"/>
                  </a:moveTo>
                  <a:cubicBezTo>
                    <a:pt x="0" y="0"/>
                    <a:pt x="0" y="0"/>
                    <a:pt x="0" y="0"/>
                  </a:cubicBezTo>
                  <a:cubicBezTo>
                    <a:pt x="0" y="83"/>
                    <a:pt x="0" y="83"/>
                    <a:pt x="0" y="83"/>
                  </a:cubicBezTo>
                  <a:cubicBezTo>
                    <a:pt x="1" y="83"/>
                    <a:pt x="1" y="83"/>
                    <a:pt x="1" y="83"/>
                  </a:cubicBezTo>
                  <a:cubicBezTo>
                    <a:pt x="2" y="82"/>
                    <a:pt x="4" y="81"/>
                    <a:pt x="5" y="81"/>
                  </a:cubicBezTo>
                  <a:cubicBezTo>
                    <a:pt x="10" y="78"/>
                    <a:pt x="15" y="77"/>
                    <a:pt x="22" y="77"/>
                  </a:cubicBezTo>
                  <a:cubicBezTo>
                    <a:pt x="23" y="77"/>
                    <a:pt x="23" y="77"/>
                    <a:pt x="24" y="77"/>
                  </a:cubicBezTo>
                  <a:cubicBezTo>
                    <a:pt x="25" y="77"/>
                    <a:pt x="26" y="77"/>
                    <a:pt x="27" y="77"/>
                  </a:cubicBezTo>
                  <a:cubicBezTo>
                    <a:pt x="28" y="78"/>
                    <a:pt x="29" y="78"/>
                    <a:pt x="30" y="78"/>
                  </a:cubicBezTo>
                  <a:cubicBezTo>
                    <a:pt x="47" y="81"/>
                    <a:pt x="60" y="97"/>
                    <a:pt x="60" y="115"/>
                  </a:cubicBezTo>
                  <a:cubicBezTo>
                    <a:pt x="60" y="134"/>
                    <a:pt x="47" y="149"/>
                    <a:pt x="30" y="153"/>
                  </a:cubicBezTo>
                  <a:cubicBezTo>
                    <a:pt x="29" y="153"/>
                    <a:pt x="28" y="153"/>
                    <a:pt x="27" y="153"/>
                  </a:cubicBezTo>
                  <a:cubicBezTo>
                    <a:pt x="26" y="153"/>
                    <a:pt x="25" y="153"/>
                    <a:pt x="24" y="153"/>
                  </a:cubicBezTo>
                  <a:cubicBezTo>
                    <a:pt x="23" y="153"/>
                    <a:pt x="23" y="153"/>
                    <a:pt x="22" y="153"/>
                  </a:cubicBezTo>
                  <a:cubicBezTo>
                    <a:pt x="21" y="153"/>
                    <a:pt x="20" y="153"/>
                    <a:pt x="19" y="153"/>
                  </a:cubicBezTo>
                  <a:cubicBezTo>
                    <a:pt x="17" y="153"/>
                    <a:pt x="16" y="153"/>
                    <a:pt x="15" y="153"/>
                  </a:cubicBezTo>
                  <a:cubicBezTo>
                    <a:pt x="14" y="153"/>
                    <a:pt x="14" y="153"/>
                    <a:pt x="14" y="153"/>
                  </a:cubicBezTo>
                  <a:cubicBezTo>
                    <a:pt x="11" y="152"/>
                    <a:pt x="8" y="151"/>
                    <a:pt x="6" y="150"/>
                  </a:cubicBezTo>
                  <a:cubicBezTo>
                    <a:pt x="6" y="150"/>
                    <a:pt x="6" y="150"/>
                    <a:pt x="6" y="150"/>
                  </a:cubicBezTo>
                  <a:cubicBezTo>
                    <a:pt x="6" y="150"/>
                    <a:pt x="6" y="150"/>
                    <a:pt x="5" y="150"/>
                  </a:cubicBezTo>
                  <a:cubicBezTo>
                    <a:pt x="4" y="149"/>
                    <a:pt x="2" y="148"/>
                    <a:pt x="0" y="147"/>
                  </a:cubicBezTo>
                  <a:cubicBezTo>
                    <a:pt x="0" y="222"/>
                    <a:pt x="0" y="222"/>
                    <a:pt x="0" y="222"/>
                  </a:cubicBezTo>
                  <a:cubicBezTo>
                    <a:pt x="76" y="222"/>
                    <a:pt x="76" y="222"/>
                    <a:pt x="76" y="222"/>
                  </a:cubicBezTo>
                  <a:cubicBezTo>
                    <a:pt x="80" y="222"/>
                    <a:pt x="85" y="224"/>
                    <a:pt x="87" y="226"/>
                  </a:cubicBezTo>
                  <a:cubicBezTo>
                    <a:pt x="90" y="229"/>
                    <a:pt x="92" y="234"/>
                    <a:pt x="92" y="238"/>
                  </a:cubicBezTo>
                  <a:cubicBezTo>
                    <a:pt x="92" y="242"/>
                    <a:pt x="91" y="245"/>
                    <a:pt x="89" y="248"/>
                  </a:cubicBezTo>
                  <a:cubicBezTo>
                    <a:pt x="89" y="248"/>
                    <a:pt x="89" y="248"/>
                    <a:pt x="89" y="248"/>
                  </a:cubicBezTo>
                  <a:cubicBezTo>
                    <a:pt x="87" y="252"/>
                    <a:pt x="86" y="256"/>
                    <a:pt x="86" y="260"/>
                  </a:cubicBezTo>
                  <a:cubicBezTo>
                    <a:pt x="86" y="266"/>
                    <a:pt x="88" y="270"/>
                    <a:pt x="92" y="275"/>
                  </a:cubicBezTo>
                  <a:cubicBezTo>
                    <a:pt x="96" y="279"/>
                    <a:pt x="101" y="281"/>
                    <a:pt x="106" y="281"/>
                  </a:cubicBezTo>
                  <a:cubicBezTo>
                    <a:pt x="118" y="281"/>
                    <a:pt x="128" y="271"/>
                    <a:pt x="128" y="260"/>
                  </a:cubicBezTo>
                  <a:cubicBezTo>
                    <a:pt x="128" y="255"/>
                    <a:pt x="127" y="252"/>
                    <a:pt x="125" y="249"/>
                  </a:cubicBezTo>
                  <a:cubicBezTo>
                    <a:pt x="125" y="248"/>
                    <a:pt x="125" y="248"/>
                    <a:pt x="125" y="248"/>
                  </a:cubicBezTo>
                  <a:cubicBezTo>
                    <a:pt x="124" y="248"/>
                    <a:pt x="124" y="248"/>
                    <a:pt x="124" y="248"/>
                  </a:cubicBezTo>
                  <a:cubicBezTo>
                    <a:pt x="123" y="245"/>
                    <a:pt x="122" y="242"/>
                    <a:pt x="122" y="238"/>
                  </a:cubicBezTo>
                  <a:cubicBezTo>
                    <a:pt x="122" y="229"/>
                    <a:pt x="129" y="222"/>
                    <a:pt x="138" y="222"/>
                  </a:cubicBezTo>
                  <a:cubicBezTo>
                    <a:pt x="222" y="222"/>
                    <a:pt x="222" y="222"/>
                    <a:pt x="222" y="222"/>
                  </a:cubicBezTo>
                  <a:lnTo>
                    <a:pt x="222" y="0"/>
                  </a:lnTo>
                  <a:close/>
                </a:path>
              </a:pathLst>
            </a:custGeom>
            <a:solidFill>
              <a:srgbClr val="002D5B"/>
            </a:solidFill>
            <a:ln w="9525">
              <a:noFill/>
              <a:round/>
              <a:headEnd/>
              <a:tailEnd/>
            </a:ln>
          </p:spPr>
          <p:txBody>
            <a:bodyPr vert="horz" wrap="square" lIns="68580" tIns="34290" rIns="68580" bIns="34290" numCol="1" anchor="t" anchorCtr="0" compatLnSpc="1">
              <a:prstTxWarp prst="textNoShape">
                <a:avLst/>
              </a:prstTxWarp>
            </a:bodyPr>
            <a:lstStyle/>
            <a:p>
              <a:endParaRPr lang="pl-PL" sz="1350"/>
            </a:p>
          </p:txBody>
        </p:sp>
      </p:grpSp>
      <p:sp>
        <p:nvSpPr>
          <p:cNvPr id="31" name="Prostokąt 30"/>
          <p:cNvSpPr/>
          <p:nvPr/>
        </p:nvSpPr>
        <p:spPr>
          <a:xfrm>
            <a:off x="2991470" y="2506358"/>
            <a:ext cx="590465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pl-PL" sz="2800" b="1" dirty="0">
                <a:solidFill>
                  <a:srgbClr val="0C2B50"/>
                </a:solidFill>
                <a:cs typeface="Arial" charset="0"/>
              </a:rPr>
              <a:t>OCENA DOSTĘPNOŚCI BUDYNKÓW</a:t>
            </a:r>
          </a:p>
        </p:txBody>
      </p:sp>
      <p:sp>
        <p:nvSpPr>
          <p:cNvPr id="9" name="Tytuł 1"/>
          <p:cNvSpPr txBox="1">
            <a:spLocks/>
          </p:cNvSpPr>
          <p:nvPr/>
        </p:nvSpPr>
        <p:spPr>
          <a:xfrm>
            <a:off x="2991470" y="1203598"/>
            <a:ext cx="5904656" cy="1777310"/>
          </a:xfrm>
          <a:prstGeom prst="rect">
            <a:avLst/>
          </a:prstGeom>
        </p:spPr>
        <p:txBody>
          <a:bodyPr>
            <a:normAutofit/>
          </a:bodyPr>
          <a:lstStyle>
            <a:lvl1pPr algn="ctr" defTabSz="914400" rtl="0" eaLnBrk="1" latinLnBrk="0" hangingPunct="1">
              <a:spcBef>
                <a:spcPct val="0"/>
              </a:spcBef>
              <a:buNone/>
              <a:defRPr sz="4400" kern="1200">
                <a:solidFill>
                  <a:srgbClr val="002D5B"/>
                </a:solidFill>
                <a:latin typeface="+mn-lt"/>
                <a:ea typeface="+mj-ea"/>
                <a:cs typeface="+mj-cs"/>
              </a:defRPr>
            </a:lvl1pPr>
          </a:lstStyle>
          <a:p>
            <a:r>
              <a:rPr lang="pl-PL" sz="6000" dirty="0" smtClean="0"/>
              <a:t>Część XIII</a:t>
            </a:r>
            <a:endParaRPr lang="pl-PL" sz="6000" dirty="0"/>
          </a:p>
        </p:txBody>
      </p:sp>
    </p:spTree>
    <p:extLst>
      <p:ext uri="{BB962C8B-B14F-4D97-AF65-F5344CB8AC3E}">
        <p14:creationId xmlns:p14="http://schemas.microsoft.com/office/powerpoint/2010/main" val="334953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xmlns="" id="{58A53817-059E-4BD5-AC17-AF9BE26767EB}"/>
              </a:ext>
            </a:extLst>
          </p:cNvPr>
          <p:cNvPicPr>
            <a:picLocks noChangeAspect="1"/>
          </p:cNvPicPr>
          <p:nvPr/>
        </p:nvPicPr>
        <p:blipFill>
          <a:blip r:embed="rId2"/>
          <a:stretch>
            <a:fillRect/>
          </a:stretch>
        </p:blipFill>
        <p:spPr>
          <a:xfrm>
            <a:off x="2987824" y="191702"/>
            <a:ext cx="6304386" cy="1060738"/>
          </a:xfrm>
          <a:prstGeom prst="rect">
            <a:avLst/>
          </a:prstGeom>
        </p:spPr>
      </p:pic>
      <p:pic>
        <p:nvPicPr>
          <p:cNvPr id="4" name="Obraz 3">
            <a:extLst>
              <a:ext uri="{FF2B5EF4-FFF2-40B4-BE49-F238E27FC236}">
                <a16:creationId xmlns:a16="http://schemas.microsoft.com/office/drawing/2014/main" xmlns="" id="{C5CE7A4C-F3D7-479A-9F59-99414AD0637F}"/>
              </a:ext>
            </a:extLst>
          </p:cNvPr>
          <p:cNvPicPr>
            <a:picLocks noChangeAspect="1"/>
          </p:cNvPicPr>
          <p:nvPr/>
        </p:nvPicPr>
        <p:blipFill>
          <a:blip r:embed="rId3"/>
          <a:stretch>
            <a:fillRect/>
          </a:stretch>
        </p:blipFill>
        <p:spPr>
          <a:xfrm>
            <a:off x="366880" y="580179"/>
            <a:ext cx="2491755" cy="1661170"/>
          </a:xfrm>
          <a:prstGeom prst="rect">
            <a:avLst/>
          </a:prstGeom>
        </p:spPr>
      </p:pic>
      <p:pic>
        <p:nvPicPr>
          <p:cNvPr id="5" name="Obraz 4">
            <a:extLst>
              <a:ext uri="{FF2B5EF4-FFF2-40B4-BE49-F238E27FC236}">
                <a16:creationId xmlns:a16="http://schemas.microsoft.com/office/drawing/2014/main" xmlns="" id="{B001D4E6-862D-4F3A-9736-5E2D0D3205A1}"/>
              </a:ext>
            </a:extLst>
          </p:cNvPr>
          <p:cNvPicPr>
            <a:picLocks noChangeAspect="1"/>
          </p:cNvPicPr>
          <p:nvPr/>
        </p:nvPicPr>
        <p:blipFill>
          <a:blip r:embed="rId4"/>
          <a:stretch>
            <a:fillRect/>
          </a:stretch>
        </p:blipFill>
        <p:spPr>
          <a:xfrm>
            <a:off x="1115616" y="2821528"/>
            <a:ext cx="7078268" cy="2321972"/>
          </a:xfrm>
          <a:prstGeom prst="rect">
            <a:avLst/>
          </a:prstGeom>
        </p:spPr>
      </p:pic>
      <p:pic>
        <p:nvPicPr>
          <p:cNvPr id="7" name="Obraz 6">
            <a:extLst>
              <a:ext uri="{FF2B5EF4-FFF2-40B4-BE49-F238E27FC236}">
                <a16:creationId xmlns:a16="http://schemas.microsoft.com/office/drawing/2014/main" xmlns="" id="{DA720B06-D029-4BCD-AE4E-B7722ACF4381}"/>
              </a:ext>
            </a:extLst>
          </p:cNvPr>
          <p:cNvPicPr>
            <a:picLocks noChangeAspect="1"/>
          </p:cNvPicPr>
          <p:nvPr/>
        </p:nvPicPr>
        <p:blipFill>
          <a:blip r:embed="rId5"/>
          <a:stretch>
            <a:fillRect/>
          </a:stretch>
        </p:blipFill>
        <p:spPr>
          <a:xfrm>
            <a:off x="3315307" y="1508593"/>
            <a:ext cx="5505165" cy="1103472"/>
          </a:xfrm>
          <a:prstGeom prst="rect">
            <a:avLst/>
          </a:prstGeom>
        </p:spPr>
      </p:pic>
    </p:spTree>
    <p:extLst>
      <p:ext uri="{BB962C8B-B14F-4D97-AF65-F5344CB8AC3E}">
        <p14:creationId xmlns:p14="http://schemas.microsoft.com/office/powerpoint/2010/main" val="891719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xmlns="" id="{62ED9D0F-CFF4-4A81-AC68-67B97D066125}"/>
              </a:ext>
            </a:extLst>
          </p:cNvPr>
          <p:cNvPicPr>
            <a:picLocks noChangeAspect="1"/>
          </p:cNvPicPr>
          <p:nvPr/>
        </p:nvPicPr>
        <p:blipFill>
          <a:blip r:embed="rId2"/>
          <a:stretch>
            <a:fillRect/>
          </a:stretch>
        </p:blipFill>
        <p:spPr>
          <a:xfrm>
            <a:off x="251520" y="843558"/>
            <a:ext cx="6497004" cy="1368152"/>
          </a:xfrm>
          <a:prstGeom prst="rect">
            <a:avLst/>
          </a:prstGeom>
        </p:spPr>
      </p:pic>
      <p:pic>
        <p:nvPicPr>
          <p:cNvPr id="5" name="Obraz 4">
            <a:extLst>
              <a:ext uri="{FF2B5EF4-FFF2-40B4-BE49-F238E27FC236}">
                <a16:creationId xmlns:a16="http://schemas.microsoft.com/office/drawing/2014/main" xmlns="" id="{E5E2B036-5FFA-4200-BE73-DF6887E6CEA5}"/>
              </a:ext>
            </a:extLst>
          </p:cNvPr>
          <p:cNvPicPr>
            <a:picLocks noChangeAspect="1"/>
          </p:cNvPicPr>
          <p:nvPr/>
        </p:nvPicPr>
        <p:blipFill>
          <a:blip r:embed="rId3"/>
          <a:stretch>
            <a:fillRect/>
          </a:stretch>
        </p:blipFill>
        <p:spPr>
          <a:xfrm>
            <a:off x="755576" y="3219822"/>
            <a:ext cx="7612853" cy="1184222"/>
          </a:xfrm>
          <a:prstGeom prst="rect">
            <a:avLst/>
          </a:prstGeom>
        </p:spPr>
      </p:pic>
      <p:pic>
        <p:nvPicPr>
          <p:cNvPr id="6" name="Obraz 5">
            <a:extLst>
              <a:ext uri="{FF2B5EF4-FFF2-40B4-BE49-F238E27FC236}">
                <a16:creationId xmlns:a16="http://schemas.microsoft.com/office/drawing/2014/main" xmlns="" id="{2E70175B-0455-4CFE-94BD-5AC3A78ACDD8}"/>
              </a:ext>
            </a:extLst>
          </p:cNvPr>
          <p:cNvPicPr>
            <a:picLocks noChangeAspect="1"/>
          </p:cNvPicPr>
          <p:nvPr/>
        </p:nvPicPr>
        <p:blipFill>
          <a:blip r:embed="rId4"/>
          <a:stretch>
            <a:fillRect/>
          </a:stretch>
        </p:blipFill>
        <p:spPr>
          <a:xfrm>
            <a:off x="7164288" y="195486"/>
            <a:ext cx="1440160" cy="2157348"/>
          </a:xfrm>
          <a:prstGeom prst="rect">
            <a:avLst/>
          </a:prstGeom>
        </p:spPr>
      </p:pic>
    </p:spTree>
    <p:extLst>
      <p:ext uri="{BB962C8B-B14F-4D97-AF65-F5344CB8AC3E}">
        <p14:creationId xmlns:p14="http://schemas.microsoft.com/office/powerpoint/2010/main" val="93994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3054" y="411510"/>
            <a:ext cx="7991394" cy="720080"/>
          </a:xfrm>
        </p:spPr>
        <p:txBody>
          <a:bodyPr>
            <a:normAutofit/>
          </a:bodyPr>
          <a:lstStyle/>
          <a:p>
            <a:pPr algn="ctr"/>
            <a:r>
              <a:rPr lang="pl-PL" dirty="0" smtClean="0"/>
              <a:t>Metodologia badania – I/II</a:t>
            </a:r>
            <a:endParaRPr lang="pl-PL"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5</a:t>
            </a:fld>
            <a:endParaRPr lang="pl-PL" dirty="0"/>
          </a:p>
        </p:txBody>
      </p:sp>
      <p:sp>
        <p:nvSpPr>
          <p:cNvPr id="7" name="pole tekstowe 6"/>
          <p:cNvSpPr txBox="1"/>
          <p:nvPr/>
        </p:nvSpPr>
        <p:spPr>
          <a:xfrm>
            <a:off x="323528" y="1563638"/>
            <a:ext cx="8496944" cy="2952328"/>
          </a:xfrm>
          <a:prstGeom prst="rect">
            <a:avLst/>
          </a:prstGeom>
        </p:spPr>
        <p:txBody>
          <a:bodyPr vert="horz" lIns="91440" tIns="45720" rIns="91440" bIns="45720" rtlCol="0">
            <a:noAutofit/>
          </a:bodyPr>
          <a:lstStyle>
            <a:defPPr>
              <a:defRPr lang="pl-PL"/>
            </a:defPPr>
            <a:lvl1pPr indent="0">
              <a:spcBef>
                <a:spcPct val="20000"/>
              </a:spcBef>
              <a:buClr>
                <a:srgbClr val="008BB0"/>
              </a:buClr>
              <a:buFont typeface="Wingdings" panose="05000000000000000000" pitchFamily="2" charset="2"/>
              <a:buNone/>
              <a:defRPr sz="2800">
                <a:solidFill>
                  <a:srgbClr val="002D5B"/>
                </a:solidFill>
              </a:defRPr>
            </a:lvl1pPr>
            <a:lvl2pPr marL="742950" indent="-285750">
              <a:spcBef>
                <a:spcPct val="20000"/>
              </a:spcBef>
              <a:buFont typeface="Arial" panose="020B0604020202020204" pitchFamily="34" charset="0"/>
              <a:buChar char="–"/>
              <a:defRPr sz="2400">
                <a:solidFill>
                  <a:srgbClr val="002D5B"/>
                </a:solidFill>
              </a:defRPr>
            </a:lvl2pPr>
            <a:lvl3pPr marL="1143000" indent="-228600">
              <a:spcBef>
                <a:spcPct val="20000"/>
              </a:spcBef>
              <a:buFont typeface="Arial" panose="020B0604020202020204" pitchFamily="34" charset="0"/>
              <a:buChar char="•"/>
              <a:defRPr sz="2000">
                <a:solidFill>
                  <a:srgbClr val="002D5B"/>
                </a:solidFill>
                <a:latin typeface="Trebuchet MS" panose="020B0603020202020204" pitchFamily="34" charset="0"/>
              </a:defRPr>
            </a:lvl3pPr>
            <a:lvl4pPr marL="1600200" indent="-228600">
              <a:spcBef>
                <a:spcPct val="20000"/>
              </a:spcBef>
              <a:buFont typeface="Arial" panose="020B0604020202020204" pitchFamily="34" charset="0"/>
              <a:buChar char="–"/>
              <a:defRPr>
                <a:solidFill>
                  <a:srgbClr val="002D5B"/>
                </a:solidFill>
                <a:latin typeface="Trebuchet MS" panose="020B0603020202020204" pitchFamily="34" charset="0"/>
              </a:defRPr>
            </a:lvl4pPr>
            <a:lvl5pPr marL="2057400" indent="-228600">
              <a:spcBef>
                <a:spcPct val="20000"/>
              </a:spcBef>
              <a:buFont typeface="Arial" panose="020B0604020202020204" pitchFamily="34" charset="0"/>
              <a:buChar char="»"/>
              <a:defRPr>
                <a:solidFill>
                  <a:srgbClr val="002D5B"/>
                </a:solidFill>
                <a:latin typeface="Trebuchet MS" panose="020B0603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just">
              <a:spcBef>
                <a:spcPts val="600"/>
              </a:spcBef>
              <a:spcAft>
                <a:spcPts val="600"/>
              </a:spcAft>
            </a:pPr>
            <a:r>
              <a:rPr lang="pl-PL" sz="1800" dirty="0"/>
              <a:t>W ramach projektu badawczego zrealizowane zostały przede wszystkim następujące badania i analizy: </a:t>
            </a:r>
          </a:p>
          <a:p>
            <a:pPr algn="just">
              <a:spcBef>
                <a:spcPts val="600"/>
              </a:spcBef>
              <a:spcAft>
                <a:spcPts val="600"/>
              </a:spcAft>
            </a:pPr>
            <a:r>
              <a:rPr lang="pl-PL" sz="1800" dirty="0"/>
              <a:t>– analiza dokumentów oraz zbiorów danych będących w dyspozycji jednostek samorządu terytorialnego tworzących LOF, </a:t>
            </a:r>
          </a:p>
          <a:p>
            <a:pPr algn="just">
              <a:spcBef>
                <a:spcPts val="600"/>
              </a:spcBef>
              <a:spcAft>
                <a:spcPts val="600"/>
              </a:spcAft>
            </a:pPr>
            <a:r>
              <a:rPr lang="pl-PL" sz="1800" dirty="0"/>
              <a:t>– analiza dokumentów oraz zbiorów danych będących w dyspozycji innych instytucji, wśród których należy w szczególności wymienić Główny Urząd Statystyczny, Zakład Ubezpieczeń Społecznych oraz Ministerstwo Rodziny, Pracy i Polityki Społecznej; </a:t>
            </a:r>
          </a:p>
          <a:p>
            <a:pPr algn="just">
              <a:spcBef>
                <a:spcPts val="600"/>
              </a:spcBef>
              <a:spcAft>
                <a:spcPts val="600"/>
              </a:spcAft>
            </a:pPr>
            <a:r>
              <a:rPr lang="pl-PL" sz="1800" dirty="0"/>
              <a:t>– badanie ilościowe zrealizowane techniką CAPI (wspomaganych komputerowo wywiadów z wykorzystaniem telefonu/urządzenia mobilnego) wśród osób starszych i z niepełnosprawnościami z terenu LOF (n=622); </a:t>
            </a:r>
          </a:p>
        </p:txBody>
      </p:sp>
    </p:spTree>
    <p:extLst>
      <p:ext uri="{BB962C8B-B14F-4D97-AF65-F5344CB8AC3E}">
        <p14:creationId xmlns:p14="http://schemas.microsoft.com/office/powerpoint/2010/main" val="3227364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xmlns="" id="{F2D387FD-145A-4AAE-8D91-A2CA2C848DA9}"/>
              </a:ext>
            </a:extLst>
          </p:cNvPr>
          <p:cNvPicPr>
            <a:picLocks noChangeAspect="1"/>
          </p:cNvPicPr>
          <p:nvPr/>
        </p:nvPicPr>
        <p:blipFill>
          <a:blip r:embed="rId2"/>
          <a:stretch>
            <a:fillRect/>
          </a:stretch>
        </p:blipFill>
        <p:spPr>
          <a:xfrm>
            <a:off x="301698" y="627534"/>
            <a:ext cx="6271874" cy="2232248"/>
          </a:xfrm>
          <a:prstGeom prst="rect">
            <a:avLst/>
          </a:prstGeom>
        </p:spPr>
      </p:pic>
      <p:pic>
        <p:nvPicPr>
          <p:cNvPr id="4" name="Obraz 3">
            <a:extLst>
              <a:ext uri="{FF2B5EF4-FFF2-40B4-BE49-F238E27FC236}">
                <a16:creationId xmlns:a16="http://schemas.microsoft.com/office/drawing/2014/main" xmlns="" id="{4F2CCF9F-CD56-4DCA-9FEF-1E94125DDA1A}"/>
              </a:ext>
            </a:extLst>
          </p:cNvPr>
          <p:cNvPicPr>
            <a:picLocks noChangeAspect="1"/>
          </p:cNvPicPr>
          <p:nvPr/>
        </p:nvPicPr>
        <p:blipFill>
          <a:blip r:embed="rId3"/>
          <a:stretch>
            <a:fillRect/>
          </a:stretch>
        </p:blipFill>
        <p:spPr>
          <a:xfrm>
            <a:off x="6698427" y="231468"/>
            <a:ext cx="2050037" cy="2772330"/>
          </a:xfrm>
          <a:prstGeom prst="rect">
            <a:avLst/>
          </a:prstGeom>
        </p:spPr>
      </p:pic>
      <p:pic>
        <p:nvPicPr>
          <p:cNvPr id="5" name="Obraz 4">
            <a:extLst>
              <a:ext uri="{FF2B5EF4-FFF2-40B4-BE49-F238E27FC236}">
                <a16:creationId xmlns:a16="http://schemas.microsoft.com/office/drawing/2014/main" xmlns="" id="{E2C10E87-28E2-42BE-947E-FEF4ABD2B421}"/>
              </a:ext>
            </a:extLst>
          </p:cNvPr>
          <p:cNvPicPr>
            <a:picLocks noChangeAspect="1"/>
          </p:cNvPicPr>
          <p:nvPr/>
        </p:nvPicPr>
        <p:blipFill>
          <a:blip r:embed="rId4"/>
          <a:stretch>
            <a:fillRect/>
          </a:stretch>
        </p:blipFill>
        <p:spPr>
          <a:xfrm>
            <a:off x="899592" y="3219822"/>
            <a:ext cx="7078484" cy="1728192"/>
          </a:xfrm>
          <a:prstGeom prst="rect">
            <a:avLst/>
          </a:prstGeom>
        </p:spPr>
      </p:pic>
    </p:spTree>
    <p:extLst>
      <p:ext uri="{BB962C8B-B14F-4D97-AF65-F5344CB8AC3E}">
        <p14:creationId xmlns:p14="http://schemas.microsoft.com/office/powerpoint/2010/main" val="2850525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xmlns="" id="{FB1846E3-8A21-4039-8777-D655AD26AE72}"/>
              </a:ext>
            </a:extLst>
          </p:cNvPr>
          <p:cNvPicPr>
            <a:picLocks noChangeAspect="1"/>
          </p:cNvPicPr>
          <p:nvPr/>
        </p:nvPicPr>
        <p:blipFill>
          <a:blip r:embed="rId2"/>
          <a:stretch>
            <a:fillRect/>
          </a:stretch>
        </p:blipFill>
        <p:spPr>
          <a:xfrm>
            <a:off x="323528" y="483517"/>
            <a:ext cx="6367022" cy="2448273"/>
          </a:xfrm>
          <a:prstGeom prst="rect">
            <a:avLst/>
          </a:prstGeom>
        </p:spPr>
      </p:pic>
      <p:pic>
        <p:nvPicPr>
          <p:cNvPr id="5" name="Obraz 4">
            <a:extLst>
              <a:ext uri="{FF2B5EF4-FFF2-40B4-BE49-F238E27FC236}">
                <a16:creationId xmlns:a16="http://schemas.microsoft.com/office/drawing/2014/main" xmlns="" id="{18C58E8B-AAF0-411A-A9D0-84DE57040733}"/>
              </a:ext>
            </a:extLst>
          </p:cNvPr>
          <p:cNvPicPr>
            <a:picLocks noChangeAspect="1"/>
          </p:cNvPicPr>
          <p:nvPr/>
        </p:nvPicPr>
        <p:blipFill>
          <a:blip r:embed="rId3"/>
          <a:stretch>
            <a:fillRect/>
          </a:stretch>
        </p:blipFill>
        <p:spPr>
          <a:xfrm>
            <a:off x="1187624" y="2839245"/>
            <a:ext cx="7621895" cy="2304255"/>
          </a:xfrm>
          <a:prstGeom prst="rect">
            <a:avLst/>
          </a:prstGeom>
        </p:spPr>
      </p:pic>
    </p:spTree>
    <p:extLst>
      <p:ext uri="{BB962C8B-B14F-4D97-AF65-F5344CB8AC3E}">
        <p14:creationId xmlns:p14="http://schemas.microsoft.com/office/powerpoint/2010/main" val="22137700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xmlns="" id="{86CCD93F-9F59-4363-9CEA-1D9658841A52}"/>
              </a:ext>
            </a:extLst>
          </p:cNvPr>
          <p:cNvPicPr>
            <a:picLocks noChangeAspect="1"/>
          </p:cNvPicPr>
          <p:nvPr/>
        </p:nvPicPr>
        <p:blipFill>
          <a:blip r:embed="rId2"/>
          <a:stretch>
            <a:fillRect/>
          </a:stretch>
        </p:blipFill>
        <p:spPr>
          <a:xfrm>
            <a:off x="221650" y="843558"/>
            <a:ext cx="4340728" cy="1152244"/>
          </a:xfrm>
          <a:prstGeom prst="rect">
            <a:avLst/>
          </a:prstGeom>
        </p:spPr>
      </p:pic>
      <p:graphicFrame>
        <p:nvGraphicFramePr>
          <p:cNvPr id="4" name="Wykres 3">
            <a:extLst>
              <a:ext uri="{FF2B5EF4-FFF2-40B4-BE49-F238E27FC236}">
                <a16:creationId xmlns:a16="http://schemas.microsoft.com/office/drawing/2014/main" xmlns="" id="{788A0167-6957-42B5-8CD9-7F39FDBBDC18}"/>
              </a:ext>
            </a:extLst>
          </p:cNvPr>
          <p:cNvGraphicFramePr/>
          <p:nvPr>
            <p:extLst>
              <p:ext uri="{D42A27DB-BD31-4B8C-83A1-F6EECF244321}">
                <p14:modId xmlns:p14="http://schemas.microsoft.com/office/powerpoint/2010/main" val="1865459144"/>
              </p:ext>
            </p:extLst>
          </p:nvPr>
        </p:nvGraphicFramePr>
        <p:xfrm>
          <a:off x="3788859" y="2499742"/>
          <a:ext cx="5041235" cy="2472983"/>
        </p:xfrm>
        <a:graphic>
          <a:graphicData uri="http://schemas.openxmlformats.org/drawingml/2006/chart">
            <c:chart xmlns:c="http://schemas.openxmlformats.org/drawingml/2006/chart" xmlns:r="http://schemas.openxmlformats.org/officeDocument/2006/relationships" r:id="rId3"/>
          </a:graphicData>
        </a:graphic>
      </p:graphicFrame>
      <p:sp>
        <p:nvSpPr>
          <p:cNvPr id="5" name="Prostokąt 4">
            <a:extLst>
              <a:ext uri="{FF2B5EF4-FFF2-40B4-BE49-F238E27FC236}">
                <a16:creationId xmlns:a16="http://schemas.microsoft.com/office/drawing/2014/main" xmlns="" id="{0150646C-ECAC-4966-A46C-1F5218A30680}"/>
              </a:ext>
            </a:extLst>
          </p:cNvPr>
          <p:cNvSpPr/>
          <p:nvPr/>
        </p:nvSpPr>
        <p:spPr>
          <a:xfrm>
            <a:off x="4673878" y="1096514"/>
            <a:ext cx="4248472" cy="646331"/>
          </a:xfrm>
          <a:prstGeom prst="rect">
            <a:avLst/>
          </a:prstGeom>
        </p:spPr>
        <p:txBody>
          <a:bodyPr wrap="square">
            <a:spAutoFit/>
          </a:bodyPr>
          <a:lstStyle/>
          <a:p>
            <a:pPr algn="ctr"/>
            <a:r>
              <a:rPr lang="pl-PL" b="1" dirty="0">
                <a:latin typeface="Calibri" panose="020F0502020204030204" pitchFamily="34" charset="0"/>
                <a:ea typeface="Calibri" panose="020F0502020204030204" pitchFamily="34" charset="0"/>
                <a:cs typeface="Times New Roman" panose="02020603050405020304" pitchFamily="18" charset="0"/>
              </a:rPr>
              <a:t>Toalety dostosowane do potrzeb osób z niepełnosprawnością narządów ruchu</a:t>
            </a:r>
            <a:endParaRPr lang="pl-PL" dirty="0"/>
          </a:p>
        </p:txBody>
      </p:sp>
      <p:sp>
        <p:nvSpPr>
          <p:cNvPr id="6" name="Prostokąt 5">
            <a:extLst>
              <a:ext uri="{FF2B5EF4-FFF2-40B4-BE49-F238E27FC236}">
                <a16:creationId xmlns:a16="http://schemas.microsoft.com/office/drawing/2014/main" xmlns="" id="{C9741F43-C832-4F41-902F-1826A9FB9844}"/>
              </a:ext>
            </a:extLst>
          </p:cNvPr>
          <p:cNvSpPr/>
          <p:nvPr/>
        </p:nvSpPr>
        <p:spPr>
          <a:xfrm>
            <a:off x="539552" y="3147699"/>
            <a:ext cx="2745926" cy="369332"/>
          </a:xfrm>
          <a:prstGeom prst="rect">
            <a:avLst/>
          </a:prstGeom>
        </p:spPr>
        <p:txBody>
          <a:bodyPr wrap="square">
            <a:spAutoFit/>
          </a:bodyPr>
          <a:lstStyle/>
          <a:p>
            <a:pPr algn="ctr"/>
            <a:r>
              <a:rPr lang="pl-PL" b="1" dirty="0">
                <a:latin typeface="Calibri" panose="020F0502020204030204" pitchFamily="34" charset="0"/>
                <a:ea typeface="Calibri" panose="020F0502020204030204" pitchFamily="34" charset="0"/>
                <a:cs typeface="Times New Roman" panose="02020603050405020304" pitchFamily="18" charset="0"/>
              </a:rPr>
              <a:t>Obsługa interesantów</a:t>
            </a:r>
            <a:endParaRPr lang="pl-PL" dirty="0"/>
          </a:p>
        </p:txBody>
      </p:sp>
    </p:spTree>
    <p:extLst>
      <p:ext uri="{BB962C8B-B14F-4D97-AF65-F5344CB8AC3E}">
        <p14:creationId xmlns:p14="http://schemas.microsoft.com/office/powerpoint/2010/main" val="1568230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xmlns="" id="{2DEC4514-ABA8-4F5F-AEF1-262C3D2995E0}"/>
              </a:ext>
            </a:extLst>
          </p:cNvPr>
          <p:cNvPicPr>
            <a:picLocks noChangeAspect="1"/>
          </p:cNvPicPr>
          <p:nvPr/>
        </p:nvPicPr>
        <p:blipFill>
          <a:blip r:embed="rId2"/>
          <a:stretch>
            <a:fillRect/>
          </a:stretch>
        </p:blipFill>
        <p:spPr>
          <a:xfrm>
            <a:off x="1475656" y="1779662"/>
            <a:ext cx="5761219" cy="2597121"/>
          </a:xfrm>
          <a:prstGeom prst="rect">
            <a:avLst/>
          </a:prstGeom>
        </p:spPr>
      </p:pic>
      <p:sp>
        <p:nvSpPr>
          <p:cNvPr id="3" name="Prostokąt 2">
            <a:extLst>
              <a:ext uri="{FF2B5EF4-FFF2-40B4-BE49-F238E27FC236}">
                <a16:creationId xmlns:a16="http://schemas.microsoft.com/office/drawing/2014/main" xmlns="" id="{C5A95ACC-24A5-460F-B7CE-1C8994EAE281}"/>
              </a:ext>
            </a:extLst>
          </p:cNvPr>
          <p:cNvSpPr/>
          <p:nvPr/>
        </p:nvSpPr>
        <p:spPr>
          <a:xfrm>
            <a:off x="2771800" y="915566"/>
            <a:ext cx="4248472" cy="646331"/>
          </a:xfrm>
          <a:prstGeom prst="rect">
            <a:avLst/>
          </a:prstGeom>
        </p:spPr>
        <p:txBody>
          <a:bodyPr wrap="square">
            <a:spAutoFit/>
          </a:bodyPr>
          <a:lstStyle/>
          <a:p>
            <a:pPr algn="ctr"/>
            <a:r>
              <a:rPr lang="pl-PL" b="1" dirty="0">
                <a:latin typeface="Calibri" panose="020F0502020204030204" pitchFamily="34" charset="0"/>
                <a:ea typeface="Calibri" panose="020F0502020204030204" pitchFamily="34" charset="0"/>
                <a:cs typeface="Times New Roman" panose="02020603050405020304" pitchFamily="18" charset="0"/>
              </a:rPr>
              <a:t>Oznaczenia stosowane w budynkach objętych diagnozą</a:t>
            </a:r>
            <a:endParaRPr lang="pl-PL" dirty="0"/>
          </a:p>
        </p:txBody>
      </p:sp>
    </p:spTree>
    <p:extLst>
      <p:ext uri="{BB962C8B-B14F-4D97-AF65-F5344CB8AC3E}">
        <p14:creationId xmlns:p14="http://schemas.microsoft.com/office/powerpoint/2010/main" val="24685612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739209"/>
            <a:ext cx="5904656" cy="2160240"/>
          </a:xfrm>
        </p:spPr>
        <p:txBody>
          <a:bodyPr>
            <a:normAutofit/>
          </a:bodyPr>
          <a:lstStyle/>
          <a:p>
            <a:pPr algn="ctr"/>
            <a:r>
              <a:rPr lang="pl-PL" sz="6000" dirty="0"/>
              <a:t>Część </a:t>
            </a:r>
            <a:r>
              <a:rPr lang="pl-PL" sz="6000" dirty="0" smtClean="0"/>
              <a:t>XII</a:t>
            </a:r>
            <a:endParaRPr lang="pl-PL" sz="6000" dirty="0"/>
          </a:p>
        </p:txBody>
      </p:sp>
      <p:sp>
        <p:nvSpPr>
          <p:cNvPr id="3" name="Symbol zastępczy zawartości 2"/>
          <p:cNvSpPr>
            <a:spLocks noGrp="1"/>
          </p:cNvSpPr>
          <p:nvPr>
            <p:ph idx="1"/>
          </p:nvPr>
        </p:nvSpPr>
        <p:spPr>
          <a:xfrm>
            <a:off x="251520" y="2499742"/>
            <a:ext cx="5904656" cy="1616518"/>
          </a:xfrm>
        </p:spPr>
        <p:txBody>
          <a:bodyPr anchor="ctr">
            <a:noAutofit/>
          </a:bodyPr>
          <a:lstStyle/>
          <a:p>
            <a:pPr marL="0" indent="0" algn="ctr">
              <a:buNone/>
            </a:pPr>
            <a:r>
              <a:rPr lang="pl-PL" sz="3200" b="1" dirty="0" smtClean="0"/>
              <a:t>Potrzeby i wyzwania gmin w świetle analizy ich zasobów</a:t>
            </a:r>
            <a:endParaRPr lang="pl-PL" sz="3200" b="1"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54</a:t>
            </a:fld>
            <a:endParaRPr lang="pl-PL" dirty="0"/>
          </a:p>
        </p:txBody>
      </p:sp>
      <p:grpSp>
        <p:nvGrpSpPr>
          <p:cNvPr id="5" name="Grupa 4"/>
          <p:cNvGrpSpPr/>
          <p:nvPr/>
        </p:nvGrpSpPr>
        <p:grpSpPr>
          <a:xfrm>
            <a:off x="6156176" y="739209"/>
            <a:ext cx="1944216" cy="2160240"/>
            <a:chOff x="1331640" y="1491630"/>
            <a:chExt cx="1944216" cy="2160240"/>
          </a:xfrm>
        </p:grpSpPr>
        <p:sp>
          <p:nvSpPr>
            <p:cNvPr id="6" name="Freeform 82"/>
            <p:cNvSpPr>
              <a:spLocks/>
            </p:cNvSpPr>
            <p:nvPr/>
          </p:nvSpPr>
          <p:spPr bwMode="auto">
            <a:xfrm>
              <a:off x="1331640" y="1491630"/>
              <a:ext cx="1185063" cy="1043489"/>
            </a:xfrm>
            <a:custGeom>
              <a:avLst/>
              <a:gdLst>
                <a:gd name="T0" fmla="*/ 221 w 280"/>
                <a:gd name="T1" fmla="*/ 0 h 222"/>
                <a:gd name="T2" fmla="*/ 0 w 280"/>
                <a:gd name="T3" fmla="*/ 0 h 222"/>
                <a:gd name="T4" fmla="*/ 0 w 280"/>
                <a:gd name="T5" fmla="*/ 222 h 222"/>
                <a:gd name="T6" fmla="*/ 82 w 280"/>
                <a:gd name="T7" fmla="*/ 222 h 222"/>
                <a:gd name="T8" fmla="*/ 82 w 280"/>
                <a:gd name="T9" fmla="*/ 221 h 222"/>
                <a:gd name="T10" fmla="*/ 80 w 280"/>
                <a:gd name="T11" fmla="*/ 216 h 222"/>
                <a:gd name="T12" fmla="*/ 76 w 280"/>
                <a:gd name="T13" fmla="*/ 200 h 222"/>
                <a:gd name="T14" fmla="*/ 114 w 280"/>
                <a:gd name="T15" fmla="*/ 162 h 222"/>
                <a:gd name="T16" fmla="*/ 149 w 280"/>
                <a:gd name="T17" fmla="*/ 184 h 222"/>
                <a:gd name="T18" fmla="*/ 153 w 280"/>
                <a:gd name="T19" fmla="*/ 200 h 222"/>
                <a:gd name="T20" fmla="*/ 146 w 280"/>
                <a:gd name="T21" fmla="*/ 222 h 222"/>
                <a:gd name="T22" fmla="*/ 221 w 280"/>
                <a:gd name="T23" fmla="*/ 222 h 222"/>
                <a:gd name="T24" fmla="*/ 221 w 280"/>
                <a:gd name="T25" fmla="*/ 146 h 222"/>
                <a:gd name="T26" fmla="*/ 221 w 280"/>
                <a:gd name="T27" fmla="*/ 146 h 222"/>
                <a:gd name="T28" fmla="*/ 221 w 280"/>
                <a:gd name="T29" fmla="*/ 145 h 222"/>
                <a:gd name="T30" fmla="*/ 235 w 280"/>
                <a:gd name="T31" fmla="*/ 130 h 222"/>
                <a:gd name="T32" fmla="*/ 237 w 280"/>
                <a:gd name="T33" fmla="*/ 130 h 222"/>
                <a:gd name="T34" fmla="*/ 247 w 280"/>
                <a:gd name="T35" fmla="*/ 133 h 222"/>
                <a:gd name="T36" fmla="*/ 248 w 280"/>
                <a:gd name="T37" fmla="*/ 134 h 222"/>
                <a:gd name="T38" fmla="*/ 248 w 280"/>
                <a:gd name="T39" fmla="*/ 134 h 222"/>
                <a:gd name="T40" fmla="*/ 249 w 280"/>
                <a:gd name="T41" fmla="*/ 135 h 222"/>
                <a:gd name="T42" fmla="*/ 250 w 280"/>
                <a:gd name="T43" fmla="*/ 135 h 222"/>
                <a:gd name="T44" fmla="*/ 251 w 280"/>
                <a:gd name="T45" fmla="*/ 135 h 222"/>
                <a:gd name="T46" fmla="*/ 252 w 280"/>
                <a:gd name="T47" fmla="*/ 135 h 222"/>
                <a:gd name="T48" fmla="*/ 252 w 280"/>
                <a:gd name="T49" fmla="*/ 135 h 222"/>
                <a:gd name="T50" fmla="*/ 252 w 280"/>
                <a:gd name="T51" fmla="*/ 135 h 222"/>
                <a:gd name="T52" fmla="*/ 253 w 280"/>
                <a:gd name="T53" fmla="*/ 135 h 222"/>
                <a:gd name="T54" fmla="*/ 254 w 280"/>
                <a:gd name="T55" fmla="*/ 136 h 222"/>
                <a:gd name="T56" fmla="*/ 255 w 280"/>
                <a:gd name="T57" fmla="*/ 136 h 222"/>
                <a:gd name="T58" fmla="*/ 256 w 280"/>
                <a:gd name="T59" fmla="*/ 136 h 222"/>
                <a:gd name="T60" fmla="*/ 257 w 280"/>
                <a:gd name="T61" fmla="*/ 136 h 222"/>
                <a:gd name="T62" fmla="*/ 257 w 280"/>
                <a:gd name="T63" fmla="*/ 136 h 222"/>
                <a:gd name="T64" fmla="*/ 259 w 280"/>
                <a:gd name="T65" fmla="*/ 136 h 222"/>
                <a:gd name="T66" fmla="*/ 269 w 280"/>
                <a:gd name="T67" fmla="*/ 134 h 222"/>
                <a:gd name="T68" fmla="*/ 280 w 280"/>
                <a:gd name="T69" fmla="*/ 115 h 222"/>
                <a:gd name="T70" fmla="*/ 269 w 280"/>
                <a:gd name="T71" fmla="*/ 97 h 222"/>
                <a:gd name="T72" fmla="*/ 259 w 280"/>
                <a:gd name="T73" fmla="*/ 94 h 222"/>
                <a:gd name="T74" fmla="*/ 248 w 280"/>
                <a:gd name="T75" fmla="*/ 97 h 222"/>
                <a:gd name="T76" fmla="*/ 247 w 280"/>
                <a:gd name="T77" fmla="*/ 97 h 222"/>
                <a:gd name="T78" fmla="*/ 247 w 280"/>
                <a:gd name="T79" fmla="*/ 97 h 222"/>
                <a:gd name="T80" fmla="*/ 247 w 280"/>
                <a:gd name="T81" fmla="*/ 98 h 222"/>
                <a:gd name="T82" fmla="*/ 247 w 280"/>
                <a:gd name="T83" fmla="*/ 98 h 222"/>
                <a:gd name="T84" fmla="*/ 240 w 280"/>
                <a:gd name="T85" fmla="*/ 100 h 222"/>
                <a:gd name="T86" fmla="*/ 237 w 280"/>
                <a:gd name="T87" fmla="*/ 100 h 222"/>
                <a:gd name="T88" fmla="*/ 235 w 280"/>
                <a:gd name="T89" fmla="*/ 100 h 222"/>
                <a:gd name="T90" fmla="*/ 221 w 280"/>
                <a:gd name="T91" fmla="*/ 90 h 222"/>
                <a:gd name="T92" fmla="*/ 221 w 280"/>
                <a:gd name="T93" fmla="*/ 89 h 222"/>
                <a:gd name="T94" fmla="*/ 221 w 280"/>
                <a:gd name="T95" fmla="*/ 88 h 222"/>
                <a:gd name="T96" fmla="*/ 221 w 280"/>
                <a:gd name="T97" fmla="*/ 88 h 222"/>
                <a:gd name="T98" fmla="*/ 221 w 280"/>
                <a:gd name="T99" fmla="*/ 87 h 222"/>
                <a:gd name="T100" fmla="*/ 221 w 280"/>
                <a:gd name="T101" fmla="*/ 86 h 222"/>
                <a:gd name="T102" fmla="*/ 221 w 280"/>
                <a:gd name="T103" fmla="*/ 85 h 222"/>
                <a:gd name="T104" fmla="*/ 221 w 280"/>
                <a:gd name="T105" fmla="*/ 84 h 222"/>
                <a:gd name="T106" fmla="*/ 221 w 280"/>
                <a:gd name="T107" fmla="*/ 84 h 222"/>
                <a:gd name="T108" fmla="*/ 221 w 280"/>
                <a:gd name="T10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222">
                  <a:moveTo>
                    <a:pt x="221" y="0"/>
                  </a:moveTo>
                  <a:cubicBezTo>
                    <a:pt x="0" y="0"/>
                    <a:pt x="0" y="0"/>
                    <a:pt x="0" y="0"/>
                  </a:cubicBezTo>
                  <a:cubicBezTo>
                    <a:pt x="0" y="222"/>
                    <a:pt x="0" y="222"/>
                    <a:pt x="0" y="222"/>
                  </a:cubicBezTo>
                  <a:cubicBezTo>
                    <a:pt x="82" y="222"/>
                    <a:pt x="82" y="222"/>
                    <a:pt x="82" y="222"/>
                  </a:cubicBezTo>
                  <a:cubicBezTo>
                    <a:pt x="82" y="221"/>
                    <a:pt x="82" y="221"/>
                    <a:pt x="82" y="221"/>
                  </a:cubicBezTo>
                  <a:cubicBezTo>
                    <a:pt x="81" y="220"/>
                    <a:pt x="81" y="218"/>
                    <a:pt x="80" y="216"/>
                  </a:cubicBezTo>
                  <a:cubicBezTo>
                    <a:pt x="77" y="211"/>
                    <a:pt x="76" y="206"/>
                    <a:pt x="76" y="200"/>
                  </a:cubicBezTo>
                  <a:cubicBezTo>
                    <a:pt x="76" y="180"/>
                    <a:pt x="93" y="162"/>
                    <a:pt x="114" y="162"/>
                  </a:cubicBezTo>
                  <a:cubicBezTo>
                    <a:pt x="129" y="162"/>
                    <a:pt x="143" y="171"/>
                    <a:pt x="149" y="184"/>
                  </a:cubicBezTo>
                  <a:cubicBezTo>
                    <a:pt x="151" y="189"/>
                    <a:pt x="153" y="194"/>
                    <a:pt x="153" y="200"/>
                  </a:cubicBezTo>
                  <a:cubicBezTo>
                    <a:pt x="153" y="207"/>
                    <a:pt x="150" y="216"/>
                    <a:pt x="146" y="222"/>
                  </a:cubicBezTo>
                  <a:cubicBezTo>
                    <a:pt x="221" y="222"/>
                    <a:pt x="221" y="222"/>
                    <a:pt x="221" y="222"/>
                  </a:cubicBezTo>
                  <a:cubicBezTo>
                    <a:pt x="221" y="146"/>
                    <a:pt x="221" y="146"/>
                    <a:pt x="221" y="146"/>
                  </a:cubicBezTo>
                  <a:cubicBezTo>
                    <a:pt x="221" y="146"/>
                    <a:pt x="221" y="146"/>
                    <a:pt x="221" y="146"/>
                  </a:cubicBezTo>
                  <a:cubicBezTo>
                    <a:pt x="221" y="146"/>
                    <a:pt x="221" y="146"/>
                    <a:pt x="221" y="145"/>
                  </a:cubicBezTo>
                  <a:cubicBezTo>
                    <a:pt x="221" y="137"/>
                    <a:pt x="227" y="131"/>
                    <a:pt x="235" y="130"/>
                  </a:cubicBezTo>
                  <a:cubicBezTo>
                    <a:pt x="236" y="130"/>
                    <a:pt x="237" y="130"/>
                    <a:pt x="237" y="130"/>
                  </a:cubicBezTo>
                  <a:cubicBezTo>
                    <a:pt x="241" y="130"/>
                    <a:pt x="244" y="131"/>
                    <a:pt x="247" y="133"/>
                  </a:cubicBezTo>
                  <a:cubicBezTo>
                    <a:pt x="248" y="134"/>
                    <a:pt x="248" y="134"/>
                    <a:pt x="248" y="134"/>
                  </a:cubicBezTo>
                  <a:cubicBezTo>
                    <a:pt x="248" y="134"/>
                    <a:pt x="248" y="134"/>
                    <a:pt x="248" y="134"/>
                  </a:cubicBezTo>
                  <a:cubicBezTo>
                    <a:pt x="249" y="134"/>
                    <a:pt x="249" y="134"/>
                    <a:pt x="249" y="135"/>
                  </a:cubicBezTo>
                  <a:cubicBezTo>
                    <a:pt x="250" y="135"/>
                    <a:pt x="250" y="135"/>
                    <a:pt x="250" y="135"/>
                  </a:cubicBezTo>
                  <a:cubicBezTo>
                    <a:pt x="251" y="135"/>
                    <a:pt x="251" y="135"/>
                    <a:pt x="251" y="135"/>
                  </a:cubicBezTo>
                  <a:cubicBezTo>
                    <a:pt x="251" y="135"/>
                    <a:pt x="251" y="135"/>
                    <a:pt x="252" y="135"/>
                  </a:cubicBezTo>
                  <a:cubicBezTo>
                    <a:pt x="252" y="135"/>
                    <a:pt x="252" y="135"/>
                    <a:pt x="252" y="135"/>
                  </a:cubicBezTo>
                  <a:cubicBezTo>
                    <a:pt x="252" y="135"/>
                    <a:pt x="252" y="135"/>
                    <a:pt x="252" y="135"/>
                  </a:cubicBezTo>
                  <a:cubicBezTo>
                    <a:pt x="253" y="135"/>
                    <a:pt x="253" y="135"/>
                    <a:pt x="253" y="135"/>
                  </a:cubicBezTo>
                  <a:cubicBezTo>
                    <a:pt x="253" y="135"/>
                    <a:pt x="254" y="135"/>
                    <a:pt x="254" y="136"/>
                  </a:cubicBezTo>
                  <a:cubicBezTo>
                    <a:pt x="255" y="136"/>
                    <a:pt x="255" y="136"/>
                    <a:pt x="255" y="136"/>
                  </a:cubicBezTo>
                  <a:cubicBezTo>
                    <a:pt x="255" y="136"/>
                    <a:pt x="255" y="136"/>
                    <a:pt x="256" y="136"/>
                  </a:cubicBezTo>
                  <a:cubicBezTo>
                    <a:pt x="256" y="136"/>
                    <a:pt x="256" y="136"/>
                    <a:pt x="257" y="136"/>
                  </a:cubicBezTo>
                  <a:cubicBezTo>
                    <a:pt x="257" y="136"/>
                    <a:pt x="257" y="136"/>
                    <a:pt x="257" y="136"/>
                  </a:cubicBezTo>
                  <a:cubicBezTo>
                    <a:pt x="258" y="136"/>
                    <a:pt x="258" y="136"/>
                    <a:pt x="259" y="136"/>
                  </a:cubicBezTo>
                  <a:cubicBezTo>
                    <a:pt x="262" y="136"/>
                    <a:pt x="266" y="135"/>
                    <a:pt x="269" y="134"/>
                  </a:cubicBezTo>
                  <a:cubicBezTo>
                    <a:pt x="276" y="130"/>
                    <a:pt x="280" y="123"/>
                    <a:pt x="280" y="115"/>
                  </a:cubicBezTo>
                  <a:cubicBezTo>
                    <a:pt x="280" y="108"/>
                    <a:pt x="276" y="100"/>
                    <a:pt x="269" y="97"/>
                  </a:cubicBezTo>
                  <a:cubicBezTo>
                    <a:pt x="266" y="95"/>
                    <a:pt x="262" y="94"/>
                    <a:pt x="259" y="94"/>
                  </a:cubicBezTo>
                  <a:cubicBezTo>
                    <a:pt x="254" y="94"/>
                    <a:pt x="251" y="95"/>
                    <a:pt x="248" y="97"/>
                  </a:cubicBezTo>
                  <a:cubicBezTo>
                    <a:pt x="247" y="97"/>
                    <a:pt x="247" y="97"/>
                    <a:pt x="247" y="97"/>
                  </a:cubicBezTo>
                  <a:cubicBezTo>
                    <a:pt x="247" y="97"/>
                    <a:pt x="247" y="97"/>
                    <a:pt x="247" y="97"/>
                  </a:cubicBezTo>
                  <a:cubicBezTo>
                    <a:pt x="247" y="98"/>
                    <a:pt x="247" y="98"/>
                    <a:pt x="247" y="98"/>
                  </a:cubicBezTo>
                  <a:cubicBezTo>
                    <a:pt x="247" y="98"/>
                    <a:pt x="247" y="98"/>
                    <a:pt x="247" y="98"/>
                  </a:cubicBezTo>
                  <a:cubicBezTo>
                    <a:pt x="244" y="99"/>
                    <a:pt x="243" y="100"/>
                    <a:pt x="240" y="100"/>
                  </a:cubicBezTo>
                  <a:cubicBezTo>
                    <a:pt x="239" y="100"/>
                    <a:pt x="238" y="100"/>
                    <a:pt x="237" y="100"/>
                  </a:cubicBezTo>
                  <a:cubicBezTo>
                    <a:pt x="237" y="100"/>
                    <a:pt x="236" y="100"/>
                    <a:pt x="235" y="100"/>
                  </a:cubicBezTo>
                  <a:cubicBezTo>
                    <a:pt x="229" y="99"/>
                    <a:pt x="224" y="95"/>
                    <a:pt x="221" y="90"/>
                  </a:cubicBezTo>
                  <a:cubicBezTo>
                    <a:pt x="221" y="89"/>
                    <a:pt x="221" y="89"/>
                    <a:pt x="221" y="89"/>
                  </a:cubicBezTo>
                  <a:cubicBezTo>
                    <a:pt x="221" y="89"/>
                    <a:pt x="221" y="89"/>
                    <a:pt x="221" y="88"/>
                  </a:cubicBezTo>
                  <a:cubicBezTo>
                    <a:pt x="221" y="88"/>
                    <a:pt x="221" y="88"/>
                    <a:pt x="221" y="88"/>
                  </a:cubicBezTo>
                  <a:cubicBezTo>
                    <a:pt x="221" y="87"/>
                    <a:pt x="221" y="87"/>
                    <a:pt x="221" y="87"/>
                  </a:cubicBezTo>
                  <a:cubicBezTo>
                    <a:pt x="221" y="86"/>
                    <a:pt x="221" y="86"/>
                    <a:pt x="221" y="86"/>
                  </a:cubicBezTo>
                  <a:cubicBezTo>
                    <a:pt x="221" y="86"/>
                    <a:pt x="221" y="86"/>
                    <a:pt x="221" y="85"/>
                  </a:cubicBezTo>
                  <a:cubicBezTo>
                    <a:pt x="221" y="85"/>
                    <a:pt x="221" y="85"/>
                    <a:pt x="221" y="84"/>
                  </a:cubicBezTo>
                  <a:cubicBezTo>
                    <a:pt x="221" y="84"/>
                    <a:pt x="221" y="84"/>
                    <a:pt x="221" y="84"/>
                  </a:cubicBezTo>
                  <a:lnTo>
                    <a:pt x="221" y="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7" name="Freeform 83"/>
            <p:cNvSpPr>
              <a:spLocks/>
            </p:cNvSpPr>
            <p:nvPr/>
          </p:nvSpPr>
          <p:spPr bwMode="auto">
            <a:xfrm>
              <a:off x="1331640" y="2333154"/>
              <a:ext cx="932012" cy="1318716"/>
            </a:xfrm>
            <a:custGeom>
              <a:avLst/>
              <a:gdLst>
                <a:gd name="T0" fmla="*/ 0 w 220"/>
                <a:gd name="T1" fmla="*/ 280 h 280"/>
                <a:gd name="T2" fmla="*/ 220 w 220"/>
                <a:gd name="T3" fmla="*/ 280 h 280"/>
                <a:gd name="T4" fmla="*/ 220 w 220"/>
                <a:gd name="T5" fmla="*/ 198 h 280"/>
                <a:gd name="T6" fmla="*/ 220 w 220"/>
                <a:gd name="T7" fmla="*/ 198 h 280"/>
                <a:gd name="T8" fmla="*/ 202 w 220"/>
                <a:gd name="T9" fmla="*/ 204 h 280"/>
                <a:gd name="T10" fmla="*/ 199 w 220"/>
                <a:gd name="T11" fmla="*/ 204 h 280"/>
                <a:gd name="T12" fmla="*/ 161 w 220"/>
                <a:gd name="T13" fmla="*/ 166 h 280"/>
                <a:gd name="T14" fmla="*/ 199 w 220"/>
                <a:gd name="T15" fmla="*/ 127 h 280"/>
                <a:gd name="T16" fmla="*/ 199 w 220"/>
                <a:gd name="T17" fmla="*/ 127 h 280"/>
                <a:gd name="T18" fmla="*/ 199 w 220"/>
                <a:gd name="T19" fmla="*/ 127 h 280"/>
                <a:gd name="T20" fmla="*/ 220 w 220"/>
                <a:gd name="T21" fmla="*/ 134 h 280"/>
                <a:gd name="T22" fmla="*/ 220 w 220"/>
                <a:gd name="T23" fmla="*/ 60 h 280"/>
                <a:gd name="T24" fmla="*/ 145 w 220"/>
                <a:gd name="T25" fmla="*/ 60 h 280"/>
                <a:gd name="T26" fmla="*/ 131 w 220"/>
                <a:gd name="T27" fmla="*/ 51 h 280"/>
                <a:gd name="T28" fmla="*/ 129 w 220"/>
                <a:gd name="T29" fmla="*/ 43 h 280"/>
                <a:gd name="T30" fmla="*/ 132 w 220"/>
                <a:gd name="T31" fmla="*/ 33 h 280"/>
                <a:gd name="T32" fmla="*/ 132 w 220"/>
                <a:gd name="T33" fmla="*/ 33 h 280"/>
                <a:gd name="T34" fmla="*/ 135 w 220"/>
                <a:gd name="T35" fmla="*/ 21 h 280"/>
                <a:gd name="T36" fmla="*/ 133 w 220"/>
                <a:gd name="T37" fmla="*/ 11 h 280"/>
                <a:gd name="T38" fmla="*/ 114 w 220"/>
                <a:gd name="T39" fmla="*/ 0 h 280"/>
                <a:gd name="T40" fmla="*/ 93 w 220"/>
                <a:gd name="T41" fmla="*/ 21 h 280"/>
                <a:gd name="T42" fmla="*/ 95 w 220"/>
                <a:gd name="T43" fmla="*/ 31 h 280"/>
                <a:gd name="T44" fmla="*/ 96 w 220"/>
                <a:gd name="T45" fmla="*/ 32 h 280"/>
                <a:gd name="T46" fmla="*/ 96 w 220"/>
                <a:gd name="T47" fmla="*/ 32 h 280"/>
                <a:gd name="T48" fmla="*/ 97 w 220"/>
                <a:gd name="T49" fmla="*/ 33 h 280"/>
                <a:gd name="T50" fmla="*/ 98 w 220"/>
                <a:gd name="T51" fmla="*/ 35 h 280"/>
                <a:gd name="T52" fmla="*/ 99 w 220"/>
                <a:gd name="T53" fmla="*/ 43 h 280"/>
                <a:gd name="T54" fmla="*/ 83 w 220"/>
                <a:gd name="T55" fmla="*/ 60 h 280"/>
                <a:gd name="T56" fmla="*/ 0 w 220"/>
                <a:gd name="T57" fmla="*/ 60 h 280"/>
                <a:gd name="T58" fmla="*/ 0 w 220"/>
                <a:gd name="T5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280">
                  <a:moveTo>
                    <a:pt x="0" y="280"/>
                  </a:moveTo>
                  <a:cubicBezTo>
                    <a:pt x="220" y="280"/>
                    <a:pt x="220" y="280"/>
                    <a:pt x="220" y="280"/>
                  </a:cubicBezTo>
                  <a:cubicBezTo>
                    <a:pt x="220" y="198"/>
                    <a:pt x="220" y="198"/>
                    <a:pt x="220" y="198"/>
                  </a:cubicBezTo>
                  <a:cubicBezTo>
                    <a:pt x="220" y="198"/>
                    <a:pt x="220" y="198"/>
                    <a:pt x="220" y="198"/>
                  </a:cubicBezTo>
                  <a:cubicBezTo>
                    <a:pt x="215" y="201"/>
                    <a:pt x="208" y="203"/>
                    <a:pt x="202" y="204"/>
                  </a:cubicBezTo>
                  <a:cubicBezTo>
                    <a:pt x="201" y="204"/>
                    <a:pt x="200" y="204"/>
                    <a:pt x="199" y="204"/>
                  </a:cubicBezTo>
                  <a:cubicBezTo>
                    <a:pt x="178" y="204"/>
                    <a:pt x="161" y="187"/>
                    <a:pt x="161" y="166"/>
                  </a:cubicBezTo>
                  <a:cubicBezTo>
                    <a:pt x="161" y="145"/>
                    <a:pt x="178" y="127"/>
                    <a:pt x="199" y="127"/>
                  </a:cubicBezTo>
                  <a:cubicBezTo>
                    <a:pt x="199" y="127"/>
                    <a:pt x="199" y="127"/>
                    <a:pt x="199" y="127"/>
                  </a:cubicBezTo>
                  <a:cubicBezTo>
                    <a:pt x="199" y="127"/>
                    <a:pt x="199" y="127"/>
                    <a:pt x="199" y="127"/>
                  </a:cubicBezTo>
                  <a:cubicBezTo>
                    <a:pt x="207" y="127"/>
                    <a:pt x="214" y="130"/>
                    <a:pt x="220" y="134"/>
                  </a:cubicBezTo>
                  <a:cubicBezTo>
                    <a:pt x="220" y="60"/>
                    <a:pt x="220" y="60"/>
                    <a:pt x="220" y="60"/>
                  </a:cubicBezTo>
                  <a:cubicBezTo>
                    <a:pt x="145" y="60"/>
                    <a:pt x="145" y="60"/>
                    <a:pt x="145" y="60"/>
                  </a:cubicBezTo>
                  <a:cubicBezTo>
                    <a:pt x="139" y="60"/>
                    <a:pt x="134" y="56"/>
                    <a:pt x="131" y="51"/>
                  </a:cubicBezTo>
                  <a:cubicBezTo>
                    <a:pt x="129" y="48"/>
                    <a:pt x="129" y="46"/>
                    <a:pt x="129" y="43"/>
                  </a:cubicBezTo>
                  <a:cubicBezTo>
                    <a:pt x="129" y="39"/>
                    <a:pt x="130" y="36"/>
                    <a:pt x="132" y="33"/>
                  </a:cubicBezTo>
                  <a:cubicBezTo>
                    <a:pt x="132" y="33"/>
                    <a:pt x="132" y="33"/>
                    <a:pt x="132" y="33"/>
                  </a:cubicBezTo>
                  <a:cubicBezTo>
                    <a:pt x="135" y="29"/>
                    <a:pt x="135" y="26"/>
                    <a:pt x="135" y="21"/>
                  </a:cubicBezTo>
                  <a:cubicBezTo>
                    <a:pt x="135" y="18"/>
                    <a:pt x="135" y="14"/>
                    <a:pt x="133" y="11"/>
                  </a:cubicBezTo>
                  <a:cubicBezTo>
                    <a:pt x="129" y="4"/>
                    <a:pt x="122" y="0"/>
                    <a:pt x="114" y="0"/>
                  </a:cubicBezTo>
                  <a:cubicBezTo>
                    <a:pt x="102" y="0"/>
                    <a:pt x="93" y="10"/>
                    <a:pt x="93" y="21"/>
                  </a:cubicBezTo>
                  <a:cubicBezTo>
                    <a:pt x="93" y="25"/>
                    <a:pt x="94" y="28"/>
                    <a:pt x="95" y="31"/>
                  </a:cubicBezTo>
                  <a:cubicBezTo>
                    <a:pt x="96" y="31"/>
                    <a:pt x="96" y="32"/>
                    <a:pt x="96" y="32"/>
                  </a:cubicBezTo>
                  <a:cubicBezTo>
                    <a:pt x="96" y="32"/>
                    <a:pt x="96" y="32"/>
                    <a:pt x="96" y="32"/>
                  </a:cubicBezTo>
                  <a:cubicBezTo>
                    <a:pt x="97" y="33"/>
                    <a:pt x="97" y="33"/>
                    <a:pt x="97" y="33"/>
                  </a:cubicBezTo>
                  <a:cubicBezTo>
                    <a:pt x="97" y="34"/>
                    <a:pt x="98" y="35"/>
                    <a:pt x="98" y="35"/>
                  </a:cubicBezTo>
                  <a:cubicBezTo>
                    <a:pt x="99" y="37"/>
                    <a:pt x="99" y="40"/>
                    <a:pt x="99" y="43"/>
                  </a:cubicBezTo>
                  <a:cubicBezTo>
                    <a:pt x="99" y="52"/>
                    <a:pt x="92" y="60"/>
                    <a:pt x="83" y="60"/>
                  </a:cubicBezTo>
                  <a:cubicBezTo>
                    <a:pt x="0" y="60"/>
                    <a:pt x="0" y="60"/>
                    <a:pt x="0" y="60"/>
                  </a:cubicBezTo>
                  <a:lnTo>
                    <a:pt x="0" y="28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8" name="Freeform 84"/>
            <p:cNvSpPr>
              <a:spLocks/>
            </p:cNvSpPr>
            <p:nvPr/>
          </p:nvSpPr>
          <p:spPr bwMode="auto">
            <a:xfrm>
              <a:off x="2085447" y="2616301"/>
              <a:ext cx="1190409" cy="1035569"/>
            </a:xfrm>
            <a:custGeom>
              <a:avLst/>
              <a:gdLst>
                <a:gd name="T0" fmla="*/ 281 w 281"/>
                <a:gd name="T1" fmla="*/ 220 h 220"/>
                <a:gd name="T2" fmla="*/ 281 w 281"/>
                <a:gd name="T3" fmla="*/ 0 h 220"/>
                <a:gd name="T4" fmla="*/ 198 w 281"/>
                <a:gd name="T5" fmla="*/ 0 h 220"/>
                <a:gd name="T6" fmla="*/ 198 w 281"/>
                <a:gd name="T7" fmla="*/ 0 h 220"/>
                <a:gd name="T8" fmla="*/ 204 w 281"/>
                <a:gd name="T9" fmla="*/ 21 h 220"/>
                <a:gd name="T10" fmla="*/ 166 w 281"/>
                <a:gd name="T11" fmla="*/ 59 h 220"/>
                <a:gd name="T12" fmla="*/ 138 w 281"/>
                <a:gd name="T13" fmla="*/ 48 h 220"/>
                <a:gd name="T14" fmla="*/ 128 w 281"/>
                <a:gd name="T15" fmla="*/ 21 h 220"/>
                <a:gd name="T16" fmla="*/ 134 w 281"/>
                <a:gd name="T17" fmla="*/ 0 h 220"/>
                <a:gd name="T18" fmla="*/ 59 w 281"/>
                <a:gd name="T19" fmla="*/ 0 h 220"/>
                <a:gd name="T20" fmla="*/ 59 w 281"/>
                <a:gd name="T21" fmla="*/ 75 h 220"/>
                <a:gd name="T22" fmla="*/ 43 w 281"/>
                <a:gd name="T23" fmla="*/ 91 h 220"/>
                <a:gd name="T24" fmla="*/ 42 w 281"/>
                <a:gd name="T25" fmla="*/ 91 h 220"/>
                <a:gd name="T26" fmla="*/ 42 w 281"/>
                <a:gd name="T27" fmla="*/ 91 h 220"/>
                <a:gd name="T28" fmla="*/ 33 w 281"/>
                <a:gd name="T29" fmla="*/ 88 h 220"/>
                <a:gd name="T30" fmla="*/ 21 w 281"/>
                <a:gd name="T31" fmla="*/ 85 h 220"/>
                <a:gd name="T32" fmla="*/ 0 w 281"/>
                <a:gd name="T33" fmla="*/ 106 h 220"/>
                <a:gd name="T34" fmla="*/ 21 w 281"/>
                <a:gd name="T35" fmla="*/ 127 h 220"/>
                <a:gd name="T36" fmla="*/ 23 w 281"/>
                <a:gd name="T37" fmla="*/ 127 h 220"/>
                <a:gd name="T38" fmla="*/ 32 w 281"/>
                <a:gd name="T39" fmla="*/ 124 h 220"/>
                <a:gd name="T40" fmla="*/ 33 w 281"/>
                <a:gd name="T41" fmla="*/ 123 h 220"/>
                <a:gd name="T42" fmla="*/ 42 w 281"/>
                <a:gd name="T43" fmla="*/ 121 h 220"/>
                <a:gd name="T44" fmla="*/ 42 w 281"/>
                <a:gd name="T45" fmla="*/ 121 h 220"/>
                <a:gd name="T46" fmla="*/ 43 w 281"/>
                <a:gd name="T47" fmla="*/ 121 h 220"/>
                <a:gd name="T48" fmla="*/ 59 w 281"/>
                <a:gd name="T49" fmla="*/ 137 h 220"/>
                <a:gd name="T50" fmla="*/ 59 w 281"/>
                <a:gd name="T51" fmla="*/ 220 h 220"/>
                <a:gd name="T52" fmla="*/ 281 w 281"/>
                <a:gd name="T5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220">
                  <a:moveTo>
                    <a:pt x="281" y="220"/>
                  </a:moveTo>
                  <a:cubicBezTo>
                    <a:pt x="281" y="0"/>
                    <a:pt x="281" y="0"/>
                    <a:pt x="281" y="0"/>
                  </a:cubicBezTo>
                  <a:cubicBezTo>
                    <a:pt x="198" y="0"/>
                    <a:pt x="198" y="0"/>
                    <a:pt x="198" y="0"/>
                  </a:cubicBezTo>
                  <a:cubicBezTo>
                    <a:pt x="198" y="0"/>
                    <a:pt x="198" y="0"/>
                    <a:pt x="198" y="0"/>
                  </a:cubicBezTo>
                  <a:cubicBezTo>
                    <a:pt x="202" y="6"/>
                    <a:pt x="204" y="13"/>
                    <a:pt x="204" y="21"/>
                  </a:cubicBezTo>
                  <a:cubicBezTo>
                    <a:pt x="204" y="42"/>
                    <a:pt x="187" y="59"/>
                    <a:pt x="166" y="59"/>
                  </a:cubicBezTo>
                  <a:cubicBezTo>
                    <a:pt x="155" y="59"/>
                    <a:pt x="146" y="55"/>
                    <a:pt x="138" y="48"/>
                  </a:cubicBezTo>
                  <a:cubicBezTo>
                    <a:pt x="132" y="40"/>
                    <a:pt x="128" y="31"/>
                    <a:pt x="128" y="21"/>
                  </a:cubicBezTo>
                  <a:cubicBezTo>
                    <a:pt x="128" y="13"/>
                    <a:pt x="129" y="5"/>
                    <a:pt x="134" y="0"/>
                  </a:cubicBezTo>
                  <a:cubicBezTo>
                    <a:pt x="59" y="0"/>
                    <a:pt x="59" y="0"/>
                    <a:pt x="59" y="0"/>
                  </a:cubicBezTo>
                  <a:cubicBezTo>
                    <a:pt x="59" y="75"/>
                    <a:pt x="59" y="75"/>
                    <a:pt x="59" y="75"/>
                  </a:cubicBezTo>
                  <a:cubicBezTo>
                    <a:pt x="59" y="84"/>
                    <a:pt x="52" y="91"/>
                    <a:pt x="43" y="91"/>
                  </a:cubicBezTo>
                  <a:cubicBezTo>
                    <a:pt x="42" y="91"/>
                    <a:pt x="42" y="91"/>
                    <a:pt x="42" y="91"/>
                  </a:cubicBezTo>
                  <a:cubicBezTo>
                    <a:pt x="42" y="91"/>
                    <a:pt x="42" y="91"/>
                    <a:pt x="42" y="91"/>
                  </a:cubicBezTo>
                  <a:cubicBezTo>
                    <a:pt x="39" y="91"/>
                    <a:pt x="36" y="90"/>
                    <a:pt x="33" y="88"/>
                  </a:cubicBezTo>
                  <a:cubicBezTo>
                    <a:pt x="29" y="85"/>
                    <a:pt x="26" y="85"/>
                    <a:pt x="21" y="85"/>
                  </a:cubicBezTo>
                  <a:cubicBezTo>
                    <a:pt x="10" y="85"/>
                    <a:pt x="0" y="94"/>
                    <a:pt x="0" y="106"/>
                  </a:cubicBezTo>
                  <a:cubicBezTo>
                    <a:pt x="0" y="118"/>
                    <a:pt x="10" y="127"/>
                    <a:pt x="21" y="127"/>
                  </a:cubicBezTo>
                  <a:cubicBezTo>
                    <a:pt x="21" y="127"/>
                    <a:pt x="22" y="127"/>
                    <a:pt x="23" y="127"/>
                  </a:cubicBezTo>
                  <a:cubicBezTo>
                    <a:pt x="26" y="127"/>
                    <a:pt x="29" y="126"/>
                    <a:pt x="32" y="124"/>
                  </a:cubicBezTo>
                  <a:cubicBezTo>
                    <a:pt x="33" y="123"/>
                    <a:pt x="33" y="123"/>
                    <a:pt x="33" y="123"/>
                  </a:cubicBezTo>
                  <a:cubicBezTo>
                    <a:pt x="36" y="121"/>
                    <a:pt x="39" y="121"/>
                    <a:pt x="42" y="121"/>
                  </a:cubicBezTo>
                  <a:cubicBezTo>
                    <a:pt x="42" y="121"/>
                    <a:pt x="42" y="121"/>
                    <a:pt x="42" y="121"/>
                  </a:cubicBezTo>
                  <a:cubicBezTo>
                    <a:pt x="42" y="121"/>
                    <a:pt x="42" y="121"/>
                    <a:pt x="43" y="121"/>
                  </a:cubicBezTo>
                  <a:cubicBezTo>
                    <a:pt x="52" y="121"/>
                    <a:pt x="59" y="128"/>
                    <a:pt x="59" y="137"/>
                  </a:cubicBezTo>
                  <a:cubicBezTo>
                    <a:pt x="59" y="220"/>
                    <a:pt x="59" y="220"/>
                    <a:pt x="59" y="220"/>
                  </a:cubicBezTo>
                  <a:lnTo>
                    <a:pt x="281" y="22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9" name="Freeform 85"/>
            <p:cNvSpPr>
              <a:spLocks/>
            </p:cNvSpPr>
            <p:nvPr/>
          </p:nvSpPr>
          <p:spPr bwMode="auto">
            <a:xfrm>
              <a:off x="2334934" y="1491630"/>
              <a:ext cx="940922" cy="1322676"/>
            </a:xfrm>
            <a:custGeom>
              <a:avLst/>
              <a:gdLst>
                <a:gd name="T0" fmla="*/ 222 w 222"/>
                <a:gd name="T1" fmla="*/ 0 h 281"/>
                <a:gd name="T2" fmla="*/ 0 w 222"/>
                <a:gd name="T3" fmla="*/ 0 h 281"/>
                <a:gd name="T4" fmla="*/ 0 w 222"/>
                <a:gd name="T5" fmla="*/ 83 h 281"/>
                <a:gd name="T6" fmla="*/ 1 w 222"/>
                <a:gd name="T7" fmla="*/ 83 h 281"/>
                <a:gd name="T8" fmla="*/ 5 w 222"/>
                <a:gd name="T9" fmla="*/ 81 h 281"/>
                <a:gd name="T10" fmla="*/ 22 w 222"/>
                <a:gd name="T11" fmla="*/ 77 h 281"/>
                <a:gd name="T12" fmla="*/ 24 w 222"/>
                <a:gd name="T13" fmla="*/ 77 h 281"/>
                <a:gd name="T14" fmla="*/ 27 w 222"/>
                <a:gd name="T15" fmla="*/ 77 h 281"/>
                <a:gd name="T16" fmla="*/ 30 w 222"/>
                <a:gd name="T17" fmla="*/ 78 h 281"/>
                <a:gd name="T18" fmla="*/ 60 w 222"/>
                <a:gd name="T19" fmla="*/ 115 h 281"/>
                <a:gd name="T20" fmla="*/ 30 w 222"/>
                <a:gd name="T21" fmla="*/ 153 h 281"/>
                <a:gd name="T22" fmla="*/ 27 w 222"/>
                <a:gd name="T23" fmla="*/ 153 h 281"/>
                <a:gd name="T24" fmla="*/ 24 w 222"/>
                <a:gd name="T25" fmla="*/ 153 h 281"/>
                <a:gd name="T26" fmla="*/ 22 w 222"/>
                <a:gd name="T27" fmla="*/ 153 h 281"/>
                <a:gd name="T28" fmla="*/ 19 w 222"/>
                <a:gd name="T29" fmla="*/ 153 h 281"/>
                <a:gd name="T30" fmla="*/ 15 w 222"/>
                <a:gd name="T31" fmla="*/ 153 h 281"/>
                <a:gd name="T32" fmla="*/ 14 w 222"/>
                <a:gd name="T33" fmla="*/ 153 h 281"/>
                <a:gd name="T34" fmla="*/ 6 w 222"/>
                <a:gd name="T35" fmla="*/ 150 h 281"/>
                <a:gd name="T36" fmla="*/ 6 w 222"/>
                <a:gd name="T37" fmla="*/ 150 h 281"/>
                <a:gd name="T38" fmla="*/ 5 w 222"/>
                <a:gd name="T39" fmla="*/ 150 h 281"/>
                <a:gd name="T40" fmla="*/ 0 w 222"/>
                <a:gd name="T41" fmla="*/ 147 h 281"/>
                <a:gd name="T42" fmla="*/ 0 w 222"/>
                <a:gd name="T43" fmla="*/ 222 h 281"/>
                <a:gd name="T44" fmla="*/ 76 w 222"/>
                <a:gd name="T45" fmla="*/ 222 h 281"/>
                <a:gd name="T46" fmla="*/ 87 w 222"/>
                <a:gd name="T47" fmla="*/ 226 h 281"/>
                <a:gd name="T48" fmla="*/ 92 w 222"/>
                <a:gd name="T49" fmla="*/ 238 h 281"/>
                <a:gd name="T50" fmla="*/ 89 w 222"/>
                <a:gd name="T51" fmla="*/ 248 h 281"/>
                <a:gd name="T52" fmla="*/ 89 w 222"/>
                <a:gd name="T53" fmla="*/ 248 h 281"/>
                <a:gd name="T54" fmla="*/ 86 w 222"/>
                <a:gd name="T55" fmla="*/ 260 h 281"/>
                <a:gd name="T56" fmla="*/ 92 w 222"/>
                <a:gd name="T57" fmla="*/ 275 h 281"/>
                <a:gd name="T58" fmla="*/ 106 w 222"/>
                <a:gd name="T59" fmla="*/ 281 h 281"/>
                <a:gd name="T60" fmla="*/ 128 w 222"/>
                <a:gd name="T61" fmla="*/ 260 h 281"/>
                <a:gd name="T62" fmla="*/ 125 w 222"/>
                <a:gd name="T63" fmla="*/ 249 h 281"/>
                <a:gd name="T64" fmla="*/ 125 w 222"/>
                <a:gd name="T65" fmla="*/ 248 h 281"/>
                <a:gd name="T66" fmla="*/ 124 w 222"/>
                <a:gd name="T67" fmla="*/ 248 h 281"/>
                <a:gd name="T68" fmla="*/ 122 w 222"/>
                <a:gd name="T69" fmla="*/ 238 h 281"/>
                <a:gd name="T70" fmla="*/ 138 w 222"/>
                <a:gd name="T71" fmla="*/ 222 h 281"/>
                <a:gd name="T72" fmla="*/ 222 w 222"/>
                <a:gd name="T73" fmla="*/ 222 h 281"/>
                <a:gd name="T74" fmla="*/ 222 w 222"/>
                <a:gd name="T7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81">
                  <a:moveTo>
                    <a:pt x="222" y="0"/>
                  </a:moveTo>
                  <a:cubicBezTo>
                    <a:pt x="0" y="0"/>
                    <a:pt x="0" y="0"/>
                    <a:pt x="0" y="0"/>
                  </a:cubicBezTo>
                  <a:cubicBezTo>
                    <a:pt x="0" y="83"/>
                    <a:pt x="0" y="83"/>
                    <a:pt x="0" y="83"/>
                  </a:cubicBezTo>
                  <a:cubicBezTo>
                    <a:pt x="1" y="83"/>
                    <a:pt x="1" y="83"/>
                    <a:pt x="1" y="83"/>
                  </a:cubicBezTo>
                  <a:cubicBezTo>
                    <a:pt x="2" y="82"/>
                    <a:pt x="4" y="81"/>
                    <a:pt x="5" y="81"/>
                  </a:cubicBezTo>
                  <a:cubicBezTo>
                    <a:pt x="10" y="78"/>
                    <a:pt x="15" y="77"/>
                    <a:pt x="22" y="77"/>
                  </a:cubicBezTo>
                  <a:cubicBezTo>
                    <a:pt x="23" y="77"/>
                    <a:pt x="23" y="77"/>
                    <a:pt x="24" y="77"/>
                  </a:cubicBezTo>
                  <a:cubicBezTo>
                    <a:pt x="25" y="77"/>
                    <a:pt x="26" y="77"/>
                    <a:pt x="27" y="77"/>
                  </a:cubicBezTo>
                  <a:cubicBezTo>
                    <a:pt x="28" y="78"/>
                    <a:pt x="29" y="78"/>
                    <a:pt x="30" y="78"/>
                  </a:cubicBezTo>
                  <a:cubicBezTo>
                    <a:pt x="47" y="81"/>
                    <a:pt x="60" y="97"/>
                    <a:pt x="60" y="115"/>
                  </a:cubicBezTo>
                  <a:cubicBezTo>
                    <a:pt x="60" y="134"/>
                    <a:pt x="47" y="149"/>
                    <a:pt x="30" y="153"/>
                  </a:cubicBezTo>
                  <a:cubicBezTo>
                    <a:pt x="29" y="153"/>
                    <a:pt x="28" y="153"/>
                    <a:pt x="27" y="153"/>
                  </a:cubicBezTo>
                  <a:cubicBezTo>
                    <a:pt x="26" y="153"/>
                    <a:pt x="25" y="153"/>
                    <a:pt x="24" y="153"/>
                  </a:cubicBezTo>
                  <a:cubicBezTo>
                    <a:pt x="23" y="153"/>
                    <a:pt x="23" y="153"/>
                    <a:pt x="22" y="153"/>
                  </a:cubicBezTo>
                  <a:cubicBezTo>
                    <a:pt x="21" y="153"/>
                    <a:pt x="20" y="153"/>
                    <a:pt x="19" y="153"/>
                  </a:cubicBezTo>
                  <a:cubicBezTo>
                    <a:pt x="17" y="153"/>
                    <a:pt x="16" y="153"/>
                    <a:pt x="15" y="153"/>
                  </a:cubicBezTo>
                  <a:cubicBezTo>
                    <a:pt x="14" y="153"/>
                    <a:pt x="14" y="153"/>
                    <a:pt x="14" y="153"/>
                  </a:cubicBezTo>
                  <a:cubicBezTo>
                    <a:pt x="11" y="152"/>
                    <a:pt x="8" y="151"/>
                    <a:pt x="6" y="150"/>
                  </a:cubicBezTo>
                  <a:cubicBezTo>
                    <a:pt x="6" y="150"/>
                    <a:pt x="6" y="150"/>
                    <a:pt x="6" y="150"/>
                  </a:cubicBezTo>
                  <a:cubicBezTo>
                    <a:pt x="6" y="150"/>
                    <a:pt x="6" y="150"/>
                    <a:pt x="5" y="150"/>
                  </a:cubicBezTo>
                  <a:cubicBezTo>
                    <a:pt x="4" y="149"/>
                    <a:pt x="2" y="148"/>
                    <a:pt x="0" y="147"/>
                  </a:cubicBezTo>
                  <a:cubicBezTo>
                    <a:pt x="0" y="222"/>
                    <a:pt x="0" y="222"/>
                    <a:pt x="0" y="222"/>
                  </a:cubicBezTo>
                  <a:cubicBezTo>
                    <a:pt x="76" y="222"/>
                    <a:pt x="76" y="222"/>
                    <a:pt x="76" y="222"/>
                  </a:cubicBezTo>
                  <a:cubicBezTo>
                    <a:pt x="80" y="222"/>
                    <a:pt x="85" y="224"/>
                    <a:pt x="87" y="226"/>
                  </a:cubicBezTo>
                  <a:cubicBezTo>
                    <a:pt x="90" y="229"/>
                    <a:pt x="92" y="234"/>
                    <a:pt x="92" y="238"/>
                  </a:cubicBezTo>
                  <a:cubicBezTo>
                    <a:pt x="92" y="242"/>
                    <a:pt x="91" y="245"/>
                    <a:pt x="89" y="248"/>
                  </a:cubicBezTo>
                  <a:cubicBezTo>
                    <a:pt x="89" y="248"/>
                    <a:pt x="89" y="248"/>
                    <a:pt x="89" y="248"/>
                  </a:cubicBezTo>
                  <a:cubicBezTo>
                    <a:pt x="87" y="252"/>
                    <a:pt x="86" y="256"/>
                    <a:pt x="86" y="260"/>
                  </a:cubicBezTo>
                  <a:cubicBezTo>
                    <a:pt x="86" y="266"/>
                    <a:pt x="88" y="270"/>
                    <a:pt x="92" y="275"/>
                  </a:cubicBezTo>
                  <a:cubicBezTo>
                    <a:pt x="96" y="279"/>
                    <a:pt x="101" y="281"/>
                    <a:pt x="106" y="281"/>
                  </a:cubicBezTo>
                  <a:cubicBezTo>
                    <a:pt x="118" y="281"/>
                    <a:pt x="128" y="271"/>
                    <a:pt x="128" y="260"/>
                  </a:cubicBezTo>
                  <a:cubicBezTo>
                    <a:pt x="128" y="255"/>
                    <a:pt x="127" y="252"/>
                    <a:pt x="125" y="249"/>
                  </a:cubicBezTo>
                  <a:cubicBezTo>
                    <a:pt x="125" y="248"/>
                    <a:pt x="125" y="248"/>
                    <a:pt x="125" y="248"/>
                  </a:cubicBezTo>
                  <a:cubicBezTo>
                    <a:pt x="124" y="248"/>
                    <a:pt x="124" y="248"/>
                    <a:pt x="124" y="248"/>
                  </a:cubicBezTo>
                  <a:cubicBezTo>
                    <a:pt x="123" y="245"/>
                    <a:pt x="122" y="242"/>
                    <a:pt x="122" y="238"/>
                  </a:cubicBezTo>
                  <a:cubicBezTo>
                    <a:pt x="122" y="229"/>
                    <a:pt x="129" y="222"/>
                    <a:pt x="138" y="222"/>
                  </a:cubicBezTo>
                  <a:cubicBezTo>
                    <a:pt x="222" y="222"/>
                    <a:pt x="222" y="222"/>
                    <a:pt x="222" y="222"/>
                  </a:cubicBezTo>
                  <a:lnTo>
                    <a:pt x="222" y="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grpSp>
    </p:spTree>
    <p:extLst>
      <p:ext uri="{BB962C8B-B14F-4D97-AF65-F5344CB8AC3E}">
        <p14:creationId xmlns:p14="http://schemas.microsoft.com/office/powerpoint/2010/main" val="387824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55</a:t>
            </a:fld>
            <a:endParaRPr lang="pl-PL" dirty="0"/>
          </a:p>
        </p:txBody>
      </p:sp>
      <p:sp>
        <p:nvSpPr>
          <p:cNvPr id="12" name="pole tekstowe 11"/>
          <p:cNvSpPr txBox="1"/>
          <p:nvPr/>
        </p:nvSpPr>
        <p:spPr>
          <a:xfrm>
            <a:off x="251520" y="771550"/>
            <a:ext cx="3672408" cy="1200329"/>
          </a:xfrm>
          <a:prstGeom prst="rect">
            <a:avLst/>
          </a:prstGeom>
          <a:noFill/>
        </p:spPr>
        <p:txBody>
          <a:bodyPr wrap="square" rtlCol="0">
            <a:spAutoFit/>
          </a:bodyPr>
          <a:lstStyle/>
          <a:p>
            <a:r>
              <a:rPr lang="pl-PL" dirty="0"/>
              <a:t>GMINA </a:t>
            </a:r>
            <a:r>
              <a:rPr lang="pl-PL" dirty="0" smtClean="0"/>
              <a:t>GŁUSK</a:t>
            </a:r>
          </a:p>
          <a:p>
            <a:r>
              <a:rPr lang="pl-PL" dirty="0"/>
              <a:t>- oferta zajęć edukacyjnych, kulturalnych, z zakresu aktywności fizycznej skierowana do </a:t>
            </a:r>
            <a:r>
              <a:rPr lang="pl-PL" dirty="0" smtClean="0"/>
              <a:t>seniorów</a:t>
            </a:r>
            <a:endParaRPr lang="pl-PL" dirty="0"/>
          </a:p>
        </p:txBody>
      </p:sp>
      <p:sp>
        <p:nvSpPr>
          <p:cNvPr id="13" name="Prostokąt 12"/>
          <p:cNvSpPr/>
          <p:nvPr/>
        </p:nvSpPr>
        <p:spPr>
          <a:xfrm>
            <a:off x="4249809" y="771550"/>
            <a:ext cx="4528135" cy="1200329"/>
          </a:xfrm>
          <a:prstGeom prst="rect">
            <a:avLst/>
          </a:prstGeom>
        </p:spPr>
        <p:txBody>
          <a:bodyPr wrap="square">
            <a:spAutoFit/>
          </a:bodyPr>
          <a:lstStyle/>
          <a:p>
            <a:r>
              <a:rPr lang="pl-PL" dirty="0"/>
              <a:t>GMINA </a:t>
            </a:r>
            <a:r>
              <a:rPr lang="pl-PL" dirty="0" smtClean="0"/>
              <a:t>JABŁONNA</a:t>
            </a:r>
          </a:p>
          <a:p>
            <a:r>
              <a:rPr lang="pl-PL" dirty="0"/>
              <a:t>- oferta zajęć edukacyjnych, kulturalnych, z zakresu aktywności fizycznej skierowana do </a:t>
            </a:r>
            <a:r>
              <a:rPr lang="pl-PL" dirty="0" smtClean="0"/>
              <a:t>seniorów</a:t>
            </a:r>
            <a:endParaRPr lang="pl-PL" dirty="0"/>
          </a:p>
        </p:txBody>
      </p:sp>
      <p:sp>
        <p:nvSpPr>
          <p:cNvPr id="14" name="Prostokąt 13"/>
          <p:cNvSpPr/>
          <p:nvPr/>
        </p:nvSpPr>
        <p:spPr>
          <a:xfrm>
            <a:off x="251520" y="2344693"/>
            <a:ext cx="3816424" cy="2862322"/>
          </a:xfrm>
          <a:prstGeom prst="rect">
            <a:avLst/>
          </a:prstGeom>
        </p:spPr>
        <p:txBody>
          <a:bodyPr wrap="square">
            <a:spAutoFit/>
          </a:bodyPr>
          <a:lstStyle/>
          <a:p>
            <a:r>
              <a:rPr lang="pl-PL" dirty="0"/>
              <a:t>GMINA </a:t>
            </a:r>
            <a:r>
              <a:rPr lang="pl-PL" dirty="0" smtClean="0"/>
              <a:t>JASTKÓW</a:t>
            </a:r>
          </a:p>
          <a:p>
            <a:r>
              <a:rPr lang="pl-PL" dirty="0"/>
              <a:t>- oferta zajęć edukacyjnych, kulturalnych, z zakresu aktywności fizycznej skierowana do seniorów,</a:t>
            </a:r>
          </a:p>
          <a:p>
            <a:r>
              <a:rPr lang="pl-PL" dirty="0"/>
              <a:t>- stała oferta zajęć skierowana do osób niepełnosprawnych (np. warsztaty terapii zajęciowej),</a:t>
            </a:r>
          </a:p>
          <a:p>
            <a:r>
              <a:rPr lang="pl-PL" dirty="0"/>
              <a:t>- poprawa dostępności usług medycznych</a:t>
            </a:r>
          </a:p>
          <a:p>
            <a:endParaRPr lang="pl-PL" dirty="0"/>
          </a:p>
        </p:txBody>
      </p:sp>
      <p:sp>
        <p:nvSpPr>
          <p:cNvPr id="15" name="Prostokąt 14"/>
          <p:cNvSpPr/>
          <p:nvPr/>
        </p:nvSpPr>
        <p:spPr>
          <a:xfrm>
            <a:off x="4249810" y="2344693"/>
            <a:ext cx="4528135" cy="2308324"/>
          </a:xfrm>
          <a:prstGeom prst="rect">
            <a:avLst/>
          </a:prstGeom>
        </p:spPr>
        <p:txBody>
          <a:bodyPr wrap="square">
            <a:spAutoFit/>
          </a:bodyPr>
          <a:lstStyle/>
          <a:p>
            <a:r>
              <a:rPr lang="pl-PL" dirty="0"/>
              <a:t>GMINA </a:t>
            </a:r>
            <a:r>
              <a:rPr lang="pl-PL" dirty="0" smtClean="0"/>
              <a:t>KONOPNICA</a:t>
            </a:r>
          </a:p>
          <a:p>
            <a:r>
              <a:rPr lang="pl-PL" dirty="0"/>
              <a:t>- komunikacja publiczna,</a:t>
            </a:r>
          </a:p>
          <a:p>
            <a:r>
              <a:rPr lang="pl-PL" dirty="0"/>
              <a:t>- miejsce/ przestrzeń do działania dla organizacji pozarządowych i innych grup, kierujących swoją ofertę do zróżnicowanych kategorii odbiorców, w tym do osób starszych i z niepełnosprawnościami</a:t>
            </a:r>
          </a:p>
          <a:p>
            <a:endParaRPr lang="pl-PL" dirty="0"/>
          </a:p>
        </p:txBody>
      </p:sp>
      <p:sp>
        <p:nvSpPr>
          <p:cNvPr id="16" name="Prostokąt 15"/>
          <p:cNvSpPr/>
          <p:nvPr/>
        </p:nvSpPr>
        <p:spPr>
          <a:xfrm>
            <a:off x="2843808" y="123478"/>
            <a:ext cx="6046890" cy="369332"/>
          </a:xfrm>
          <a:prstGeom prst="rect">
            <a:avLst/>
          </a:prstGeom>
        </p:spPr>
        <p:txBody>
          <a:bodyPr wrap="square">
            <a:spAutoFit/>
          </a:bodyPr>
          <a:lstStyle/>
          <a:p>
            <a:pPr algn="ctr"/>
            <a:r>
              <a:rPr lang="pl-PL" b="1" dirty="0"/>
              <a:t>Potrzeby i wyzwania gmin w świetle analizy ich zasobów</a:t>
            </a:r>
          </a:p>
        </p:txBody>
      </p:sp>
    </p:spTree>
    <p:extLst>
      <p:ext uri="{BB962C8B-B14F-4D97-AF65-F5344CB8AC3E}">
        <p14:creationId xmlns:p14="http://schemas.microsoft.com/office/powerpoint/2010/main" val="42377188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56</a:t>
            </a:fld>
            <a:endParaRPr lang="pl-PL" dirty="0"/>
          </a:p>
        </p:txBody>
      </p:sp>
      <p:sp>
        <p:nvSpPr>
          <p:cNvPr id="12" name="pole tekstowe 11"/>
          <p:cNvSpPr txBox="1"/>
          <p:nvPr/>
        </p:nvSpPr>
        <p:spPr>
          <a:xfrm>
            <a:off x="248686" y="760172"/>
            <a:ext cx="4971385" cy="1754326"/>
          </a:xfrm>
          <a:prstGeom prst="rect">
            <a:avLst/>
          </a:prstGeom>
          <a:noFill/>
        </p:spPr>
        <p:txBody>
          <a:bodyPr wrap="square" rtlCol="0">
            <a:spAutoFit/>
          </a:bodyPr>
          <a:lstStyle/>
          <a:p>
            <a:r>
              <a:rPr lang="pl-PL" dirty="0"/>
              <a:t>GMINA </a:t>
            </a:r>
            <a:r>
              <a:rPr lang="pl-PL" dirty="0" smtClean="0"/>
              <a:t>LUBARTÓW</a:t>
            </a:r>
          </a:p>
          <a:p>
            <a:r>
              <a:rPr lang="pl-PL" dirty="0"/>
              <a:t>- oferta zajęć edukacyjnych, sportowych dla seniorów,</a:t>
            </a:r>
          </a:p>
          <a:p>
            <a:r>
              <a:rPr lang="pl-PL" dirty="0"/>
              <a:t>- miejsce dla realizacji zajęć skierowanych do określonych grup (seniorzy, osoby z niepełnosprawnościami)</a:t>
            </a:r>
          </a:p>
        </p:txBody>
      </p:sp>
      <p:sp>
        <p:nvSpPr>
          <p:cNvPr id="13" name="Prostokąt 12"/>
          <p:cNvSpPr/>
          <p:nvPr/>
        </p:nvSpPr>
        <p:spPr>
          <a:xfrm>
            <a:off x="5216623" y="774615"/>
            <a:ext cx="3557872" cy="1477328"/>
          </a:xfrm>
          <a:prstGeom prst="rect">
            <a:avLst/>
          </a:prstGeom>
        </p:spPr>
        <p:txBody>
          <a:bodyPr wrap="square">
            <a:spAutoFit/>
          </a:bodyPr>
          <a:lstStyle/>
          <a:p>
            <a:r>
              <a:rPr lang="pl-PL" dirty="0"/>
              <a:t>GMINA MIEJSKA </a:t>
            </a:r>
            <a:r>
              <a:rPr lang="pl-PL" dirty="0" smtClean="0"/>
              <a:t>LUBARTÓW</a:t>
            </a:r>
          </a:p>
          <a:p>
            <a:r>
              <a:rPr lang="pl-PL" dirty="0"/>
              <a:t>- miejsce, w którym mogliby przebywać seniorzy/ miejsce skupiające różne rodzaje aktywności dla seniorów</a:t>
            </a:r>
          </a:p>
        </p:txBody>
      </p:sp>
      <p:sp>
        <p:nvSpPr>
          <p:cNvPr id="14" name="Prostokąt 13"/>
          <p:cNvSpPr/>
          <p:nvPr/>
        </p:nvSpPr>
        <p:spPr>
          <a:xfrm>
            <a:off x="256284" y="2643758"/>
            <a:ext cx="4968552" cy="2031325"/>
          </a:xfrm>
          <a:prstGeom prst="rect">
            <a:avLst/>
          </a:prstGeom>
        </p:spPr>
        <p:txBody>
          <a:bodyPr wrap="square">
            <a:spAutoFit/>
          </a:bodyPr>
          <a:lstStyle/>
          <a:p>
            <a:r>
              <a:rPr lang="pl-PL" dirty="0"/>
              <a:t>GMINA MIEJSKA </a:t>
            </a:r>
            <a:r>
              <a:rPr lang="pl-PL" dirty="0" smtClean="0"/>
              <a:t>LUBLIN</a:t>
            </a:r>
          </a:p>
          <a:p>
            <a:r>
              <a:rPr lang="pl-PL" dirty="0"/>
              <a:t>- „dopracowanie” i realizacja kompleksowej oferty dla seniorów i osób z niepełnosprawnościami,</a:t>
            </a:r>
          </a:p>
          <a:p>
            <a:r>
              <a:rPr lang="pl-PL" dirty="0"/>
              <a:t>- środowiskowe formy opieki nad osobami starszymi – rozwój ilościowy,</a:t>
            </a:r>
          </a:p>
          <a:p>
            <a:r>
              <a:rPr lang="pl-PL" dirty="0"/>
              <a:t>- zwiększenie dostępności specjalistycznej opieki zdrowotnej (geriatrzy</a:t>
            </a:r>
            <a:r>
              <a:rPr lang="pl-PL" dirty="0" smtClean="0"/>
              <a:t>)</a:t>
            </a:r>
            <a:endParaRPr lang="pl-PL" dirty="0"/>
          </a:p>
        </p:txBody>
      </p:sp>
      <p:sp>
        <p:nvSpPr>
          <p:cNvPr id="15" name="Prostokąt 14"/>
          <p:cNvSpPr/>
          <p:nvPr/>
        </p:nvSpPr>
        <p:spPr>
          <a:xfrm>
            <a:off x="5220072" y="2622638"/>
            <a:ext cx="3557873" cy="923330"/>
          </a:xfrm>
          <a:prstGeom prst="rect">
            <a:avLst/>
          </a:prstGeom>
        </p:spPr>
        <p:txBody>
          <a:bodyPr wrap="square">
            <a:spAutoFit/>
          </a:bodyPr>
          <a:lstStyle/>
          <a:p>
            <a:r>
              <a:rPr lang="pl-PL" dirty="0"/>
              <a:t>GMINA </a:t>
            </a:r>
            <a:r>
              <a:rPr lang="pl-PL" dirty="0" smtClean="0"/>
              <a:t>MEŁGIEW</a:t>
            </a:r>
          </a:p>
          <a:p>
            <a:r>
              <a:rPr lang="pl-PL" dirty="0"/>
              <a:t>- miejsce spotkań dla osób starszych i osób z niepełnosprawnościami</a:t>
            </a:r>
          </a:p>
        </p:txBody>
      </p:sp>
      <p:sp>
        <p:nvSpPr>
          <p:cNvPr id="16" name="Prostokąt 15"/>
          <p:cNvSpPr/>
          <p:nvPr/>
        </p:nvSpPr>
        <p:spPr>
          <a:xfrm>
            <a:off x="2843808" y="123478"/>
            <a:ext cx="6046890" cy="369332"/>
          </a:xfrm>
          <a:prstGeom prst="rect">
            <a:avLst/>
          </a:prstGeom>
        </p:spPr>
        <p:txBody>
          <a:bodyPr wrap="square">
            <a:spAutoFit/>
          </a:bodyPr>
          <a:lstStyle/>
          <a:p>
            <a:pPr algn="ctr"/>
            <a:r>
              <a:rPr lang="pl-PL" b="1" dirty="0"/>
              <a:t>Potrzeby i wyzwania gmin w świetle analizy ich zasobów</a:t>
            </a:r>
          </a:p>
        </p:txBody>
      </p:sp>
    </p:spTree>
    <p:extLst>
      <p:ext uri="{BB962C8B-B14F-4D97-AF65-F5344CB8AC3E}">
        <p14:creationId xmlns:p14="http://schemas.microsoft.com/office/powerpoint/2010/main" val="703588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57</a:t>
            </a:fld>
            <a:endParaRPr lang="pl-PL" dirty="0"/>
          </a:p>
        </p:txBody>
      </p:sp>
      <p:sp>
        <p:nvSpPr>
          <p:cNvPr id="12" name="pole tekstowe 11"/>
          <p:cNvSpPr txBox="1"/>
          <p:nvPr/>
        </p:nvSpPr>
        <p:spPr>
          <a:xfrm>
            <a:off x="243489" y="1051613"/>
            <a:ext cx="3835501" cy="1477328"/>
          </a:xfrm>
          <a:prstGeom prst="rect">
            <a:avLst/>
          </a:prstGeom>
          <a:noFill/>
        </p:spPr>
        <p:txBody>
          <a:bodyPr wrap="square" rtlCol="0">
            <a:spAutoFit/>
          </a:bodyPr>
          <a:lstStyle/>
          <a:p>
            <a:r>
              <a:rPr lang="pl-PL" dirty="0" smtClean="0"/>
              <a:t>GMINA NAŁĘCZÓW</a:t>
            </a:r>
          </a:p>
          <a:p>
            <a:r>
              <a:rPr lang="pl-PL" dirty="0" smtClean="0"/>
              <a:t>- </a:t>
            </a:r>
            <a:r>
              <a:rPr lang="pl-PL" dirty="0"/>
              <a:t>miejsce spotkań dla seniorów (duży lokal przystosowany do potrzeb osób starszych i z niepełnosprawnościami),</a:t>
            </a:r>
          </a:p>
          <a:p>
            <a:r>
              <a:rPr lang="pl-PL" dirty="0"/>
              <a:t>- komunikacja </a:t>
            </a:r>
            <a:r>
              <a:rPr lang="pl-PL" dirty="0" smtClean="0"/>
              <a:t>publiczna</a:t>
            </a:r>
            <a:endParaRPr lang="pl-PL" dirty="0"/>
          </a:p>
        </p:txBody>
      </p:sp>
      <p:sp>
        <p:nvSpPr>
          <p:cNvPr id="13" name="Prostokąt 12"/>
          <p:cNvSpPr/>
          <p:nvPr/>
        </p:nvSpPr>
        <p:spPr>
          <a:xfrm>
            <a:off x="3995936" y="913114"/>
            <a:ext cx="4894762" cy="1754326"/>
          </a:xfrm>
          <a:prstGeom prst="rect">
            <a:avLst/>
          </a:prstGeom>
        </p:spPr>
        <p:txBody>
          <a:bodyPr wrap="square">
            <a:spAutoFit/>
          </a:bodyPr>
          <a:lstStyle/>
          <a:p>
            <a:r>
              <a:rPr lang="pl-PL" dirty="0"/>
              <a:t>GMINA NIEDRZWICA </a:t>
            </a:r>
            <a:r>
              <a:rPr lang="pl-PL" dirty="0" smtClean="0"/>
              <a:t>DUŻA</a:t>
            </a:r>
          </a:p>
          <a:p>
            <a:r>
              <a:rPr lang="pl-PL" dirty="0"/>
              <a:t>- transport publiczny dostosowany do potrzeb osób z niepełnosprawnościami,</a:t>
            </a:r>
          </a:p>
          <a:p>
            <a:r>
              <a:rPr lang="pl-PL" dirty="0"/>
              <a:t>- dostosowanie obiektów urzędowych, sportowych, kulturalnych itp. do potrzeb osób starszych i osób z niepełnosprawnościami</a:t>
            </a:r>
          </a:p>
        </p:txBody>
      </p:sp>
      <p:sp>
        <p:nvSpPr>
          <p:cNvPr id="14" name="Prostokąt 13"/>
          <p:cNvSpPr/>
          <p:nvPr/>
        </p:nvSpPr>
        <p:spPr>
          <a:xfrm>
            <a:off x="232445" y="2805940"/>
            <a:ext cx="3835500" cy="1754326"/>
          </a:xfrm>
          <a:prstGeom prst="rect">
            <a:avLst/>
          </a:prstGeom>
        </p:spPr>
        <p:txBody>
          <a:bodyPr wrap="square">
            <a:spAutoFit/>
          </a:bodyPr>
          <a:lstStyle/>
          <a:p>
            <a:r>
              <a:rPr lang="pl-PL" dirty="0"/>
              <a:t>GMINA </a:t>
            </a:r>
            <a:r>
              <a:rPr lang="pl-PL" dirty="0" smtClean="0"/>
              <a:t>NIEMCE</a:t>
            </a:r>
          </a:p>
          <a:p>
            <a:r>
              <a:rPr lang="pl-PL" dirty="0"/>
              <a:t>- miejsce spotkań/ oferta skierowana ściśle dla seniorów i osób z niepełnosprawnościami (zajęcia, warsztaty),</a:t>
            </a:r>
          </a:p>
          <a:p>
            <a:r>
              <a:rPr lang="pl-PL" dirty="0"/>
              <a:t>- dzienny dom </a:t>
            </a:r>
            <a:r>
              <a:rPr lang="pl-PL" dirty="0" smtClean="0"/>
              <a:t>pomocy</a:t>
            </a:r>
            <a:endParaRPr lang="pl-PL" dirty="0"/>
          </a:p>
        </p:txBody>
      </p:sp>
      <p:sp>
        <p:nvSpPr>
          <p:cNvPr id="15" name="Prostokąt 14"/>
          <p:cNvSpPr/>
          <p:nvPr/>
        </p:nvSpPr>
        <p:spPr>
          <a:xfrm>
            <a:off x="3995936" y="2805940"/>
            <a:ext cx="4894762" cy="2031325"/>
          </a:xfrm>
          <a:prstGeom prst="rect">
            <a:avLst/>
          </a:prstGeom>
        </p:spPr>
        <p:txBody>
          <a:bodyPr wrap="square">
            <a:spAutoFit/>
          </a:bodyPr>
          <a:lstStyle/>
          <a:p>
            <a:r>
              <a:rPr lang="pl-PL" dirty="0"/>
              <a:t>GMINA </a:t>
            </a:r>
            <a:r>
              <a:rPr lang="pl-PL" dirty="0" smtClean="0"/>
              <a:t>PIASKI</a:t>
            </a:r>
          </a:p>
          <a:p>
            <a:r>
              <a:rPr lang="pl-PL" dirty="0"/>
              <a:t>- oferta zajęć edukacyjnych, sportowych, kulturalnych dla seniorów i osób z niepełnosprawnościami</a:t>
            </a:r>
          </a:p>
          <a:p>
            <a:r>
              <a:rPr lang="pl-PL" dirty="0"/>
              <a:t>- możliwość realizacji zajęć sportowych/ ruchowych dla osób starszych i z niepełnosprawnościami (np. basen)</a:t>
            </a:r>
          </a:p>
        </p:txBody>
      </p:sp>
      <p:sp>
        <p:nvSpPr>
          <p:cNvPr id="16" name="Prostokąt 15"/>
          <p:cNvSpPr/>
          <p:nvPr/>
        </p:nvSpPr>
        <p:spPr>
          <a:xfrm>
            <a:off x="2843808" y="123478"/>
            <a:ext cx="6046890" cy="369332"/>
          </a:xfrm>
          <a:prstGeom prst="rect">
            <a:avLst/>
          </a:prstGeom>
        </p:spPr>
        <p:txBody>
          <a:bodyPr wrap="square">
            <a:spAutoFit/>
          </a:bodyPr>
          <a:lstStyle/>
          <a:p>
            <a:pPr algn="ctr"/>
            <a:r>
              <a:rPr lang="pl-PL" b="1" dirty="0"/>
              <a:t>Potrzeby i wyzwania gmin w świetle analizy ich zasobów</a:t>
            </a:r>
          </a:p>
        </p:txBody>
      </p:sp>
    </p:spTree>
    <p:extLst>
      <p:ext uri="{BB962C8B-B14F-4D97-AF65-F5344CB8AC3E}">
        <p14:creationId xmlns:p14="http://schemas.microsoft.com/office/powerpoint/2010/main" val="41305975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58</a:t>
            </a:fld>
            <a:endParaRPr lang="pl-PL" dirty="0"/>
          </a:p>
        </p:txBody>
      </p:sp>
      <p:sp>
        <p:nvSpPr>
          <p:cNvPr id="12" name="pole tekstowe 11"/>
          <p:cNvSpPr txBox="1"/>
          <p:nvPr/>
        </p:nvSpPr>
        <p:spPr>
          <a:xfrm>
            <a:off x="243489" y="1051613"/>
            <a:ext cx="3835501" cy="1754326"/>
          </a:xfrm>
          <a:prstGeom prst="rect">
            <a:avLst/>
          </a:prstGeom>
          <a:noFill/>
        </p:spPr>
        <p:txBody>
          <a:bodyPr wrap="square" rtlCol="0">
            <a:spAutoFit/>
          </a:bodyPr>
          <a:lstStyle/>
          <a:p>
            <a:r>
              <a:rPr lang="pl-PL" dirty="0"/>
              <a:t>GMINA </a:t>
            </a:r>
            <a:r>
              <a:rPr lang="pl-PL" dirty="0" smtClean="0"/>
              <a:t>SPICZYN</a:t>
            </a:r>
          </a:p>
          <a:p>
            <a:r>
              <a:rPr lang="pl-PL" dirty="0"/>
              <a:t>- komunikacja publiczna,</a:t>
            </a:r>
          </a:p>
          <a:p>
            <a:r>
              <a:rPr lang="pl-PL" dirty="0"/>
              <a:t>- miejsce spotkań/ oferta skierowana ściśle dla seniorów i osób z niepełnosprawnościami (zajęcia, warsztaty)</a:t>
            </a:r>
          </a:p>
        </p:txBody>
      </p:sp>
      <p:sp>
        <p:nvSpPr>
          <p:cNvPr id="13" name="Prostokąt 12"/>
          <p:cNvSpPr/>
          <p:nvPr/>
        </p:nvSpPr>
        <p:spPr>
          <a:xfrm>
            <a:off x="4009811" y="1030872"/>
            <a:ext cx="4678738" cy="1200329"/>
          </a:xfrm>
          <a:prstGeom prst="rect">
            <a:avLst/>
          </a:prstGeom>
        </p:spPr>
        <p:txBody>
          <a:bodyPr wrap="square">
            <a:spAutoFit/>
          </a:bodyPr>
          <a:lstStyle/>
          <a:p>
            <a:r>
              <a:rPr lang="pl-PL" dirty="0"/>
              <a:t>GMINA </a:t>
            </a:r>
            <a:r>
              <a:rPr lang="pl-PL" dirty="0" smtClean="0"/>
              <a:t>STRZYŻEWICE</a:t>
            </a:r>
          </a:p>
          <a:p>
            <a:r>
              <a:rPr lang="pl-PL" dirty="0"/>
              <a:t>- oferta zajęć edukacyjnych, kulturalnych, z zakresu aktywności fizycznej skierowana do seniorów</a:t>
            </a:r>
          </a:p>
        </p:txBody>
      </p:sp>
      <p:sp>
        <p:nvSpPr>
          <p:cNvPr id="14" name="Prostokąt 13"/>
          <p:cNvSpPr/>
          <p:nvPr/>
        </p:nvSpPr>
        <p:spPr>
          <a:xfrm>
            <a:off x="243489" y="3058159"/>
            <a:ext cx="3560724" cy="1754326"/>
          </a:xfrm>
          <a:prstGeom prst="rect">
            <a:avLst/>
          </a:prstGeom>
        </p:spPr>
        <p:txBody>
          <a:bodyPr wrap="square">
            <a:spAutoFit/>
          </a:bodyPr>
          <a:lstStyle/>
          <a:p>
            <a:r>
              <a:rPr lang="pl-PL" dirty="0" smtClean="0"/>
              <a:t>ŚWIDNIK</a:t>
            </a:r>
          </a:p>
          <a:p>
            <a:r>
              <a:rPr lang="pl-PL" dirty="0"/>
              <a:t>- oferta całodobowej opieki nad osobami starszymi,</a:t>
            </a:r>
          </a:p>
          <a:p>
            <a:r>
              <a:rPr lang="pl-PL" dirty="0"/>
              <a:t>- mieszkania chronione dla osób z niepełnosprawnościami, które kończą 18 rok życia</a:t>
            </a:r>
          </a:p>
        </p:txBody>
      </p:sp>
      <p:sp>
        <p:nvSpPr>
          <p:cNvPr id="15" name="Prostokąt 14"/>
          <p:cNvSpPr/>
          <p:nvPr/>
        </p:nvSpPr>
        <p:spPr>
          <a:xfrm>
            <a:off x="3995936" y="2571750"/>
            <a:ext cx="4894762" cy="2031325"/>
          </a:xfrm>
          <a:prstGeom prst="rect">
            <a:avLst/>
          </a:prstGeom>
        </p:spPr>
        <p:txBody>
          <a:bodyPr wrap="square">
            <a:spAutoFit/>
          </a:bodyPr>
          <a:lstStyle/>
          <a:p>
            <a:r>
              <a:rPr lang="pl-PL" dirty="0"/>
              <a:t>GMINA </a:t>
            </a:r>
            <a:r>
              <a:rPr lang="pl-PL" dirty="0" smtClean="0"/>
              <a:t>WÓLKA</a:t>
            </a:r>
          </a:p>
          <a:p>
            <a:r>
              <a:rPr lang="pl-PL" dirty="0"/>
              <a:t>- domy dziennego pobytu,</a:t>
            </a:r>
          </a:p>
          <a:p>
            <a:r>
              <a:rPr lang="pl-PL" dirty="0"/>
              <a:t>- warsztaty terapii zajęciowej, </a:t>
            </a:r>
          </a:p>
          <a:p>
            <a:r>
              <a:rPr lang="pl-PL" dirty="0"/>
              <a:t>- gminny ośrodek kultury, który spajałby działalność rozproszoną w innych podmiotach, a zarazem stanowił przestrzeń dla funkcjonowania </a:t>
            </a:r>
            <a:r>
              <a:rPr lang="pl-PL" dirty="0" smtClean="0"/>
              <a:t>NGO z </a:t>
            </a:r>
            <a:r>
              <a:rPr lang="pl-PL" dirty="0"/>
              <a:t>gminy</a:t>
            </a:r>
          </a:p>
        </p:txBody>
      </p:sp>
      <p:sp>
        <p:nvSpPr>
          <p:cNvPr id="16" name="Prostokąt 15"/>
          <p:cNvSpPr/>
          <p:nvPr/>
        </p:nvSpPr>
        <p:spPr>
          <a:xfrm>
            <a:off x="2843808" y="123478"/>
            <a:ext cx="6046890" cy="369332"/>
          </a:xfrm>
          <a:prstGeom prst="rect">
            <a:avLst/>
          </a:prstGeom>
        </p:spPr>
        <p:txBody>
          <a:bodyPr wrap="square">
            <a:spAutoFit/>
          </a:bodyPr>
          <a:lstStyle/>
          <a:p>
            <a:pPr algn="ctr"/>
            <a:r>
              <a:rPr lang="pl-PL" b="1" dirty="0"/>
              <a:t>Potrzeby i wyzwania gmin w świetle analizy ich zasobów</a:t>
            </a:r>
          </a:p>
        </p:txBody>
      </p:sp>
    </p:spTree>
    <p:extLst>
      <p:ext uri="{BB962C8B-B14F-4D97-AF65-F5344CB8AC3E}">
        <p14:creationId xmlns:p14="http://schemas.microsoft.com/office/powerpoint/2010/main" val="275393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739209"/>
            <a:ext cx="5904656" cy="2160240"/>
          </a:xfrm>
        </p:spPr>
        <p:txBody>
          <a:bodyPr>
            <a:normAutofit/>
          </a:bodyPr>
          <a:lstStyle/>
          <a:p>
            <a:pPr algn="ctr"/>
            <a:r>
              <a:rPr lang="pl-PL" sz="6000" dirty="0"/>
              <a:t>Część </a:t>
            </a:r>
            <a:r>
              <a:rPr lang="pl-PL" sz="6000" dirty="0" smtClean="0"/>
              <a:t>XIII</a:t>
            </a:r>
            <a:endParaRPr lang="pl-PL" sz="6000" dirty="0"/>
          </a:p>
        </p:txBody>
      </p:sp>
      <p:sp>
        <p:nvSpPr>
          <p:cNvPr id="3" name="Symbol zastępczy zawartości 2"/>
          <p:cNvSpPr>
            <a:spLocks noGrp="1"/>
          </p:cNvSpPr>
          <p:nvPr>
            <p:ph idx="1"/>
          </p:nvPr>
        </p:nvSpPr>
        <p:spPr>
          <a:xfrm>
            <a:off x="251520" y="2499742"/>
            <a:ext cx="5904656" cy="1616518"/>
          </a:xfrm>
        </p:spPr>
        <p:txBody>
          <a:bodyPr anchor="ctr">
            <a:noAutofit/>
          </a:bodyPr>
          <a:lstStyle/>
          <a:p>
            <a:pPr marL="0" indent="0" algn="ctr">
              <a:buNone/>
            </a:pPr>
            <a:r>
              <a:rPr lang="pl-PL" sz="3200" b="1" dirty="0"/>
              <a:t>Główne wnioski i rekomendacje</a:t>
            </a:r>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59</a:t>
            </a:fld>
            <a:endParaRPr lang="pl-PL" dirty="0"/>
          </a:p>
        </p:txBody>
      </p:sp>
      <p:grpSp>
        <p:nvGrpSpPr>
          <p:cNvPr id="5" name="Grupa 4"/>
          <p:cNvGrpSpPr/>
          <p:nvPr/>
        </p:nvGrpSpPr>
        <p:grpSpPr>
          <a:xfrm>
            <a:off x="6156176" y="739209"/>
            <a:ext cx="1944216" cy="2160240"/>
            <a:chOff x="1331640" y="1491630"/>
            <a:chExt cx="1944216" cy="2160240"/>
          </a:xfrm>
        </p:grpSpPr>
        <p:sp>
          <p:nvSpPr>
            <p:cNvPr id="6" name="Freeform 82"/>
            <p:cNvSpPr>
              <a:spLocks/>
            </p:cNvSpPr>
            <p:nvPr/>
          </p:nvSpPr>
          <p:spPr bwMode="auto">
            <a:xfrm>
              <a:off x="1331640" y="1491630"/>
              <a:ext cx="1185063" cy="1043489"/>
            </a:xfrm>
            <a:custGeom>
              <a:avLst/>
              <a:gdLst>
                <a:gd name="T0" fmla="*/ 221 w 280"/>
                <a:gd name="T1" fmla="*/ 0 h 222"/>
                <a:gd name="T2" fmla="*/ 0 w 280"/>
                <a:gd name="T3" fmla="*/ 0 h 222"/>
                <a:gd name="T4" fmla="*/ 0 w 280"/>
                <a:gd name="T5" fmla="*/ 222 h 222"/>
                <a:gd name="T6" fmla="*/ 82 w 280"/>
                <a:gd name="T7" fmla="*/ 222 h 222"/>
                <a:gd name="T8" fmla="*/ 82 w 280"/>
                <a:gd name="T9" fmla="*/ 221 h 222"/>
                <a:gd name="T10" fmla="*/ 80 w 280"/>
                <a:gd name="T11" fmla="*/ 216 h 222"/>
                <a:gd name="T12" fmla="*/ 76 w 280"/>
                <a:gd name="T13" fmla="*/ 200 h 222"/>
                <a:gd name="T14" fmla="*/ 114 w 280"/>
                <a:gd name="T15" fmla="*/ 162 h 222"/>
                <a:gd name="T16" fmla="*/ 149 w 280"/>
                <a:gd name="T17" fmla="*/ 184 h 222"/>
                <a:gd name="T18" fmla="*/ 153 w 280"/>
                <a:gd name="T19" fmla="*/ 200 h 222"/>
                <a:gd name="T20" fmla="*/ 146 w 280"/>
                <a:gd name="T21" fmla="*/ 222 h 222"/>
                <a:gd name="T22" fmla="*/ 221 w 280"/>
                <a:gd name="T23" fmla="*/ 222 h 222"/>
                <a:gd name="T24" fmla="*/ 221 w 280"/>
                <a:gd name="T25" fmla="*/ 146 h 222"/>
                <a:gd name="T26" fmla="*/ 221 w 280"/>
                <a:gd name="T27" fmla="*/ 146 h 222"/>
                <a:gd name="T28" fmla="*/ 221 w 280"/>
                <a:gd name="T29" fmla="*/ 145 h 222"/>
                <a:gd name="T30" fmla="*/ 235 w 280"/>
                <a:gd name="T31" fmla="*/ 130 h 222"/>
                <a:gd name="T32" fmla="*/ 237 w 280"/>
                <a:gd name="T33" fmla="*/ 130 h 222"/>
                <a:gd name="T34" fmla="*/ 247 w 280"/>
                <a:gd name="T35" fmla="*/ 133 h 222"/>
                <a:gd name="T36" fmla="*/ 248 w 280"/>
                <a:gd name="T37" fmla="*/ 134 h 222"/>
                <a:gd name="T38" fmla="*/ 248 w 280"/>
                <a:gd name="T39" fmla="*/ 134 h 222"/>
                <a:gd name="T40" fmla="*/ 249 w 280"/>
                <a:gd name="T41" fmla="*/ 135 h 222"/>
                <a:gd name="T42" fmla="*/ 250 w 280"/>
                <a:gd name="T43" fmla="*/ 135 h 222"/>
                <a:gd name="T44" fmla="*/ 251 w 280"/>
                <a:gd name="T45" fmla="*/ 135 h 222"/>
                <a:gd name="T46" fmla="*/ 252 w 280"/>
                <a:gd name="T47" fmla="*/ 135 h 222"/>
                <a:gd name="T48" fmla="*/ 252 w 280"/>
                <a:gd name="T49" fmla="*/ 135 h 222"/>
                <a:gd name="T50" fmla="*/ 252 w 280"/>
                <a:gd name="T51" fmla="*/ 135 h 222"/>
                <a:gd name="T52" fmla="*/ 253 w 280"/>
                <a:gd name="T53" fmla="*/ 135 h 222"/>
                <a:gd name="T54" fmla="*/ 254 w 280"/>
                <a:gd name="T55" fmla="*/ 136 h 222"/>
                <a:gd name="T56" fmla="*/ 255 w 280"/>
                <a:gd name="T57" fmla="*/ 136 h 222"/>
                <a:gd name="T58" fmla="*/ 256 w 280"/>
                <a:gd name="T59" fmla="*/ 136 h 222"/>
                <a:gd name="T60" fmla="*/ 257 w 280"/>
                <a:gd name="T61" fmla="*/ 136 h 222"/>
                <a:gd name="T62" fmla="*/ 257 w 280"/>
                <a:gd name="T63" fmla="*/ 136 h 222"/>
                <a:gd name="T64" fmla="*/ 259 w 280"/>
                <a:gd name="T65" fmla="*/ 136 h 222"/>
                <a:gd name="T66" fmla="*/ 269 w 280"/>
                <a:gd name="T67" fmla="*/ 134 h 222"/>
                <a:gd name="T68" fmla="*/ 280 w 280"/>
                <a:gd name="T69" fmla="*/ 115 h 222"/>
                <a:gd name="T70" fmla="*/ 269 w 280"/>
                <a:gd name="T71" fmla="*/ 97 h 222"/>
                <a:gd name="T72" fmla="*/ 259 w 280"/>
                <a:gd name="T73" fmla="*/ 94 h 222"/>
                <a:gd name="T74" fmla="*/ 248 w 280"/>
                <a:gd name="T75" fmla="*/ 97 h 222"/>
                <a:gd name="T76" fmla="*/ 247 w 280"/>
                <a:gd name="T77" fmla="*/ 97 h 222"/>
                <a:gd name="T78" fmla="*/ 247 w 280"/>
                <a:gd name="T79" fmla="*/ 97 h 222"/>
                <a:gd name="T80" fmla="*/ 247 w 280"/>
                <a:gd name="T81" fmla="*/ 98 h 222"/>
                <a:gd name="T82" fmla="*/ 247 w 280"/>
                <a:gd name="T83" fmla="*/ 98 h 222"/>
                <a:gd name="T84" fmla="*/ 240 w 280"/>
                <a:gd name="T85" fmla="*/ 100 h 222"/>
                <a:gd name="T86" fmla="*/ 237 w 280"/>
                <a:gd name="T87" fmla="*/ 100 h 222"/>
                <a:gd name="T88" fmla="*/ 235 w 280"/>
                <a:gd name="T89" fmla="*/ 100 h 222"/>
                <a:gd name="T90" fmla="*/ 221 w 280"/>
                <a:gd name="T91" fmla="*/ 90 h 222"/>
                <a:gd name="T92" fmla="*/ 221 w 280"/>
                <a:gd name="T93" fmla="*/ 89 h 222"/>
                <a:gd name="T94" fmla="*/ 221 w 280"/>
                <a:gd name="T95" fmla="*/ 88 h 222"/>
                <a:gd name="T96" fmla="*/ 221 w 280"/>
                <a:gd name="T97" fmla="*/ 88 h 222"/>
                <a:gd name="T98" fmla="*/ 221 w 280"/>
                <a:gd name="T99" fmla="*/ 87 h 222"/>
                <a:gd name="T100" fmla="*/ 221 w 280"/>
                <a:gd name="T101" fmla="*/ 86 h 222"/>
                <a:gd name="T102" fmla="*/ 221 w 280"/>
                <a:gd name="T103" fmla="*/ 85 h 222"/>
                <a:gd name="T104" fmla="*/ 221 w 280"/>
                <a:gd name="T105" fmla="*/ 84 h 222"/>
                <a:gd name="T106" fmla="*/ 221 w 280"/>
                <a:gd name="T107" fmla="*/ 84 h 222"/>
                <a:gd name="T108" fmla="*/ 221 w 280"/>
                <a:gd name="T10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222">
                  <a:moveTo>
                    <a:pt x="221" y="0"/>
                  </a:moveTo>
                  <a:cubicBezTo>
                    <a:pt x="0" y="0"/>
                    <a:pt x="0" y="0"/>
                    <a:pt x="0" y="0"/>
                  </a:cubicBezTo>
                  <a:cubicBezTo>
                    <a:pt x="0" y="222"/>
                    <a:pt x="0" y="222"/>
                    <a:pt x="0" y="222"/>
                  </a:cubicBezTo>
                  <a:cubicBezTo>
                    <a:pt x="82" y="222"/>
                    <a:pt x="82" y="222"/>
                    <a:pt x="82" y="222"/>
                  </a:cubicBezTo>
                  <a:cubicBezTo>
                    <a:pt x="82" y="221"/>
                    <a:pt x="82" y="221"/>
                    <a:pt x="82" y="221"/>
                  </a:cubicBezTo>
                  <a:cubicBezTo>
                    <a:pt x="81" y="220"/>
                    <a:pt x="81" y="218"/>
                    <a:pt x="80" y="216"/>
                  </a:cubicBezTo>
                  <a:cubicBezTo>
                    <a:pt x="77" y="211"/>
                    <a:pt x="76" y="206"/>
                    <a:pt x="76" y="200"/>
                  </a:cubicBezTo>
                  <a:cubicBezTo>
                    <a:pt x="76" y="180"/>
                    <a:pt x="93" y="162"/>
                    <a:pt x="114" y="162"/>
                  </a:cubicBezTo>
                  <a:cubicBezTo>
                    <a:pt x="129" y="162"/>
                    <a:pt x="143" y="171"/>
                    <a:pt x="149" y="184"/>
                  </a:cubicBezTo>
                  <a:cubicBezTo>
                    <a:pt x="151" y="189"/>
                    <a:pt x="153" y="194"/>
                    <a:pt x="153" y="200"/>
                  </a:cubicBezTo>
                  <a:cubicBezTo>
                    <a:pt x="153" y="207"/>
                    <a:pt x="150" y="216"/>
                    <a:pt x="146" y="222"/>
                  </a:cubicBezTo>
                  <a:cubicBezTo>
                    <a:pt x="221" y="222"/>
                    <a:pt x="221" y="222"/>
                    <a:pt x="221" y="222"/>
                  </a:cubicBezTo>
                  <a:cubicBezTo>
                    <a:pt x="221" y="146"/>
                    <a:pt x="221" y="146"/>
                    <a:pt x="221" y="146"/>
                  </a:cubicBezTo>
                  <a:cubicBezTo>
                    <a:pt x="221" y="146"/>
                    <a:pt x="221" y="146"/>
                    <a:pt x="221" y="146"/>
                  </a:cubicBezTo>
                  <a:cubicBezTo>
                    <a:pt x="221" y="146"/>
                    <a:pt x="221" y="146"/>
                    <a:pt x="221" y="145"/>
                  </a:cubicBezTo>
                  <a:cubicBezTo>
                    <a:pt x="221" y="137"/>
                    <a:pt x="227" y="131"/>
                    <a:pt x="235" y="130"/>
                  </a:cubicBezTo>
                  <a:cubicBezTo>
                    <a:pt x="236" y="130"/>
                    <a:pt x="237" y="130"/>
                    <a:pt x="237" y="130"/>
                  </a:cubicBezTo>
                  <a:cubicBezTo>
                    <a:pt x="241" y="130"/>
                    <a:pt x="244" y="131"/>
                    <a:pt x="247" y="133"/>
                  </a:cubicBezTo>
                  <a:cubicBezTo>
                    <a:pt x="248" y="134"/>
                    <a:pt x="248" y="134"/>
                    <a:pt x="248" y="134"/>
                  </a:cubicBezTo>
                  <a:cubicBezTo>
                    <a:pt x="248" y="134"/>
                    <a:pt x="248" y="134"/>
                    <a:pt x="248" y="134"/>
                  </a:cubicBezTo>
                  <a:cubicBezTo>
                    <a:pt x="249" y="134"/>
                    <a:pt x="249" y="134"/>
                    <a:pt x="249" y="135"/>
                  </a:cubicBezTo>
                  <a:cubicBezTo>
                    <a:pt x="250" y="135"/>
                    <a:pt x="250" y="135"/>
                    <a:pt x="250" y="135"/>
                  </a:cubicBezTo>
                  <a:cubicBezTo>
                    <a:pt x="251" y="135"/>
                    <a:pt x="251" y="135"/>
                    <a:pt x="251" y="135"/>
                  </a:cubicBezTo>
                  <a:cubicBezTo>
                    <a:pt x="251" y="135"/>
                    <a:pt x="251" y="135"/>
                    <a:pt x="252" y="135"/>
                  </a:cubicBezTo>
                  <a:cubicBezTo>
                    <a:pt x="252" y="135"/>
                    <a:pt x="252" y="135"/>
                    <a:pt x="252" y="135"/>
                  </a:cubicBezTo>
                  <a:cubicBezTo>
                    <a:pt x="252" y="135"/>
                    <a:pt x="252" y="135"/>
                    <a:pt x="252" y="135"/>
                  </a:cubicBezTo>
                  <a:cubicBezTo>
                    <a:pt x="253" y="135"/>
                    <a:pt x="253" y="135"/>
                    <a:pt x="253" y="135"/>
                  </a:cubicBezTo>
                  <a:cubicBezTo>
                    <a:pt x="253" y="135"/>
                    <a:pt x="254" y="135"/>
                    <a:pt x="254" y="136"/>
                  </a:cubicBezTo>
                  <a:cubicBezTo>
                    <a:pt x="255" y="136"/>
                    <a:pt x="255" y="136"/>
                    <a:pt x="255" y="136"/>
                  </a:cubicBezTo>
                  <a:cubicBezTo>
                    <a:pt x="255" y="136"/>
                    <a:pt x="255" y="136"/>
                    <a:pt x="256" y="136"/>
                  </a:cubicBezTo>
                  <a:cubicBezTo>
                    <a:pt x="256" y="136"/>
                    <a:pt x="256" y="136"/>
                    <a:pt x="257" y="136"/>
                  </a:cubicBezTo>
                  <a:cubicBezTo>
                    <a:pt x="257" y="136"/>
                    <a:pt x="257" y="136"/>
                    <a:pt x="257" y="136"/>
                  </a:cubicBezTo>
                  <a:cubicBezTo>
                    <a:pt x="258" y="136"/>
                    <a:pt x="258" y="136"/>
                    <a:pt x="259" y="136"/>
                  </a:cubicBezTo>
                  <a:cubicBezTo>
                    <a:pt x="262" y="136"/>
                    <a:pt x="266" y="135"/>
                    <a:pt x="269" y="134"/>
                  </a:cubicBezTo>
                  <a:cubicBezTo>
                    <a:pt x="276" y="130"/>
                    <a:pt x="280" y="123"/>
                    <a:pt x="280" y="115"/>
                  </a:cubicBezTo>
                  <a:cubicBezTo>
                    <a:pt x="280" y="108"/>
                    <a:pt x="276" y="100"/>
                    <a:pt x="269" y="97"/>
                  </a:cubicBezTo>
                  <a:cubicBezTo>
                    <a:pt x="266" y="95"/>
                    <a:pt x="262" y="94"/>
                    <a:pt x="259" y="94"/>
                  </a:cubicBezTo>
                  <a:cubicBezTo>
                    <a:pt x="254" y="94"/>
                    <a:pt x="251" y="95"/>
                    <a:pt x="248" y="97"/>
                  </a:cubicBezTo>
                  <a:cubicBezTo>
                    <a:pt x="247" y="97"/>
                    <a:pt x="247" y="97"/>
                    <a:pt x="247" y="97"/>
                  </a:cubicBezTo>
                  <a:cubicBezTo>
                    <a:pt x="247" y="97"/>
                    <a:pt x="247" y="97"/>
                    <a:pt x="247" y="97"/>
                  </a:cubicBezTo>
                  <a:cubicBezTo>
                    <a:pt x="247" y="98"/>
                    <a:pt x="247" y="98"/>
                    <a:pt x="247" y="98"/>
                  </a:cubicBezTo>
                  <a:cubicBezTo>
                    <a:pt x="247" y="98"/>
                    <a:pt x="247" y="98"/>
                    <a:pt x="247" y="98"/>
                  </a:cubicBezTo>
                  <a:cubicBezTo>
                    <a:pt x="244" y="99"/>
                    <a:pt x="243" y="100"/>
                    <a:pt x="240" y="100"/>
                  </a:cubicBezTo>
                  <a:cubicBezTo>
                    <a:pt x="239" y="100"/>
                    <a:pt x="238" y="100"/>
                    <a:pt x="237" y="100"/>
                  </a:cubicBezTo>
                  <a:cubicBezTo>
                    <a:pt x="237" y="100"/>
                    <a:pt x="236" y="100"/>
                    <a:pt x="235" y="100"/>
                  </a:cubicBezTo>
                  <a:cubicBezTo>
                    <a:pt x="229" y="99"/>
                    <a:pt x="224" y="95"/>
                    <a:pt x="221" y="90"/>
                  </a:cubicBezTo>
                  <a:cubicBezTo>
                    <a:pt x="221" y="89"/>
                    <a:pt x="221" y="89"/>
                    <a:pt x="221" y="89"/>
                  </a:cubicBezTo>
                  <a:cubicBezTo>
                    <a:pt x="221" y="89"/>
                    <a:pt x="221" y="89"/>
                    <a:pt x="221" y="88"/>
                  </a:cubicBezTo>
                  <a:cubicBezTo>
                    <a:pt x="221" y="88"/>
                    <a:pt x="221" y="88"/>
                    <a:pt x="221" y="88"/>
                  </a:cubicBezTo>
                  <a:cubicBezTo>
                    <a:pt x="221" y="87"/>
                    <a:pt x="221" y="87"/>
                    <a:pt x="221" y="87"/>
                  </a:cubicBezTo>
                  <a:cubicBezTo>
                    <a:pt x="221" y="86"/>
                    <a:pt x="221" y="86"/>
                    <a:pt x="221" y="86"/>
                  </a:cubicBezTo>
                  <a:cubicBezTo>
                    <a:pt x="221" y="86"/>
                    <a:pt x="221" y="86"/>
                    <a:pt x="221" y="85"/>
                  </a:cubicBezTo>
                  <a:cubicBezTo>
                    <a:pt x="221" y="85"/>
                    <a:pt x="221" y="85"/>
                    <a:pt x="221" y="84"/>
                  </a:cubicBezTo>
                  <a:cubicBezTo>
                    <a:pt x="221" y="84"/>
                    <a:pt x="221" y="84"/>
                    <a:pt x="221" y="84"/>
                  </a:cubicBezTo>
                  <a:lnTo>
                    <a:pt x="221" y="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7" name="Freeform 83"/>
            <p:cNvSpPr>
              <a:spLocks/>
            </p:cNvSpPr>
            <p:nvPr/>
          </p:nvSpPr>
          <p:spPr bwMode="auto">
            <a:xfrm>
              <a:off x="1331640" y="2333154"/>
              <a:ext cx="932012" cy="1318716"/>
            </a:xfrm>
            <a:custGeom>
              <a:avLst/>
              <a:gdLst>
                <a:gd name="T0" fmla="*/ 0 w 220"/>
                <a:gd name="T1" fmla="*/ 280 h 280"/>
                <a:gd name="T2" fmla="*/ 220 w 220"/>
                <a:gd name="T3" fmla="*/ 280 h 280"/>
                <a:gd name="T4" fmla="*/ 220 w 220"/>
                <a:gd name="T5" fmla="*/ 198 h 280"/>
                <a:gd name="T6" fmla="*/ 220 w 220"/>
                <a:gd name="T7" fmla="*/ 198 h 280"/>
                <a:gd name="T8" fmla="*/ 202 w 220"/>
                <a:gd name="T9" fmla="*/ 204 h 280"/>
                <a:gd name="T10" fmla="*/ 199 w 220"/>
                <a:gd name="T11" fmla="*/ 204 h 280"/>
                <a:gd name="T12" fmla="*/ 161 w 220"/>
                <a:gd name="T13" fmla="*/ 166 h 280"/>
                <a:gd name="T14" fmla="*/ 199 w 220"/>
                <a:gd name="T15" fmla="*/ 127 h 280"/>
                <a:gd name="T16" fmla="*/ 199 w 220"/>
                <a:gd name="T17" fmla="*/ 127 h 280"/>
                <a:gd name="T18" fmla="*/ 199 w 220"/>
                <a:gd name="T19" fmla="*/ 127 h 280"/>
                <a:gd name="T20" fmla="*/ 220 w 220"/>
                <a:gd name="T21" fmla="*/ 134 h 280"/>
                <a:gd name="T22" fmla="*/ 220 w 220"/>
                <a:gd name="T23" fmla="*/ 60 h 280"/>
                <a:gd name="T24" fmla="*/ 145 w 220"/>
                <a:gd name="T25" fmla="*/ 60 h 280"/>
                <a:gd name="T26" fmla="*/ 131 w 220"/>
                <a:gd name="T27" fmla="*/ 51 h 280"/>
                <a:gd name="T28" fmla="*/ 129 w 220"/>
                <a:gd name="T29" fmla="*/ 43 h 280"/>
                <a:gd name="T30" fmla="*/ 132 w 220"/>
                <a:gd name="T31" fmla="*/ 33 h 280"/>
                <a:gd name="T32" fmla="*/ 132 w 220"/>
                <a:gd name="T33" fmla="*/ 33 h 280"/>
                <a:gd name="T34" fmla="*/ 135 w 220"/>
                <a:gd name="T35" fmla="*/ 21 h 280"/>
                <a:gd name="T36" fmla="*/ 133 w 220"/>
                <a:gd name="T37" fmla="*/ 11 h 280"/>
                <a:gd name="T38" fmla="*/ 114 w 220"/>
                <a:gd name="T39" fmla="*/ 0 h 280"/>
                <a:gd name="T40" fmla="*/ 93 w 220"/>
                <a:gd name="T41" fmla="*/ 21 h 280"/>
                <a:gd name="T42" fmla="*/ 95 w 220"/>
                <a:gd name="T43" fmla="*/ 31 h 280"/>
                <a:gd name="T44" fmla="*/ 96 w 220"/>
                <a:gd name="T45" fmla="*/ 32 h 280"/>
                <a:gd name="T46" fmla="*/ 96 w 220"/>
                <a:gd name="T47" fmla="*/ 32 h 280"/>
                <a:gd name="T48" fmla="*/ 97 w 220"/>
                <a:gd name="T49" fmla="*/ 33 h 280"/>
                <a:gd name="T50" fmla="*/ 98 w 220"/>
                <a:gd name="T51" fmla="*/ 35 h 280"/>
                <a:gd name="T52" fmla="*/ 99 w 220"/>
                <a:gd name="T53" fmla="*/ 43 h 280"/>
                <a:gd name="T54" fmla="*/ 83 w 220"/>
                <a:gd name="T55" fmla="*/ 60 h 280"/>
                <a:gd name="T56" fmla="*/ 0 w 220"/>
                <a:gd name="T57" fmla="*/ 60 h 280"/>
                <a:gd name="T58" fmla="*/ 0 w 220"/>
                <a:gd name="T5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280">
                  <a:moveTo>
                    <a:pt x="0" y="280"/>
                  </a:moveTo>
                  <a:cubicBezTo>
                    <a:pt x="220" y="280"/>
                    <a:pt x="220" y="280"/>
                    <a:pt x="220" y="280"/>
                  </a:cubicBezTo>
                  <a:cubicBezTo>
                    <a:pt x="220" y="198"/>
                    <a:pt x="220" y="198"/>
                    <a:pt x="220" y="198"/>
                  </a:cubicBezTo>
                  <a:cubicBezTo>
                    <a:pt x="220" y="198"/>
                    <a:pt x="220" y="198"/>
                    <a:pt x="220" y="198"/>
                  </a:cubicBezTo>
                  <a:cubicBezTo>
                    <a:pt x="215" y="201"/>
                    <a:pt x="208" y="203"/>
                    <a:pt x="202" y="204"/>
                  </a:cubicBezTo>
                  <a:cubicBezTo>
                    <a:pt x="201" y="204"/>
                    <a:pt x="200" y="204"/>
                    <a:pt x="199" y="204"/>
                  </a:cubicBezTo>
                  <a:cubicBezTo>
                    <a:pt x="178" y="204"/>
                    <a:pt x="161" y="187"/>
                    <a:pt x="161" y="166"/>
                  </a:cubicBezTo>
                  <a:cubicBezTo>
                    <a:pt x="161" y="145"/>
                    <a:pt x="178" y="127"/>
                    <a:pt x="199" y="127"/>
                  </a:cubicBezTo>
                  <a:cubicBezTo>
                    <a:pt x="199" y="127"/>
                    <a:pt x="199" y="127"/>
                    <a:pt x="199" y="127"/>
                  </a:cubicBezTo>
                  <a:cubicBezTo>
                    <a:pt x="199" y="127"/>
                    <a:pt x="199" y="127"/>
                    <a:pt x="199" y="127"/>
                  </a:cubicBezTo>
                  <a:cubicBezTo>
                    <a:pt x="207" y="127"/>
                    <a:pt x="214" y="130"/>
                    <a:pt x="220" y="134"/>
                  </a:cubicBezTo>
                  <a:cubicBezTo>
                    <a:pt x="220" y="60"/>
                    <a:pt x="220" y="60"/>
                    <a:pt x="220" y="60"/>
                  </a:cubicBezTo>
                  <a:cubicBezTo>
                    <a:pt x="145" y="60"/>
                    <a:pt x="145" y="60"/>
                    <a:pt x="145" y="60"/>
                  </a:cubicBezTo>
                  <a:cubicBezTo>
                    <a:pt x="139" y="60"/>
                    <a:pt x="134" y="56"/>
                    <a:pt x="131" y="51"/>
                  </a:cubicBezTo>
                  <a:cubicBezTo>
                    <a:pt x="129" y="48"/>
                    <a:pt x="129" y="46"/>
                    <a:pt x="129" y="43"/>
                  </a:cubicBezTo>
                  <a:cubicBezTo>
                    <a:pt x="129" y="39"/>
                    <a:pt x="130" y="36"/>
                    <a:pt x="132" y="33"/>
                  </a:cubicBezTo>
                  <a:cubicBezTo>
                    <a:pt x="132" y="33"/>
                    <a:pt x="132" y="33"/>
                    <a:pt x="132" y="33"/>
                  </a:cubicBezTo>
                  <a:cubicBezTo>
                    <a:pt x="135" y="29"/>
                    <a:pt x="135" y="26"/>
                    <a:pt x="135" y="21"/>
                  </a:cubicBezTo>
                  <a:cubicBezTo>
                    <a:pt x="135" y="18"/>
                    <a:pt x="135" y="14"/>
                    <a:pt x="133" y="11"/>
                  </a:cubicBezTo>
                  <a:cubicBezTo>
                    <a:pt x="129" y="4"/>
                    <a:pt x="122" y="0"/>
                    <a:pt x="114" y="0"/>
                  </a:cubicBezTo>
                  <a:cubicBezTo>
                    <a:pt x="102" y="0"/>
                    <a:pt x="93" y="10"/>
                    <a:pt x="93" y="21"/>
                  </a:cubicBezTo>
                  <a:cubicBezTo>
                    <a:pt x="93" y="25"/>
                    <a:pt x="94" y="28"/>
                    <a:pt x="95" y="31"/>
                  </a:cubicBezTo>
                  <a:cubicBezTo>
                    <a:pt x="96" y="31"/>
                    <a:pt x="96" y="32"/>
                    <a:pt x="96" y="32"/>
                  </a:cubicBezTo>
                  <a:cubicBezTo>
                    <a:pt x="96" y="32"/>
                    <a:pt x="96" y="32"/>
                    <a:pt x="96" y="32"/>
                  </a:cubicBezTo>
                  <a:cubicBezTo>
                    <a:pt x="97" y="33"/>
                    <a:pt x="97" y="33"/>
                    <a:pt x="97" y="33"/>
                  </a:cubicBezTo>
                  <a:cubicBezTo>
                    <a:pt x="97" y="34"/>
                    <a:pt x="98" y="35"/>
                    <a:pt x="98" y="35"/>
                  </a:cubicBezTo>
                  <a:cubicBezTo>
                    <a:pt x="99" y="37"/>
                    <a:pt x="99" y="40"/>
                    <a:pt x="99" y="43"/>
                  </a:cubicBezTo>
                  <a:cubicBezTo>
                    <a:pt x="99" y="52"/>
                    <a:pt x="92" y="60"/>
                    <a:pt x="83" y="60"/>
                  </a:cubicBezTo>
                  <a:cubicBezTo>
                    <a:pt x="0" y="60"/>
                    <a:pt x="0" y="60"/>
                    <a:pt x="0" y="60"/>
                  </a:cubicBezTo>
                  <a:lnTo>
                    <a:pt x="0" y="28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8" name="Freeform 84"/>
            <p:cNvSpPr>
              <a:spLocks/>
            </p:cNvSpPr>
            <p:nvPr/>
          </p:nvSpPr>
          <p:spPr bwMode="auto">
            <a:xfrm>
              <a:off x="2085447" y="2616301"/>
              <a:ext cx="1190409" cy="1035569"/>
            </a:xfrm>
            <a:custGeom>
              <a:avLst/>
              <a:gdLst>
                <a:gd name="T0" fmla="*/ 281 w 281"/>
                <a:gd name="T1" fmla="*/ 220 h 220"/>
                <a:gd name="T2" fmla="*/ 281 w 281"/>
                <a:gd name="T3" fmla="*/ 0 h 220"/>
                <a:gd name="T4" fmla="*/ 198 w 281"/>
                <a:gd name="T5" fmla="*/ 0 h 220"/>
                <a:gd name="T6" fmla="*/ 198 w 281"/>
                <a:gd name="T7" fmla="*/ 0 h 220"/>
                <a:gd name="T8" fmla="*/ 204 w 281"/>
                <a:gd name="T9" fmla="*/ 21 h 220"/>
                <a:gd name="T10" fmla="*/ 166 w 281"/>
                <a:gd name="T11" fmla="*/ 59 h 220"/>
                <a:gd name="T12" fmla="*/ 138 w 281"/>
                <a:gd name="T13" fmla="*/ 48 h 220"/>
                <a:gd name="T14" fmla="*/ 128 w 281"/>
                <a:gd name="T15" fmla="*/ 21 h 220"/>
                <a:gd name="T16" fmla="*/ 134 w 281"/>
                <a:gd name="T17" fmla="*/ 0 h 220"/>
                <a:gd name="T18" fmla="*/ 59 w 281"/>
                <a:gd name="T19" fmla="*/ 0 h 220"/>
                <a:gd name="T20" fmla="*/ 59 w 281"/>
                <a:gd name="T21" fmla="*/ 75 h 220"/>
                <a:gd name="T22" fmla="*/ 43 w 281"/>
                <a:gd name="T23" fmla="*/ 91 h 220"/>
                <a:gd name="T24" fmla="*/ 42 w 281"/>
                <a:gd name="T25" fmla="*/ 91 h 220"/>
                <a:gd name="T26" fmla="*/ 42 w 281"/>
                <a:gd name="T27" fmla="*/ 91 h 220"/>
                <a:gd name="T28" fmla="*/ 33 w 281"/>
                <a:gd name="T29" fmla="*/ 88 h 220"/>
                <a:gd name="T30" fmla="*/ 21 w 281"/>
                <a:gd name="T31" fmla="*/ 85 h 220"/>
                <a:gd name="T32" fmla="*/ 0 w 281"/>
                <a:gd name="T33" fmla="*/ 106 h 220"/>
                <a:gd name="T34" fmla="*/ 21 w 281"/>
                <a:gd name="T35" fmla="*/ 127 h 220"/>
                <a:gd name="T36" fmla="*/ 23 w 281"/>
                <a:gd name="T37" fmla="*/ 127 h 220"/>
                <a:gd name="T38" fmla="*/ 32 w 281"/>
                <a:gd name="T39" fmla="*/ 124 h 220"/>
                <a:gd name="T40" fmla="*/ 33 w 281"/>
                <a:gd name="T41" fmla="*/ 123 h 220"/>
                <a:gd name="T42" fmla="*/ 42 w 281"/>
                <a:gd name="T43" fmla="*/ 121 h 220"/>
                <a:gd name="T44" fmla="*/ 42 w 281"/>
                <a:gd name="T45" fmla="*/ 121 h 220"/>
                <a:gd name="T46" fmla="*/ 43 w 281"/>
                <a:gd name="T47" fmla="*/ 121 h 220"/>
                <a:gd name="T48" fmla="*/ 59 w 281"/>
                <a:gd name="T49" fmla="*/ 137 h 220"/>
                <a:gd name="T50" fmla="*/ 59 w 281"/>
                <a:gd name="T51" fmla="*/ 220 h 220"/>
                <a:gd name="T52" fmla="*/ 281 w 281"/>
                <a:gd name="T5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220">
                  <a:moveTo>
                    <a:pt x="281" y="220"/>
                  </a:moveTo>
                  <a:cubicBezTo>
                    <a:pt x="281" y="0"/>
                    <a:pt x="281" y="0"/>
                    <a:pt x="281" y="0"/>
                  </a:cubicBezTo>
                  <a:cubicBezTo>
                    <a:pt x="198" y="0"/>
                    <a:pt x="198" y="0"/>
                    <a:pt x="198" y="0"/>
                  </a:cubicBezTo>
                  <a:cubicBezTo>
                    <a:pt x="198" y="0"/>
                    <a:pt x="198" y="0"/>
                    <a:pt x="198" y="0"/>
                  </a:cubicBezTo>
                  <a:cubicBezTo>
                    <a:pt x="202" y="6"/>
                    <a:pt x="204" y="13"/>
                    <a:pt x="204" y="21"/>
                  </a:cubicBezTo>
                  <a:cubicBezTo>
                    <a:pt x="204" y="42"/>
                    <a:pt x="187" y="59"/>
                    <a:pt x="166" y="59"/>
                  </a:cubicBezTo>
                  <a:cubicBezTo>
                    <a:pt x="155" y="59"/>
                    <a:pt x="146" y="55"/>
                    <a:pt x="138" y="48"/>
                  </a:cubicBezTo>
                  <a:cubicBezTo>
                    <a:pt x="132" y="40"/>
                    <a:pt x="128" y="31"/>
                    <a:pt x="128" y="21"/>
                  </a:cubicBezTo>
                  <a:cubicBezTo>
                    <a:pt x="128" y="13"/>
                    <a:pt x="129" y="5"/>
                    <a:pt x="134" y="0"/>
                  </a:cubicBezTo>
                  <a:cubicBezTo>
                    <a:pt x="59" y="0"/>
                    <a:pt x="59" y="0"/>
                    <a:pt x="59" y="0"/>
                  </a:cubicBezTo>
                  <a:cubicBezTo>
                    <a:pt x="59" y="75"/>
                    <a:pt x="59" y="75"/>
                    <a:pt x="59" y="75"/>
                  </a:cubicBezTo>
                  <a:cubicBezTo>
                    <a:pt x="59" y="84"/>
                    <a:pt x="52" y="91"/>
                    <a:pt x="43" y="91"/>
                  </a:cubicBezTo>
                  <a:cubicBezTo>
                    <a:pt x="42" y="91"/>
                    <a:pt x="42" y="91"/>
                    <a:pt x="42" y="91"/>
                  </a:cubicBezTo>
                  <a:cubicBezTo>
                    <a:pt x="42" y="91"/>
                    <a:pt x="42" y="91"/>
                    <a:pt x="42" y="91"/>
                  </a:cubicBezTo>
                  <a:cubicBezTo>
                    <a:pt x="39" y="91"/>
                    <a:pt x="36" y="90"/>
                    <a:pt x="33" y="88"/>
                  </a:cubicBezTo>
                  <a:cubicBezTo>
                    <a:pt x="29" y="85"/>
                    <a:pt x="26" y="85"/>
                    <a:pt x="21" y="85"/>
                  </a:cubicBezTo>
                  <a:cubicBezTo>
                    <a:pt x="10" y="85"/>
                    <a:pt x="0" y="94"/>
                    <a:pt x="0" y="106"/>
                  </a:cubicBezTo>
                  <a:cubicBezTo>
                    <a:pt x="0" y="118"/>
                    <a:pt x="10" y="127"/>
                    <a:pt x="21" y="127"/>
                  </a:cubicBezTo>
                  <a:cubicBezTo>
                    <a:pt x="21" y="127"/>
                    <a:pt x="22" y="127"/>
                    <a:pt x="23" y="127"/>
                  </a:cubicBezTo>
                  <a:cubicBezTo>
                    <a:pt x="26" y="127"/>
                    <a:pt x="29" y="126"/>
                    <a:pt x="32" y="124"/>
                  </a:cubicBezTo>
                  <a:cubicBezTo>
                    <a:pt x="33" y="123"/>
                    <a:pt x="33" y="123"/>
                    <a:pt x="33" y="123"/>
                  </a:cubicBezTo>
                  <a:cubicBezTo>
                    <a:pt x="36" y="121"/>
                    <a:pt x="39" y="121"/>
                    <a:pt x="42" y="121"/>
                  </a:cubicBezTo>
                  <a:cubicBezTo>
                    <a:pt x="42" y="121"/>
                    <a:pt x="42" y="121"/>
                    <a:pt x="42" y="121"/>
                  </a:cubicBezTo>
                  <a:cubicBezTo>
                    <a:pt x="42" y="121"/>
                    <a:pt x="42" y="121"/>
                    <a:pt x="43" y="121"/>
                  </a:cubicBezTo>
                  <a:cubicBezTo>
                    <a:pt x="52" y="121"/>
                    <a:pt x="59" y="128"/>
                    <a:pt x="59" y="137"/>
                  </a:cubicBezTo>
                  <a:cubicBezTo>
                    <a:pt x="59" y="220"/>
                    <a:pt x="59" y="220"/>
                    <a:pt x="59" y="220"/>
                  </a:cubicBezTo>
                  <a:lnTo>
                    <a:pt x="281" y="22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9" name="Freeform 85"/>
            <p:cNvSpPr>
              <a:spLocks/>
            </p:cNvSpPr>
            <p:nvPr/>
          </p:nvSpPr>
          <p:spPr bwMode="auto">
            <a:xfrm>
              <a:off x="2334934" y="1491630"/>
              <a:ext cx="940922" cy="1322676"/>
            </a:xfrm>
            <a:custGeom>
              <a:avLst/>
              <a:gdLst>
                <a:gd name="T0" fmla="*/ 222 w 222"/>
                <a:gd name="T1" fmla="*/ 0 h 281"/>
                <a:gd name="T2" fmla="*/ 0 w 222"/>
                <a:gd name="T3" fmla="*/ 0 h 281"/>
                <a:gd name="T4" fmla="*/ 0 w 222"/>
                <a:gd name="T5" fmla="*/ 83 h 281"/>
                <a:gd name="T6" fmla="*/ 1 w 222"/>
                <a:gd name="T7" fmla="*/ 83 h 281"/>
                <a:gd name="T8" fmla="*/ 5 w 222"/>
                <a:gd name="T9" fmla="*/ 81 h 281"/>
                <a:gd name="T10" fmla="*/ 22 w 222"/>
                <a:gd name="T11" fmla="*/ 77 h 281"/>
                <a:gd name="T12" fmla="*/ 24 w 222"/>
                <a:gd name="T13" fmla="*/ 77 h 281"/>
                <a:gd name="T14" fmla="*/ 27 w 222"/>
                <a:gd name="T15" fmla="*/ 77 h 281"/>
                <a:gd name="T16" fmla="*/ 30 w 222"/>
                <a:gd name="T17" fmla="*/ 78 h 281"/>
                <a:gd name="T18" fmla="*/ 60 w 222"/>
                <a:gd name="T19" fmla="*/ 115 h 281"/>
                <a:gd name="T20" fmla="*/ 30 w 222"/>
                <a:gd name="T21" fmla="*/ 153 h 281"/>
                <a:gd name="T22" fmla="*/ 27 w 222"/>
                <a:gd name="T23" fmla="*/ 153 h 281"/>
                <a:gd name="T24" fmla="*/ 24 w 222"/>
                <a:gd name="T25" fmla="*/ 153 h 281"/>
                <a:gd name="T26" fmla="*/ 22 w 222"/>
                <a:gd name="T27" fmla="*/ 153 h 281"/>
                <a:gd name="T28" fmla="*/ 19 w 222"/>
                <a:gd name="T29" fmla="*/ 153 h 281"/>
                <a:gd name="T30" fmla="*/ 15 w 222"/>
                <a:gd name="T31" fmla="*/ 153 h 281"/>
                <a:gd name="T32" fmla="*/ 14 w 222"/>
                <a:gd name="T33" fmla="*/ 153 h 281"/>
                <a:gd name="T34" fmla="*/ 6 w 222"/>
                <a:gd name="T35" fmla="*/ 150 h 281"/>
                <a:gd name="T36" fmla="*/ 6 w 222"/>
                <a:gd name="T37" fmla="*/ 150 h 281"/>
                <a:gd name="T38" fmla="*/ 5 w 222"/>
                <a:gd name="T39" fmla="*/ 150 h 281"/>
                <a:gd name="T40" fmla="*/ 0 w 222"/>
                <a:gd name="T41" fmla="*/ 147 h 281"/>
                <a:gd name="T42" fmla="*/ 0 w 222"/>
                <a:gd name="T43" fmla="*/ 222 h 281"/>
                <a:gd name="T44" fmla="*/ 76 w 222"/>
                <a:gd name="T45" fmla="*/ 222 h 281"/>
                <a:gd name="T46" fmla="*/ 87 w 222"/>
                <a:gd name="T47" fmla="*/ 226 h 281"/>
                <a:gd name="T48" fmla="*/ 92 w 222"/>
                <a:gd name="T49" fmla="*/ 238 h 281"/>
                <a:gd name="T50" fmla="*/ 89 w 222"/>
                <a:gd name="T51" fmla="*/ 248 h 281"/>
                <a:gd name="T52" fmla="*/ 89 w 222"/>
                <a:gd name="T53" fmla="*/ 248 h 281"/>
                <a:gd name="T54" fmla="*/ 86 w 222"/>
                <a:gd name="T55" fmla="*/ 260 h 281"/>
                <a:gd name="T56" fmla="*/ 92 w 222"/>
                <a:gd name="T57" fmla="*/ 275 h 281"/>
                <a:gd name="T58" fmla="*/ 106 w 222"/>
                <a:gd name="T59" fmla="*/ 281 h 281"/>
                <a:gd name="T60" fmla="*/ 128 w 222"/>
                <a:gd name="T61" fmla="*/ 260 h 281"/>
                <a:gd name="T62" fmla="*/ 125 w 222"/>
                <a:gd name="T63" fmla="*/ 249 h 281"/>
                <a:gd name="T64" fmla="*/ 125 w 222"/>
                <a:gd name="T65" fmla="*/ 248 h 281"/>
                <a:gd name="T66" fmla="*/ 124 w 222"/>
                <a:gd name="T67" fmla="*/ 248 h 281"/>
                <a:gd name="T68" fmla="*/ 122 w 222"/>
                <a:gd name="T69" fmla="*/ 238 h 281"/>
                <a:gd name="T70" fmla="*/ 138 w 222"/>
                <a:gd name="T71" fmla="*/ 222 h 281"/>
                <a:gd name="T72" fmla="*/ 222 w 222"/>
                <a:gd name="T73" fmla="*/ 222 h 281"/>
                <a:gd name="T74" fmla="*/ 222 w 222"/>
                <a:gd name="T7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81">
                  <a:moveTo>
                    <a:pt x="222" y="0"/>
                  </a:moveTo>
                  <a:cubicBezTo>
                    <a:pt x="0" y="0"/>
                    <a:pt x="0" y="0"/>
                    <a:pt x="0" y="0"/>
                  </a:cubicBezTo>
                  <a:cubicBezTo>
                    <a:pt x="0" y="83"/>
                    <a:pt x="0" y="83"/>
                    <a:pt x="0" y="83"/>
                  </a:cubicBezTo>
                  <a:cubicBezTo>
                    <a:pt x="1" y="83"/>
                    <a:pt x="1" y="83"/>
                    <a:pt x="1" y="83"/>
                  </a:cubicBezTo>
                  <a:cubicBezTo>
                    <a:pt x="2" y="82"/>
                    <a:pt x="4" y="81"/>
                    <a:pt x="5" y="81"/>
                  </a:cubicBezTo>
                  <a:cubicBezTo>
                    <a:pt x="10" y="78"/>
                    <a:pt x="15" y="77"/>
                    <a:pt x="22" y="77"/>
                  </a:cubicBezTo>
                  <a:cubicBezTo>
                    <a:pt x="23" y="77"/>
                    <a:pt x="23" y="77"/>
                    <a:pt x="24" y="77"/>
                  </a:cubicBezTo>
                  <a:cubicBezTo>
                    <a:pt x="25" y="77"/>
                    <a:pt x="26" y="77"/>
                    <a:pt x="27" y="77"/>
                  </a:cubicBezTo>
                  <a:cubicBezTo>
                    <a:pt x="28" y="78"/>
                    <a:pt x="29" y="78"/>
                    <a:pt x="30" y="78"/>
                  </a:cubicBezTo>
                  <a:cubicBezTo>
                    <a:pt x="47" y="81"/>
                    <a:pt x="60" y="97"/>
                    <a:pt x="60" y="115"/>
                  </a:cubicBezTo>
                  <a:cubicBezTo>
                    <a:pt x="60" y="134"/>
                    <a:pt x="47" y="149"/>
                    <a:pt x="30" y="153"/>
                  </a:cubicBezTo>
                  <a:cubicBezTo>
                    <a:pt x="29" y="153"/>
                    <a:pt x="28" y="153"/>
                    <a:pt x="27" y="153"/>
                  </a:cubicBezTo>
                  <a:cubicBezTo>
                    <a:pt x="26" y="153"/>
                    <a:pt x="25" y="153"/>
                    <a:pt x="24" y="153"/>
                  </a:cubicBezTo>
                  <a:cubicBezTo>
                    <a:pt x="23" y="153"/>
                    <a:pt x="23" y="153"/>
                    <a:pt x="22" y="153"/>
                  </a:cubicBezTo>
                  <a:cubicBezTo>
                    <a:pt x="21" y="153"/>
                    <a:pt x="20" y="153"/>
                    <a:pt x="19" y="153"/>
                  </a:cubicBezTo>
                  <a:cubicBezTo>
                    <a:pt x="17" y="153"/>
                    <a:pt x="16" y="153"/>
                    <a:pt x="15" y="153"/>
                  </a:cubicBezTo>
                  <a:cubicBezTo>
                    <a:pt x="14" y="153"/>
                    <a:pt x="14" y="153"/>
                    <a:pt x="14" y="153"/>
                  </a:cubicBezTo>
                  <a:cubicBezTo>
                    <a:pt x="11" y="152"/>
                    <a:pt x="8" y="151"/>
                    <a:pt x="6" y="150"/>
                  </a:cubicBezTo>
                  <a:cubicBezTo>
                    <a:pt x="6" y="150"/>
                    <a:pt x="6" y="150"/>
                    <a:pt x="6" y="150"/>
                  </a:cubicBezTo>
                  <a:cubicBezTo>
                    <a:pt x="6" y="150"/>
                    <a:pt x="6" y="150"/>
                    <a:pt x="5" y="150"/>
                  </a:cubicBezTo>
                  <a:cubicBezTo>
                    <a:pt x="4" y="149"/>
                    <a:pt x="2" y="148"/>
                    <a:pt x="0" y="147"/>
                  </a:cubicBezTo>
                  <a:cubicBezTo>
                    <a:pt x="0" y="222"/>
                    <a:pt x="0" y="222"/>
                    <a:pt x="0" y="222"/>
                  </a:cubicBezTo>
                  <a:cubicBezTo>
                    <a:pt x="76" y="222"/>
                    <a:pt x="76" y="222"/>
                    <a:pt x="76" y="222"/>
                  </a:cubicBezTo>
                  <a:cubicBezTo>
                    <a:pt x="80" y="222"/>
                    <a:pt x="85" y="224"/>
                    <a:pt x="87" y="226"/>
                  </a:cubicBezTo>
                  <a:cubicBezTo>
                    <a:pt x="90" y="229"/>
                    <a:pt x="92" y="234"/>
                    <a:pt x="92" y="238"/>
                  </a:cubicBezTo>
                  <a:cubicBezTo>
                    <a:pt x="92" y="242"/>
                    <a:pt x="91" y="245"/>
                    <a:pt x="89" y="248"/>
                  </a:cubicBezTo>
                  <a:cubicBezTo>
                    <a:pt x="89" y="248"/>
                    <a:pt x="89" y="248"/>
                    <a:pt x="89" y="248"/>
                  </a:cubicBezTo>
                  <a:cubicBezTo>
                    <a:pt x="87" y="252"/>
                    <a:pt x="86" y="256"/>
                    <a:pt x="86" y="260"/>
                  </a:cubicBezTo>
                  <a:cubicBezTo>
                    <a:pt x="86" y="266"/>
                    <a:pt x="88" y="270"/>
                    <a:pt x="92" y="275"/>
                  </a:cubicBezTo>
                  <a:cubicBezTo>
                    <a:pt x="96" y="279"/>
                    <a:pt x="101" y="281"/>
                    <a:pt x="106" y="281"/>
                  </a:cubicBezTo>
                  <a:cubicBezTo>
                    <a:pt x="118" y="281"/>
                    <a:pt x="128" y="271"/>
                    <a:pt x="128" y="260"/>
                  </a:cubicBezTo>
                  <a:cubicBezTo>
                    <a:pt x="128" y="255"/>
                    <a:pt x="127" y="252"/>
                    <a:pt x="125" y="249"/>
                  </a:cubicBezTo>
                  <a:cubicBezTo>
                    <a:pt x="125" y="248"/>
                    <a:pt x="125" y="248"/>
                    <a:pt x="125" y="248"/>
                  </a:cubicBezTo>
                  <a:cubicBezTo>
                    <a:pt x="124" y="248"/>
                    <a:pt x="124" y="248"/>
                    <a:pt x="124" y="248"/>
                  </a:cubicBezTo>
                  <a:cubicBezTo>
                    <a:pt x="123" y="245"/>
                    <a:pt x="122" y="242"/>
                    <a:pt x="122" y="238"/>
                  </a:cubicBezTo>
                  <a:cubicBezTo>
                    <a:pt x="122" y="229"/>
                    <a:pt x="129" y="222"/>
                    <a:pt x="138" y="222"/>
                  </a:cubicBezTo>
                  <a:cubicBezTo>
                    <a:pt x="222" y="222"/>
                    <a:pt x="222" y="222"/>
                    <a:pt x="222" y="222"/>
                  </a:cubicBezTo>
                  <a:lnTo>
                    <a:pt x="222" y="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grpSp>
    </p:spTree>
    <p:extLst>
      <p:ext uri="{BB962C8B-B14F-4D97-AF65-F5344CB8AC3E}">
        <p14:creationId xmlns:p14="http://schemas.microsoft.com/office/powerpoint/2010/main" val="21550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3054" y="411510"/>
            <a:ext cx="7991394" cy="720080"/>
          </a:xfrm>
        </p:spPr>
        <p:txBody>
          <a:bodyPr>
            <a:normAutofit/>
          </a:bodyPr>
          <a:lstStyle/>
          <a:p>
            <a:pPr algn="ctr"/>
            <a:r>
              <a:rPr lang="pl-PL" dirty="0" smtClean="0"/>
              <a:t>Metodologia badania – II/II</a:t>
            </a:r>
            <a:endParaRPr lang="pl-PL"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6</a:t>
            </a:fld>
            <a:endParaRPr lang="pl-PL" dirty="0"/>
          </a:p>
        </p:txBody>
      </p:sp>
      <p:sp>
        <p:nvSpPr>
          <p:cNvPr id="7" name="pole tekstowe 6"/>
          <p:cNvSpPr txBox="1"/>
          <p:nvPr/>
        </p:nvSpPr>
        <p:spPr>
          <a:xfrm>
            <a:off x="323528" y="1563638"/>
            <a:ext cx="8496944" cy="2952328"/>
          </a:xfrm>
          <a:prstGeom prst="rect">
            <a:avLst/>
          </a:prstGeom>
        </p:spPr>
        <p:txBody>
          <a:bodyPr vert="horz" lIns="91440" tIns="45720" rIns="91440" bIns="45720" rtlCol="0">
            <a:noAutofit/>
          </a:bodyPr>
          <a:lstStyle>
            <a:defPPr>
              <a:defRPr lang="pl-PL"/>
            </a:defPPr>
            <a:lvl1pPr indent="0">
              <a:spcBef>
                <a:spcPct val="20000"/>
              </a:spcBef>
              <a:buClr>
                <a:srgbClr val="008BB0"/>
              </a:buClr>
              <a:buFont typeface="Wingdings" panose="05000000000000000000" pitchFamily="2" charset="2"/>
              <a:buNone/>
              <a:defRPr sz="2800">
                <a:solidFill>
                  <a:srgbClr val="002D5B"/>
                </a:solidFill>
              </a:defRPr>
            </a:lvl1pPr>
            <a:lvl2pPr marL="742950" indent="-285750">
              <a:spcBef>
                <a:spcPct val="20000"/>
              </a:spcBef>
              <a:buFont typeface="Arial" panose="020B0604020202020204" pitchFamily="34" charset="0"/>
              <a:buChar char="–"/>
              <a:defRPr sz="2400">
                <a:solidFill>
                  <a:srgbClr val="002D5B"/>
                </a:solidFill>
              </a:defRPr>
            </a:lvl2pPr>
            <a:lvl3pPr marL="1143000" indent="-228600">
              <a:spcBef>
                <a:spcPct val="20000"/>
              </a:spcBef>
              <a:buFont typeface="Arial" panose="020B0604020202020204" pitchFamily="34" charset="0"/>
              <a:buChar char="•"/>
              <a:defRPr sz="2000">
                <a:solidFill>
                  <a:srgbClr val="002D5B"/>
                </a:solidFill>
                <a:latin typeface="Trebuchet MS" panose="020B0603020202020204" pitchFamily="34" charset="0"/>
              </a:defRPr>
            </a:lvl3pPr>
            <a:lvl4pPr marL="1600200" indent="-228600">
              <a:spcBef>
                <a:spcPct val="20000"/>
              </a:spcBef>
              <a:buFont typeface="Arial" panose="020B0604020202020204" pitchFamily="34" charset="0"/>
              <a:buChar char="–"/>
              <a:defRPr>
                <a:solidFill>
                  <a:srgbClr val="002D5B"/>
                </a:solidFill>
                <a:latin typeface="Trebuchet MS" panose="020B0603020202020204" pitchFamily="34" charset="0"/>
              </a:defRPr>
            </a:lvl4pPr>
            <a:lvl5pPr marL="2057400" indent="-228600">
              <a:spcBef>
                <a:spcPct val="20000"/>
              </a:spcBef>
              <a:buFont typeface="Arial" panose="020B0604020202020204" pitchFamily="34" charset="0"/>
              <a:buChar char="»"/>
              <a:defRPr>
                <a:solidFill>
                  <a:srgbClr val="002D5B"/>
                </a:solidFill>
                <a:latin typeface="Trebuchet MS" panose="020B0603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just">
              <a:spcBef>
                <a:spcPts val="600"/>
              </a:spcBef>
              <a:spcAft>
                <a:spcPts val="600"/>
              </a:spcAft>
            </a:pPr>
            <a:r>
              <a:rPr lang="pl-PL" sz="1800" dirty="0" smtClean="0"/>
              <a:t>– </a:t>
            </a:r>
            <a:r>
              <a:rPr lang="pl-PL" sz="1800" dirty="0"/>
              <a:t>badanie jakościowe zrealizowane techniką FGI (zogniskowanych wywiadów grupowych) wśród osób starszych i z niepełnosprawnościami z terenu LOF (20 grup); </a:t>
            </a:r>
          </a:p>
          <a:p>
            <a:pPr algn="just">
              <a:spcBef>
                <a:spcPts val="600"/>
              </a:spcBef>
              <a:spcAft>
                <a:spcPts val="600"/>
              </a:spcAft>
            </a:pPr>
            <a:r>
              <a:rPr lang="pl-PL" sz="1800" dirty="0"/>
              <a:t>– badanie jakościowe zrealizowane techniką IDI (indywidualnych wywiadów pogłębionych) wśród przedstawicieli jednostek samorządu terytorialnego, instytucji pomocy społecznej oraz domów pomocy społecznej z terenu LOF (n=43); </a:t>
            </a:r>
          </a:p>
          <a:p>
            <a:pPr algn="just">
              <a:spcBef>
                <a:spcPts val="600"/>
              </a:spcBef>
              <a:spcAft>
                <a:spcPts val="600"/>
              </a:spcAft>
            </a:pPr>
            <a:r>
              <a:rPr lang="pl-PL" sz="1800" dirty="0"/>
              <a:t>– obserwacja obiektów użyteczności publicznej na terenie LOF (120 obiektów); </a:t>
            </a:r>
          </a:p>
          <a:p>
            <a:pPr algn="just">
              <a:spcBef>
                <a:spcPts val="600"/>
              </a:spcBef>
              <a:spcAft>
                <a:spcPts val="600"/>
              </a:spcAft>
            </a:pPr>
            <a:r>
              <a:rPr lang="pl-PL" sz="1800" dirty="0"/>
              <a:t>– analiza stron internetowych instytucji publicznych położonych na terenie LOF. </a:t>
            </a:r>
          </a:p>
        </p:txBody>
      </p:sp>
    </p:spTree>
    <p:extLst>
      <p:ext uri="{BB962C8B-B14F-4D97-AF65-F5344CB8AC3E}">
        <p14:creationId xmlns:p14="http://schemas.microsoft.com/office/powerpoint/2010/main" val="2438712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11510"/>
            <a:ext cx="8640960" cy="576064"/>
          </a:xfrm>
        </p:spPr>
        <p:txBody>
          <a:bodyPr>
            <a:noAutofit/>
          </a:bodyPr>
          <a:lstStyle/>
          <a:p>
            <a:pPr algn="ctr"/>
            <a:r>
              <a:rPr lang="pl-PL" sz="3600" dirty="0"/>
              <a:t>Główne wnioski i </a:t>
            </a:r>
            <a:r>
              <a:rPr lang="pl-PL" sz="3600" dirty="0" smtClean="0"/>
              <a:t>rekomendacje (I/VIII)</a:t>
            </a:r>
            <a:endParaRPr lang="pl-PL" sz="36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60</a:t>
            </a:fld>
            <a:endParaRPr lang="pl-PL" dirty="0"/>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2117857355"/>
              </p:ext>
            </p:extLst>
          </p:nvPr>
        </p:nvGraphicFramePr>
        <p:xfrm>
          <a:off x="179512" y="987574"/>
          <a:ext cx="8784976" cy="3960440"/>
        </p:xfrm>
        <a:graphic>
          <a:graphicData uri="http://schemas.openxmlformats.org/drawingml/2006/table">
            <a:tbl>
              <a:tblPr firstRow="1" firstCol="1" bandRow="1"/>
              <a:tblGrid>
                <a:gridCol w="4392488"/>
                <a:gridCol w="4392488"/>
              </a:tblGrid>
              <a:tr h="446542">
                <a:tc>
                  <a:txBody>
                    <a:bodyPr/>
                    <a:lstStyle/>
                    <a:p>
                      <a:pPr algn="ctr">
                        <a:lnSpc>
                          <a:spcPct val="107000"/>
                        </a:lnSpc>
                        <a:spcBef>
                          <a:spcPts val="600"/>
                        </a:spcBef>
                        <a:spcAft>
                          <a:spcPts val="600"/>
                        </a:spcAft>
                      </a:pPr>
                      <a:r>
                        <a:rPr lang="pl-PL" sz="1800" b="1" dirty="0">
                          <a:solidFill>
                            <a:srgbClr val="FFFFFF"/>
                          </a:solidFill>
                          <a:effectLst/>
                          <a:latin typeface="Calibri"/>
                          <a:ea typeface="Calibri"/>
                          <a:cs typeface="Calibri"/>
                        </a:rPr>
                        <a:t>Wnioski</a:t>
                      </a:r>
                      <a:endParaRPr lang="pl-PL" sz="1800" dirty="0">
                        <a:effectLst/>
                        <a:latin typeface="Calibri"/>
                        <a:ea typeface="Calibri"/>
                        <a:cs typeface="Times New Roman"/>
                      </a:endParaRPr>
                    </a:p>
                  </a:txBody>
                  <a:tcPr marL="13455" marR="13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D5B"/>
                    </a:solidFill>
                  </a:tcPr>
                </a:tc>
                <a:tc>
                  <a:txBody>
                    <a:bodyPr/>
                    <a:lstStyle/>
                    <a:p>
                      <a:pPr algn="ctr">
                        <a:lnSpc>
                          <a:spcPct val="107000"/>
                        </a:lnSpc>
                        <a:spcBef>
                          <a:spcPts val="600"/>
                        </a:spcBef>
                        <a:spcAft>
                          <a:spcPts val="600"/>
                        </a:spcAft>
                      </a:pPr>
                      <a:r>
                        <a:rPr lang="pl-PL" sz="1800" b="1" dirty="0">
                          <a:solidFill>
                            <a:schemeClr val="bg1"/>
                          </a:solidFill>
                          <a:effectLst/>
                          <a:latin typeface="Calibri"/>
                          <a:ea typeface="Calibri"/>
                          <a:cs typeface="Calibri"/>
                        </a:rPr>
                        <a:t>Rekomendacje</a:t>
                      </a:r>
                      <a:endParaRPr lang="pl-PL" sz="1800" dirty="0">
                        <a:solidFill>
                          <a:schemeClr val="bg1"/>
                        </a:solidFill>
                        <a:effectLst/>
                        <a:latin typeface="Calibri"/>
                        <a:ea typeface="Calibri"/>
                        <a:cs typeface="Times New Roman"/>
                      </a:endParaRPr>
                    </a:p>
                  </a:txBody>
                  <a:tcPr marL="13455" marR="13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D5B"/>
                    </a:solidFill>
                  </a:tcPr>
                </a:tc>
              </a:tr>
              <a:tr h="3513898">
                <a:tc>
                  <a:txBody>
                    <a:bodyPr/>
                    <a:lstStyle/>
                    <a:p>
                      <a:pPr algn="just">
                        <a:lnSpc>
                          <a:spcPct val="107000"/>
                        </a:lnSpc>
                        <a:spcBef>
                          <a:spcPts val="600"/>
                        </a:spcBef>
                        <a:spcAft>
                          <a:spcPts val="600"/>
                        </a:spcAft>
                      </a:pPr>
                      <a:r>
                        <a:rPr lang="pl-PL" sz="1800" dirty="0">
                          <a:solidFill>
                            <a:srgbClr val="FFFFFF"/>
                          </a:solidFill>
                          <a:effectLst/>
                          <a:latin typeface="Calibri"/>
                          <a:ea typeface="Times New Roman"/>
                          <a:cs typeface="Calibri"/>
                        </a:rPr>
                        <a:t>Proces pozyskiwania danych z Ośrodków Pomocy Społecznej ujawnił, że istnieje problem z eksportem danych będących w zasobach informacyjnych instytucji. Ich rozproszenie w ramach różnych zasobów połączone z brakiem możliwości szybkiego konfekcjonowania danych niezbędnych do planowania rozwoju lokalnego (w tym przypadku na potrzeby diagnozy społecznej) skutkuje tym, że dane pozyskane z różnych OPS są niespójne. </a:t>
                      </a:r>
                      <a:endParaRPr lang="pl-PL" sz="1800" dirty="0">
                        <a:effectLst/>
                        <a:latin typeface="Calibri"/>
                        <a:ea typeface="Calibri"/>
                        <a:cs typeface="Times New Roman"/>
                      </a:endParaRPr>
                    </a:p>
                  </a:txBody>
                  <a:tcPr marL="13455" marR="1345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BB0"/>
                    </a:solidFill>
                  </a:tcPr>
                </a:tc>
                <a:tc>
                  <a:txBody>
                    <a:bodyPr/>
                    <a:lstStyle/>
                    <a:p>
                      <a:pPr algn="just">
                        <a:lnSpc>
                          <a:spcPct val="107000"/>
                        </a:lnSpc>
                        <a:spcBef>
                          <a:spcPts val="600"/>
                        </a:spcBef>
                        <a:spcAft>
                          <a:spcPts val="600"/>
                        </a:spcAft>
                      </a:pPr>
                      <a:r>
                        <a:rPr lang="pl-PL" sz="1800" dirty="0">
                          <a:effectLst/>
                          <a:latin typeface="Calibri"/>
                          <a:ea typeface="Times New Roman"/>
                          <a:cs typeface="Calibri"/>
                        </a:rPr>
                        <a:t>Wyposażenie instytucji pomocy społecznej z terenu LOF w system informatyczny integrujący obsługiwane przez nich systemy sprawozdawcze. Kluczowym aspektem jest nadanie funkcjonalności umożliwiającej łatwe generowanie zagregowanych danych odnoszących się do określonych aspektów związanych z zarządzaniem systemem pomocy społecznej.</a:t>
                      </a:r>
                      <a:endParaRPr lang="pl-PL" sz="1800" dirty="0">
                        <a:effectLst/>
                        <a:latin typeface="Calibri"/>
                        <a:ea typeface="Calibri"/>
                        <a:cs typeface="Times New Roman"/>
                      </a:endParaRPr>
                    </a:p>
                  </a:txBody>
                  <a:tcPr marL="13455" marR="1345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08525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11510"/>
            <a:ext cx="8640960" cy="576064"/>
          </a:xfrm>
        </p:spPr>
        <p:txBody>
          <a:bodyPr>
            <a:noAutofit/>
          </a:bodyPr>
          <a:lstStyle/>
          <a:p>
            <a:pPr algn="ctr"/>
            <a:r>
              <a:rPr lang="pl-PL" sz="3600" dirty="0"/>
              <a:t>Główne wnioski i </a:t>
            </a:r>
            <a:r>
              <a:rPr lang="pl-PL" sz="3600" dirty="0" smtClean="0"/>
              <a:t>rekomendacje (II/VIII)</a:t>
            </a:r>
            <a:endParaRPr lang="pl-PL" sz="36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61</a:t>
            </a:fld>
            <a:endParaRPr lang="pl-PL" dirty="0"/>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4016145668"/>
              </p:ext>
            </p:extLst>
          </p:nvPr>
        </p:nvGraphicFramePr>
        <p:xfrm>
          <a:off x="179512" y="1131590"/>
          <a:ext cx="8712968" cy="3744416"/>
        </p:xfrm>
        <a:graphic>
          <a:graphicData uri="http://schemas.openxmlformats.org/drawingml/2006/table">
            <a:tbl>
              <a:tblPr firstRow="1" firstCol="1" bandRow="1"/>
              <a:tblGrid>
                <a:gridCol w="4356484"/>
                <a:gridCol w="4356484"/>
              </a:tblGrid>
              <a:tr h="513264">
                <a:tc>
                  <a:txBody>
                    <a:bodyPr/>
                    <a:lstStyle/>
                    <a:p>
                      <a:pPr algn="ctr">
                        <a:lnSpc>
                          <a:spcPct val="107000"/>
                        </a:lnSpc>
                        <a:spcBef>
                          <a:spcPts val="600"/>
                        </a:spcBef>
                        <a:spcAft>
                          <a:spcPts val="600"/>
                        </a:spcAft>
                      </a:pPr>
                      <a:r>
                        <a:rPr lang="pl-PL" sz="2000" b="1" dirty="0">
                          <a:solidFill>
                            <a:srgbClr val="FFFFFF"/>
                          </a:solidFill>
                          <a:effectLst/>
                          <a:latin typeface="Calibri"/>
                          <a:ea typeface="Calibri"/>
                          <a:cs typeface="Calibri"/>
                        </a:rPr>
                        <a:t>Wnioski</a:t>
                      </a:r>
                      <a:endParaRPr lang="pl-PL" sz="2000" dirty="0">
                        <a:effectLst/>
                        <a:latin typeface="Calibri"/>
                        <a:ea typeface="Calibri"/>
                        <a:cs typeface="Times New Roman"/>
                      </a:endParaRPr>
                    </a:p>
                  </a:txBody>
                  <a:tcPr marL="13455" marR="13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D5B"/>
                    </a:solidFill>
                  </a:tcPr>
                </a:tc>
                <a:tc>
                  <a:txBody>
                    <a:bodyPr/>
                    <a:lstStyle/>
                    <a:p>
                      <a:pPr algn="ctr">
                        <a:lnSpc>
                          <a:spcPct val="107000"/>
                        </a:lnSpc>
                        <a:spcBef>
                          <a:spcPts val="600"/>
                        </a:spcBef>
                        <a:spcAft>
                          <a:spcPts val="600"/>
                        </a:spcAft>
                      </a:pPr>
                      <a:r>
                        <a:rPr lang="pl-PL" sz="2000" b="1" dirty="0">
                          <a:solidFill>
                            <a:schemeClr val="bg1"/>
                          </a:solidFill>
                          <a:effectLst/>
                          <a:latin typeface="Calibri"/>
                          <a:ea typeface="Calibri"/>
                          <a:cs typeface="Calibri"/>
                        </a:rPr>
                        <a:t>Rekomendacje</a:t>
                      </a:r>
                      <a:endParaRPr lang="pl-PL" sz="2000" dirty="0">
                        <a:solidFill>
                          <a:schemeClr val="bg1"/>
                        </a:solidFill>
                        <a:effectLst/>
                        <a:latin typeface="Calibri"/>
                        <a:ea typeface="Calibri"/>
                        <a:cs typeface="Times New Roman"/>
                      </a:endParaRPr>
                    </a:p>
                  </a:txBody>
                  <a:tcPr marL="13455" marR="13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D5B"/>
                    </a:solidFill>
                  </a:tcPr>
                </a:tc>
              </a:tr>
              <a:tr h="3231152">
                <a:tc>
                  <a:txBody>
                    <a:bodyPr/>
                    <a:lstStyle/>
                    <a:p>
                      <a:pPr algn="just">
                        <a:lnSpc>
                          <a:spcPct val="107000"/>
                        </a:lnSpc>
                        <a:spcBef>
                          <a:spcPts val="600"/>
                        </a:spcBef>
                        <a:spcAft>
                          <a:spcPts val="600"/>
                        </a:spcAft>
                      </a:pPr>
                      <a:r>
                        <a:rPr lang="pl-PL" sz="2000" dirty="0">
                          <a:solidFill>
                            <a:srgbClr val="FFFFFF"/>
                          </a:solidFill>
                          <a:effectLst/>
                          <a:latin typeface="Calibri"/>
                          <a:ea typeface="Times New Roman"/>
                          <a:cs typeface="Calibri"/>
                        </a:rPr>
                        <a:t>Wielu uczestników wywiadów omawiając problematykę obszarów wiejskich wskazywało na trudną sytuacja emerytów-rolników, którzy z uwagi na otrzymywanie niskich świadczeń emerytalnych są przeważnie uzależnieni od pomocy innych osób lub instytucji pomocy społecznej. </a:t>
                      </a:r>
                      <a:endParaRPr lang="pl-PL" sz="2000" dirty="0">
                        <a:effectLst/>
                        <a:latin typeface="Calibri"/>
                        <a:ea typeface="Calibri"/>
                        <a:cs typeface="Times New Roman"/>
                      </a:endParaRPr>
                    </a:p>
                  </a:txBody>
                  <a:tcPr marL="13455" marR="1345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BB0"/>
                    </a:solidFill>
                  </a:tcPr>
                </a:tc>
                <a:tc>
                  <a:txBody>
                    <a:bodyPr/>
                    <a:lstStyle/>
                    <a:p>
                      <a:pPr algn="just">
                        <a:lnSpc>
                          <a:spcPct val="107000"/>
                        </a:lnSpc>
                        <a:spcBef>
                          <a:spcPts val="600"/>
                        </a:spcBef>
                        <a:spcAft>
                          <a:spcPts val="600"/>
                        </a:spcAft>
                      </a:pPr>
                      <a:r>
                        <a:rPr lang="pl-PL" sz="2000" dirty="0">
                          <a:effectLst/>
                          <a:latin typeface="Calibri"/>
                          <a:ea typeface="Times New Roman"/>
                          <a:cs typeface="Calibri"/>
                        </a:rPr>
                        <a:t>Mając na uwadze obecnie stosowane procedury przyznawania świadczeń pomocy społecznej należałoby uwzględnić sytuację rolników-emerytów samotnie prowadzących gospodarstwa domowe – tak aby nie byli oni pomijani z uwagi na stosowane kryteria dochodowe na osobę w gospodarstwie domowym.</a:t>
                      </a:r>
                      <a:endParaRPr lang="pl-PL" sz="2000" dirty="0">
                        <a:effectLst/>
                        <a:latin typeface="Calibri"/>
                        <a:ea typeface="Calibri"/>
                        <a:cs typeface="Times New Roman"/>
                      </a:endParaRPr>
                    </a:p>
                  </a:txBody>
                  <a:tcPr marL="13455" marR="1345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54265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11510"/>
            <a:ext cx="8640960" cy="576064"/>
          </a:xfrm>
        </p:spPr>
        <p:txBody>
          <a:bodyPr>
            <a:noAutofit/>
          </a:bodyPr>
          <a:lstStyle/>
          <a:p>
            <a:pPr algn="ctr"/>
            <a:r>
              <a:rPr lang="pl-PL" sz="3600" dirty="0"/>
              <a:t>Główne wnioski i </a:t>
            </a:r>
            <a:r>
              <a:rPr lang="pl-PL" sz="3600" dirty="0" smtClean="0"/>
              <a:t>rekomendacje (III/VIII)</a:t>
            </a:r>
            <a:endParaRPr lang="pl-PL" sz="36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62</a:t>
            </a:fld>
            <a:endParaRPr lang="pl-PL" dirty="0"/>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1075326456"/>
              </p:ext>
            </p:extLst>
          </p:nvPr>
        </p:nvGraphicFramePr>
        <p:xfrm>
          <a:off x="251520" y="992927"/>
          <a:ext cx="8640960" cy="3883079"/>
        </p:xfrm>
        <a:graphic>
          <a:graphicData uri="http://schemas.openxmlformats.org/drawingml/2006/table">
            <a:tbl>
              <a:tblPr firstRow="1" firstCol="1" bandRow="1"/>
              <a:tblGrid>
                <a:gridCol w="4320480"/>
                <a:gridCol w="4320480"/>
              </a:tblGrid>
              <a:tr h="596625">
                <a:tc>
                  <a:txBody>
                    <a:bodyPr/>
                    <a:lstStyle/>
                    <a:p>
                      <a:pPr algn="ctr">
                        <a:lnSpc>
                          <a:spcPct val="107000"/>
                        </a:lnSpc>
                        <a:spcBef>
                          <a:spcPts val="600"/>
                        </a:spcBef>
                        <a:spcAft>
                          <a:spcPts val="600"/>
                        </a:spcAft>
                      </a:pPr>
                      <a:r>
                        <a:rPr lang="pl-PL" sz="2000" b="1" dirty="0">
                          <a:solidFill>
                            <a:srgbClr val="FFFFFF"/>
                          </a:solidFill>
                          <a:effectLst/>
                          <a:latin typeface="Calibri"/>
                          <a:ea typeface="Calibri"/>
                          <a:cs typeface="Calibri"/>
                        </a:rPr>
                        <a:t>Wnioski</a:t>
                      </a:r>
                      <a:endParaRPr lang="pl-PL" sz="2000" dirty="0">
                        <a:effectLst/>
                        <a:latin typeface="Calibri"/>
                        <a:ea typeface="Calibri"/>
                        <a:cs typeface="Times New Roman"/>
                      </a:endParaRPr>
                    </a:p>
                  </a:txBody>
                  <a:tcPr marL="13455" marR="13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D5B"/>
                    </a:solidFill>
                  </a:tcPr>
                </a:tc>
                <a:tc>
                  <a:txBody>
                    <a:bodyPr/>
                    <a:lstStyle/>
                    <a:p>
                      <a:pPr algn="ctr">
                        <a:lnSpc>
                          <a:spcPct val="107000"/>
                        </a:lnSpc>
                        <a:spcBef>
                          <a:spcPts val="600"/>
                        </a:spcBef>
                        <a:spcAft>
                          <a:spcPts val="600"/>
                        </a:spcAft>
                      </a:pPr>
                      <a:r>
                        <a:rPr lang="pl-PL" sz="2000" b="1" dirty="0">
                          <a:solidFill>
                            <a:schemeClr val="bg1"/>
                          </a:solidFill>
                          <a:effectLst/>
                          <a:latin typeface="Calibri"/>
                          <a:ea typeface="Calibri"/>
                          <a:cs typeface="Calibri"/>
                        </a:rPr>
                        <a:t>Rekomendacje</a:t>
                      </a:r>
                      <a:endParaRPr lang="pl-PL" sz="2000" dirty="0">
                        <a:solidFill>
                          <a:schemeClr val="bg1"/>
                        </a:solidFill>
                        <a:effectLst/>
                        <a:latin typeface="Calibri"/>
                        <a:ea typeface="Calibri"/>
                        <a:cs typeface="Times New Roman"/>
                      </a:endParaRPr>
                    </a:p>
                  </a:txBody>
                  <a:tcPr marL="13455" marR="13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D5B"/>
                    </a:solidFill>
                  </a:tcPr>
                </a:tc>
              </a:tr>
              <a:tr h="3286454">
                <a:tc>
                  <a:txBody>
                    <a:bodyPr/>
                    <a:lstStyle/>
                    <a:p>
                      <a:pPr algn="just">
                        <a:lnSpc>
                          <a:spcPct val="107000"/>
                        </a:lnSpc>
                        <a:spcBef>
                          <a:spcPts val="600"/>
                        </a:spcBef>
                        <a:spcAft>
                          <a:spcPts val="600"/>
                        </a:spcAft>
                      </a:pPr>
                      <a:r>
                        <a:rPr lang="pl-PL" sz="2000" dirty="0">
                          <a:solidFill>
                            <a:srgbClr val="FFFFFF"/>
                          </a:solidFill>
                          <a:effectLst/>
                          <a:latin typeface="Calibri"/>
                          <a:ea typeface="Times New Roman"/>
                          <a:cs typeface="Calibri"/>
                        </a:rPr>
                        <a:t>Procesy migracji wewnątrzregionalnych, międzyregionalnych oraz zagranicznych przynoszą skutek w postaci pozostawiania osób starszych czy z niepełnosprawnościami bez opieki. Brak rodziny w bliskiej przestrzeni geograficznej rodzi konieczność wspierania osób samotnych przez opiekę społeczną</a:t>
                      </a:r>
                      <a:endParaRPr lang="pl-PL" sz="2000" dirty="0">
                        <a:effectLst/>
                        <a:latin typeface="Calibri"/>
                        <a:ea typeface="Calibri"/>
                        <a:cs typeface="Times New Roman"/>
                      </a:endParaRPr>
                    </a:p>
                  </a:txBody>
                  <a:tcPr marL="13455" marR="1345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BB0"/>
                    </a:solidFill>
                  </a:tcPr>
                </a:tc>
                <a:tc>
                  <a:txBody>
                    <a:bodyPr/>
                    <a:lstStyle/>
                    <a:p>
                      <a:pPr algn="just">
                        <a:lnSpc>
                          <a:spcPct val="107000"/>
                        </a:lnSpc>
                        <a:spcBef>
                          <a:spcPts val="600"/>
                        </a:spcBef>
                        <a:spcAft>
                          <a:spcPts val="600"/>
                        </a:spcAft>
                      </a:pPr>
                      <a:r>
                        <a:rPr lang="pl-PL" sz="2000" dirty="0">
                          <a:effectLst/>
                          <a:latin typeface="Calibri"/>
                          <a:ea typeface="Times New Roman"/>
                          <a:cs typeface="Calibri"/>
                        </a:rPr>
                        <a:t>W dłuższej perspektywie na terenie LOF należałoby stymulować rozwój gospodarki oraz wpływać na poprawę jakości życia, aby zmniejszyć poziom migracji z terenu, a co za tym idzie – zahamować proces erozji więzi rodzinnych na terenie Lublina i podlubelskich miejscowości.</a:t>
                      </a:r>
                      <a:endParaRPr lang="pl-PL" sz="2000" dirty="0">
                        <a:effectLst/>
                        <a:latin typeface="Calibri"/>
                        <a:ea typeface="Calibri"/>
                        <a:cs typeface="Times New Roman"/>
                      </a:endParaRPr>
                    </a:p>
                  </a:txBody>
                  <a:tcPr marL="13455" marR="1345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00668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11510"/>
            <a:ext cx="8640960" cy="576064"/>
          </a:xfrm>
        </p:spPr>
        <p:txBody>
          <a:bodyPr>
            <a:noAutofit/>
          </a:bodyPr>
          <a:lstStyle/>
          <a:p>
            <a:pPr algn="ctr"/>
            <a:r>
              <a:rPr lang="pl-PL" sz="3600" dirty="0"/>
              <a:t>Główne wnioski i </a:t>
            </a:r>
            <a:r>
              <a:rPr lang="pl-PL" sz="3600" dirty="0" smtClean="0"/>
              <a:t>rekomendacje (IV/VIII)</a:t>
            </a:r>
            <a:endParaRPr lang="pl-PL" sz="36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63</a:t>
            </a:fld>
            <a:endParaRPr lang="pl-PL" dirty="0"/>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1174288419"/>
              </p:ext>
            </p:extLst>
          </p:nvPr>
        </p:nvGraphicFramePr>
        <p:xfrm>
          <a:off x="251520" y="992926"/>
          <a:ext cx="8712968" cy="3883079"/>
        </p:xfrm>
        <a:graphic>
          <a:graphicData uri="http://schemas.openxmlformats.org/drawingml/2006/table">
            <a:tbl>
              <a:tblPr firstRow="1" firstCol="1" bandRow="1"/>
              <a:tblGrid>
                <a:gridCol w="4356484"/>
                <a:gridCol w="4356484"/>
              </a:tblGrid>
              <a:tr h="532271">
                <a:tc>
                  <a:txBody>
                    <a:bodyPr/>
                    <a:lstStyle/>
                    <a:p>
                      <a:pPr algn="ctr">
                        <a:lnSpc>
                          <a:spcPct val="107000"/>
                        </a:lnSpc>
                        <a:spcBef>
                          <a:spcPts val="600"/>
                        </a:spcBef>
                        <a:spcAft>
                          <a:spcPts val="600"/>
                        </a:spcAft>
                      </a:pPr>
                      <a:r>
                        <a:rPr lang="pl-PL" sz="2000" b="1" dirty="0">
                          <a:solidFill>
                            <a:srgbClr val="FFFFFF"/>
                          </a:solidFill>
                          <a:effectLst/>
                          <a:latin typeface="Calibri"/>
                          <a:ea typeface="Calibri"/>
                          <a:cs typeface="Calibri"/>
                        </a:rPr>
                        <a:t>Wnioski</a:t>
                      </a:r>
                      <a:endParaRPr lang="pl-PL" sz="2000" dirty="0">
                        <a:effectLst/>
                        <a:latin typeface="Calibri"/>
                        <a:ea typeface="Calibri"/>
                        <a:cs typeface="Times New Roman"/>
                      </a:endParaRPr>
                    </a:p>
                  </a:txBody>
                  <a:tcPr marL="13455" marR="13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D5B"/>
                    </a:solidFill>
                  </a:tcPr>
                </a:tc>
                <a:tc>
                  <a:txBody>
                    <a:bodyPr/>
                    <a:lstStyle/>
                    <a:p>
                      <a:pPr algn="ctr">
                        <a:lnSpc>
                          <a:spcPct val="107000"/>
                        </a:lnSpc>
                        <a:spcBef>
                          <a:spcPts val="600"/>
                        </a:spcBef>
                        <a:spcAft>
                          <a:spcPts val="600"/>
                        </a:spcAft>
                      </a:pPr>
                      <a:r>
                        <a:rPr lang="pl-PL" sz="2000" b="1" dirty="0">
                          <a:solidFill>
                            <a:schemeClr val="bg1"/>
                          </a:solidFill>
                          <a:effectLst/>
                          <a:latin typeface="Calibri"/>
                          <a:ea typeface="Calibri"/>
                          <a:cs typeface="Calibri"/>
                        </a:rPr>
                        <a:t>Rekomendacje</a:t>
                      </a:r>
                      <a:endParaRPr lang="pl-PL" sz="2000" dirty="0">
                        <a:solidFill>
                          <a:schemeClr val="bg1"/>
                        </a:solidFill>
                        <a:effectLst/>
                        <a:latin typeface="Calibri"/>
                        <a:ea typeface="Calibri"/>
                        <a:cs typeface="Times New Roman"/>
                      </a:endParaRPr>
                    </a:p>
                  </a:txBody>
                  <a:tcPr marL="13455" marR="13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D5B"/>
                    </a:solidFill>
                  </a:tcPr>
                </a:tc>
              </a:tr>
              <a:tr h="3350808">
                <a:tc>
                  <a:txBody>
                    <a:bodyPr/>
                    <a:lstStyle/>
                    <a:p>
                      <a:pPr algn="just">
                        <a:lnSpc>
                          <a:spcPct val="107000"/>
                        </a:lnSpc>
                        <a:spcBef>
                          <a:spcPts val="600"/>
                        </a:spcBef>
                        <a:spcAft>
                          <a:spcPts val="600"/>
                        </a:spcAft>
                      </a:pPr>
                      <a:r>
                        <a:rPr lang="pl-PL" sz="2000" dirty="0">
                          <a:solidFill>
                            <a:srgbClr val="FFFFFF"/>
                          </a:solidFill>
                          <a:effectLst/>
                          <a:latin typeface="Calibri"/>
                          <a:ea typeface="Times New Roman"/>
                          <a:cs typeface="Calibri"/>
                        </a:rPr>
                        <a:t>Działania mające na celu aktywizację zawodowa osób z niepełnosprawnościami nie zawsze przynoszą wąsko rozumiany sukces, lecz ich wartością dodaną jest aktywizacja społeczna osoby objętej wsparciem, czyli skłonienie tej osoby do opuszczenia czterech ścian</a:t>
                      </a:r>
                      <a:endParaRPr lang="pl-PL" sz="2000" dirty="0">
                        <a:effectLst/>
                        <a:latin typeface="Calibri"/>
                        <a:ea typeface="Calibri"/>
                        <a:cs typeface="Times New Roman"/>
                      </a:endParaRPr>
                    </a:p>
                  </a:txBody>
                  <a:tcPr marL="13455" marR="1345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BB0"/>
                    </a:solidFill>
                  </a:tcPr>
                </a:tc>
                <a:tc>
                  <a:txBody>
                    <a:bodyPr/>
                    <a:lstStyle/>
                    <a:p>
                      <a:pPr algn="just">
                        <a:lnSpc>
                          <a:spcPct val="107000"/>
                        </a:lnSpc>
                        <a:spcBef>
                          <a:spcPts val="600"/>
                        </a:spcBef>
                        <a:spcAft>
                          <a:spcPts val="600"/>
                        </a:spcAft>
                      </a:pPr>
                      <a:r>
                        <a:rPr lang="pl-PL" sz="2000" dirty="0">
                          <a:effectLst/>
                          <a:latin typeface="Calibri"/>
                          <a:ea typeface="Times New Roman"/>
                          <a:cs typeface="Calibri"/>
                        </a:rPr>
                        <a:t>Należy prowadzić działania z zakresu aktywizacji zawodowej osób z niepełnosprawnościami bez względu na ich wąsko pojmowaną efektywność. Ponadto popularyzacja tych form oddziaływania może z czasem rodzić wśród pracodawców większą przychylność wobec tworzenia miejsc pracy dla osób z niepełnosprawnościami.</a:t>
                      </a:r>
                      <a:endParaRPr lang="pl-PL" sz="2000" dirty="0">
                        <a:effectLst/>
                        <a:latin typeface="Calibri"/>
                        <a:ea typeface="Calibri"/>
                        <a:cs typeface="Times New Roman"/>
                      </a:endParaRPr>
                    </a:p>
                  </a:txBody>
                  <a:tcPr marL="13455" marR="1345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076671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11510"/>
            <a:ext cx="8640960" cy="576064"/>
          </a:xfrm>
        </p:spPr>
        <p:txBody>
          <a:bodyPr>
            <a:noAutofit/>
          </a:bodyPr>
          <a:lstStyle/>
          <a:p>
            <a:pPr algn="ctr"/>
            <a:r>
              <a:rPr lang="pl-PL" sz="3600" dirty="0"/>
              <a:t>Główne wnioski i </a:t>
            </a:r>
            <a:r>
              <a:rPr lang="pl-PL" sz="3600" dirty="0" smtClean="0"/>
              <a:t>rekomendacje (V/VIII)</a:t>
            </a:r>
            <a:endParaRPr lang="pl-PL" sz="36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64</a:t>
            </a:fld>
            <a:endParaRPr lang="pl-PL" dirty="0"/>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2013758199"/>
              </p:ext>
            </p:extLst>
          </p:nvPr>
        </p:nvGraphicFramePr>
        <p:xfrm>
          <a:off x="251520" y="992927"/>
          <a:ext cx="8640960" cy="3883079"/>
        </p:xfrm>
        <a:graphic>
          <a:graphicData uri="http://schemas.openxmlformats.org/drawingml/2006/table">
            <a:tbl>
              <a:tblPr firstRow="1" firstCol="1" bandRow="1"/>
              <a:tblGrid>
                <a:gridCol w="4320480"/>
                <a:gridCol w="4320480"/>
              </a:tblGrid>
              <a:tr h="437819">
                <a:tc>
                  <a:txBody>
                    <a:bodyPr/>
                    <a:lstStyle/>
                    <a:p>
                      <a:pPr algn="ctr">
                        <a:lnSpc>
                          <a:spcPct val="107000"/>
                        </a:lnSpc>
                        <a:spcBef>
                          <a:spcPts val="600"/>
                        </a:spcBef>
                        <a:spcAft>
                          <a:spcPts val="600"/>
                        </a:spcAft>
                      </a:pPr>
                      <a:r>
                        <a:rPr lang="pl-PL" sz="1800" b="1" dirty="0">
                          <a:solidFill>
                            <a:srgbClr val="FFFFFF"/>
                          </a:solidFill>
                          <a:effectLst/>
                          <a:latin typeface="Calibri"/>
                          <a:ea typeface="Calibri"/>
                          <a:cs typeface="Calibri"/>
                        </a:rPr>
                        <a:t>Wnioski</a:t>
                      </a:r>
                      <a:endParaRPr lang="pl-PL" sz="1800" dirty="0">
                        <a:effectLst/>
                        <a:latin typeface="Calibri"/>
                        <a:ea typeface="Calibri"/>
                        <a:cs typeface="Times New Roman"/>
                      </a:endParaRPr>
                    </a:p>
                  </a:txBody>
                  <a:tcPr marL="13455" marR="13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D5B"/>
                    </a:solidFill>
                  </a:tcPr>
                </a:tc>
                <a:tc>
                  <a:txBody>
                    <a:bodyPr/>
                    <a:lstStyle/>
                    <a:p>
                      <a:pPr algn="ctr">
                        <a:lnSpc>
                          <a:spcPct val="107000"/>
                        </a:lnSpc>
                        <a:spcBef>
                          <a:spcPts val="600"/>
                        </a:spcBef>
                        <a:spcAft>
                          <a:spcPts val="600"/>
                        </a:spcAft>
                      </a:pPr>
                      <a:r>
                        <a:rPr lang="pl-PL" sz="1800" b="1" dirty="0">
                          <a:solidFill>
                            <a:schemeClr val="bg1"/>
                          </a:solidFill>
                          <a:effectLst/>
                          <a:latin typeface="Calibri"/>
                          <a:ea typeface="Calibri"/>
                          <a:cs typeface="Calibri"/>
                        </a:rPr>
                        <a:t>Rekomendacje</a:t>
                      </a:r>
                      <a:endParaRPr lang="pl-PL" sz="1800" dirty="0">
                        <a:solidFill>
                          <a:schemeClr val="bg1"/>
                        </a:solidFill>
                        <a:effectLst/>
                        <a:latin typeface="Calibri"/>
                        <a:ea typeface="Calibri"/>
                        <a:cs typeface="Times New Roman"/>
                      </a:endParaRPr>
                    </a:p>
                  </a:txBody>
                  <a:tcPr marL="13455" marR="13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D5B"/>
                    </a:solidFill>
                  </a:tcPr>
                </a:tc>
              </a:tr>
              <a:tr h="3445260">
                <a:tc>
                  <a:txBody>
                    <a:bodyPr/>
                    <a:lstStyle/>
                    <a:p>
                      <a:pPr algn="just">
                        <a:lnSpc>
                          <a:spcPct val="107000"/>
                        </a:lnSpc>
                        <a:spcBef>
                          <a:spcPts val="600"/>
                        </a:spcBef>
                        <a:spcAft>
                          <a:spcPts val="600"/>
                        </a:spcAft>
                      </a:pPr>
                      <a:r>
                        <a:rPr lang="pl-PL" sz="1800" dirty="0">
                          <a:solidFill>
                            <a:srgbClr val="FFFFFF"/>
                          </a:solidFill>
                          <a:effectLst/>
                          <a:latin typeface="Calibri"/>
                          <a:ea typeface="Times New Roman"/>
                          <a:cs typeface="Calibri"/>
                        </a:rPr>
                        <a:t>Wśród uczestników wywiadów pojawiały się głosy, że sieć transportu publicznego na terenie LOF nie jest wystarczająca, ponieważ peryferyjnie położone miejscowości nie posiadają dogodnych połączeń pozwalających na przemieszczanie się do miejsc, gdzie można zaspokoić część istotnych potrzeb mieszkańców tych miejscowości, w tym potrzeb kulturalnych czy związanych z dostępem do specjalistycznej opieki zdrowotnej</a:t>
                      </a:r>
                      <a:endParaRPr lang="pl-PL" sz="1800" dirty="0">
                        <a:effectLst/>
                        <a:latin typeface="Calibri"/>
                        <a:ea typeface="Calibri"/>
                        <a:cs typeface="Times New Roman"/>
                      </a:endParaRPr>
                    </a:p>
                  </a:txBody>
                  <a:tcPr marL="13455" marR="1345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BB0"/>
                    </a:solidFill>
                  </a:tcPr>
                </a:tc>
                <a:tc>
                  <a:txBody>
                    <a:bodyPr/>
                    <a:lstStyle/>
                    <a:p>
                      <a:pPr algn="just">
                        <a:lnSpc>
                          <a:spcPct val="107000"/>
                        </a:lnSpc>
                        <a:spcBef>
                          <a:spcPts val="600"/>
                        </a:spcBef>
                        <a:spcAft>
                          <a:spcPts val="600"/>
                        </a:spcAft>
                      </a:pPr>
                      <a:r>
                        <a:rPr lang="pl-PL" sz="1800" dirty="0">
                          <a:effectLst/>
                          <a:latin typeface="Calibri"/>
                          <a:ea typeface="Times New Roman"/>
                          <a:cs typeface="Calibri"/>
                        </a:rPr>
                        <a:t>Kolejnym kierunkiem dookreślenia celów międzygminnej współpracy powinno być sukcesywne zagęszczanie sieci transportu publicznego na terenie LOF.</a:t>
                      </a:r>
                      <a:endParaRPr lang="pl-PL" sz="1800" dirty="0">
                        <a:effectLst/>
                        <a:latin typeface="Calibri"/>
                        <a:ea typeface="Calibri"/>
                        <a:cs typeface="Times New Roman"/>
                      </a:endParaRPr>
                    </a:p>
                  </a:txBody>
                  <a:tcPr marL="13455" marR="1345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156400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11510"/>
            <a:ext cx="8640960" cy="576064"/>
          </a:xfrm>
        </p:spPr>
        <p:txBody>
          <a:bodyPr>
            <a:noAutofit/>
          </a:bodyPr>
          <a:lstStyle/>
          <a:p>
            <a:pPr algn="ctr"/>
            <a:r>
              <a:rPr lang="pl-PL" sz="3600" dirty="0"/>
              <a:t>Główne wnioski i </a:t>
            </a:r>
            <a:r>
              <a:rPr lang="pl-PL" sz="3600" dirty="0" smtClean="0"/>
              <a:t>rekomendacje (VI/VIII)</a:t>
            </a:r>
            <a:endParaRPr lang="pl-PL" sz="36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65</a:t>
            </a:fld>
            <a:endParaRPr lang="pl-PL" dirty="0"/>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1430416322"/>
              </p:ext>
            </p:extLst>
          </p:nvPr>
        </p:nvGraphicFramePr>
        <p:xfrm>
          <a:off x="251520" y="992926"/>
          <a:ext cx="8640960" cy="3883079"/>
        </p:xfrm>
        <a:graphic>
          <a:graphicData uri="http://schemas.openxmlformats.org/drawingml/2006/table">
            <a:tbl>
              <a:tblPr firstRow="1" firstCol="1" bandRow="1"/>
              <a:tblGrid>
                <a:gridCol w="4320480"/>
                <a:gridCol w="4320480"/>
              </a:tblGrid>
              <a:tr h="532271">
                <a:tc>
                  <a:txBody>
                    <a:bodyPr/>
                    <a:lstStyle/>
                    <a:p>
                      <a:pPr algn="ctr">
                        <a:lnSpc>
                          <a:spcPct val="107000"/>
                        </a:lnSpc>
                        <a:spcBef>
                          <a:spcPts val="600"/>
                        </a:spcBef>
                        <a:spcAft>
                          <a:spcPts val="600"/>
                        </a:spcAft>
                      </a:pPr>
                      <a:r>
                        <a:rPr lang="pl-PL" sz="2000" b="1" dirty="0">
                          <a:solidFill>
                            <a:srgbClr val="FFFFFF"/>
                          </a:solidFill>
                          <a:effectLst/>
                          <a:latin typeface="Calibri"/>
                          <a:ea typeface="Calibri"/>
                          <a:cs typeface="Calibri"/>
                        </a:rPr>
                        <a:t>Wnioski</a:t>
                      </a:r>
                      <a:endParaRPr lang="pl-PL" sz="2000" dirty="0">
                        <a:effectLst/>
                        <a:latin typeface="Calibri"/>
                        <a:ea typeface="Calibri"/>
                        <a:cs typeface="Times New Roman"/>
                      </a:endParaRPr>
                    </a:p>
                  </a:txBody>
                  <a:tcPr marL="13455" marR="13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D5B"/>
                    </a:solidFill>
                  </a:tcPr>
                </a:tc>
                <a:tc>
                  <a:txBody>
                    <a:bodyPr/>
                    <a:lstStyle/>
                    <a:p>
                      <a:pPr algn="ctr">
                        <a:lnSpc>
                          <a:spcPct val="107000"/>
                        </a:lnSpc>
                        <a:spcBef>
                          <a:spcPts val="600"/>
                        </a:spcBef>
                        <a:spcAft>
                          <a:spcPts val="600"/>
                        </a:spcAft>
                      </a:pPr>
                      <a:r>
                        <a:rPr lang="pl-PL" sz="2000" b="1" dirty="0">
                          <a:solidFill>
                            <a:schemeClr val="bg1"/>
                          </a:solidFill>
                          <a:effectLst/>
                          <a:latin typeface="Calibri"/>
                          <a:ea typeface="Calibri"/>
                          <a:cs typeface="Calibri"/>
                        </a:rPr>
                        <a:t>Rekomendacje</a:t>
                      </a:r>
                      <a:endParaRPr lang="pl-PL" sz="2000" dirty="0">
                        <a:solidFill>
                          <a:schemeClr val="bg1"/>
                        </a:solidFill>
                        <a:effectLst/>
                        <a:latin typeface="Calibri"/>
                        <a:ea typeface="Calibri"/>
                        <a:cs typeface="Times New Roman"/>
                      </a:endParaRPr>
                    </a:p>
                  </a:txBody>
                  <a:tcPr marL="13455" marR="13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D5B"/>
                    </a:solidFill>
                  </a:tcPr>
                </a:tc>
              </a:tr>
              <a:tr h="3350808">
                <a:tc>
                  <a:txBody>
                    <a:bodyPr/>
                    <a:lstStyle/>
                    <a:p>
                      <a:pPr algn="just">
                        <a:lnSpc>
                          <a:spcPct val="107000"/>
                        </a:lnSpc>
                        <a:spcBef>
                          <a:spcPts val="600"/>
                        </a:spcBef>
                        <a:spcAft>
                          <a:spcPts val="600"/>
                        </a:spcAft>
                      </a:pPr>
                      <a:r>
                        <a:rPr lang="pl-PL" sz="2000" dirty="0">
                          <a:solidFill>
                            <a:srgbClr val="FFFFFF"/>
                          </a:solidFill>
                          <a:effectLst/>
                          <a:latin typeface="Calibri"/>
                          <a:ea typeface="Times New Roman"/>
                          <a:cs typeface="Calibri"/>
                        </a:rPr>
                        <a:t>Wiele rodzajów wsparcia kierowanego do osób starszych i z niepełnosprawnościami jest zapewnianych dzięki aktywności podmiotów trzeciego sektora: zarówno w obszarze aktywizacji zawodowej osób z niepełnosprawnościami, jak i związanego z organizowaniem czasu wolnego seniorom i osobom z niepełnosprawnościami</a:t>
                      </a:r>
                      <a:endParaRPr lang="pl-PL" sz="2000" dirty="0">
                        <a:effectLst/>
                        <a:latin typeface="Calibri"/>
                        <a:ea typeface="Calibri"/>
                        <a:cs typeface="Times New Roman"/>
                      </a:endParaRPr>
                    </a:p>
                  </a:txBody>
                  <a:tcPr marL="13455" marR="1345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BB0"/>
                    </a:solidFill>
                  </a:tcPr>
                </a:tc>
                <a:tc>
                  <a:txBody>
                    <a:bodyPr/>
                    <a:lstStyle/>
                    <a:p>
                      <a:pPr algn="just">
                        <a:lnSpc>
                          <a:spcPct val="107000"/>
                        </a:lnSpc>
                        <a:spcBef>
                          <a:spcPts val="600"/>
                        </a:spcBef>
                        <a:spcAft>
                          <a:spcPts val="600"/>
                        </a:spcAft>
                      </a:pPr>
                      <a:r>
                        <a:rPr lang="pl-PL" sz="2000" dirty="0">
                          <a:effectLst/>
                          <a:latin typeface="Calibri"/>
                          <a:ea typeface="Times New Roman"/>
                          <a:cs typeface="Calibri"/>
                        </a:rPr>
                        <a:t>Należy wspierać rozwój organizacji pozarządowych oraz podmiotów ekonomii społecznej – w szczególności działających w tych obszarach, które wiążą się z oddziaływaniem na sytuację osób starszych i z niepełnosprawnościami.</a:t>
                      </a:r>
                      <a:endParaRPr lang="pl-PL" sz="2000" dirty="0">
                        <a:effectLst/>
                        <a:latin typeface="Calibri"/>
                        <a:ea typeface="Calibri"/>
                        <a:cs typeface="Times New Roman"/>
                      </a:endParaRPr>
                    </a:p>
                  </a:txBody>
                  <a:tcPr marL="13455" marR="1345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833297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11510"/>
            <a:ext cx="8640960" cy="576064"/>
          </a:xfrm>
        </p:spPr>
        <p:txBody>
          <a:bodyPr>
            <a:noAutofit/>
          </a:bodyPr>
          <a:lstStyle/>
          <a:p>
            <a:pPr algn="ctr"/>
            <a:r>
              <a:rPr lang="pl-PL" sz="3600" dirty="0"/>
              <a:t>Główne wnioski i </a:t>
            </a:r>
            <a:r>
              <a:rPr lang="pl-PL" sz="3600" dirty="0" smtClean="0"/>
              <a:t>rekomendacje (VII/VIII)</a:t>
            </a:r>
            <a:endParaRPr lang="pl-PL" sz="36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66</a:t>
            </a:fld>
            <a:endParaRPr lang="pl-PL" dirty="0"/>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3704525719"/>
              </p:ext>
            </p:extLst>
          </p:nvPr>
        </p:nvGraphicFramePr>
        <p:xfrm>
          <a:off x="251520" y="992926"/>
          <a:ext cx="8712968" cy="3978589"/>
        </p:xfrm>
        <a:graphic>
          <a:graphicData uri="http://schemas.openxmlformats.org/drawingml/2006/table">
            <a:tbl>
              <a:tblPr firstRow="1" firstCol="1" bandRow="1"/>
              <a:tblGrid>
                <a:gridCol w="3816424"/>
                <a:gridCol w="4896544"/>
              </a:tblGrid>
              <a:tr h="188461">
                <a:tc>
                  <a:txBody>
                    <a:bodyPr/>
                    <a:lstStyle/>
                    <a:p>
                      <a:pPr algn="ctr">
                        <a:lnSpc>
                          <a:spcPct val="107000"/>
                        </a:lnSpc>
                        <a:spcBef>
                          <a:spcPts val="600"/>
                        </a:spcBef>
                        <a:spcAft>
                          <a:spcPts val="600"/>
                        </a:spcAft>
                      </a:pPr>
                      <a:r>
                        <a:rPr lang="pl-PL" sz="1300" b="1" dirty="0">
                          <a:solidFill>
                            <a:srgbClr val="FFFFFF"/>
                          </a:solidFill>
                          <a:effectLst/>
                          <a:latin typeface="Calibri"/>
                          <a:ea typeface="Calibri"/>
                          <a:cs typeface="Calibri"/>
                        </a:rPr>
                        <a:t>Wnioski</a:t>
                      </a:r>
                      <a:endParaRPr lang="pl-PL" sz="1300" dirty="0">
                        <a:effectLst/>
                        <a:latin typeface="Calibri"/>
                        <a:ea typeface="Calibri"/>
                        <a:cs typeface="Times New Roman"/>
                      </a:endParaRPr>
                    </a:p>
                  </a:txBody>
                  <a:tcPr marL="13455" marR="13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D5B"/>
                    </a:solidFill>
                  </a:tcPr>
                </a:tc>
                <a:tc>
                  <a:txBody>
                    <a:bodyPr/>
                    <a:lstStyle/>
                    <a:p>
                      <a:pPr algn="ctr">
                        <a:lnSpc>
                          <a:spcPct val="107000"/>
                        </a:lnSpc>
                        <a:spcBef>
                          <a:spcPts val="600"/>
                        </a:spcBef>
                        <a:spcAft>
                          <a:spcPts val="600"/>
                        </a:spcAft>
                      </a:pPr>
                      <a:r>
                        <a:rPr lang="pl-PL" sz="1300" b="1">
                          <a:effectLst/>
                          <a:latin typeface="Calibri"/>
                          <a:ea typeface="Calibri"/>
                          <a:cs typeface="Calibri"/>
                        </a:rPr>
                        <a:t>Rekomendacje</a:t>
                      </a:r>
                      <a:endParaRPr lang="pl-PL" sz="1300">
                        <a:effectLst/>
                        <a:latin typeface="Calibri"/>
                        <a:ea typeface="Calibri"/>
                        <a:cs typeface="Times New Roman"/>
                      </a:endParaRPr>
                    </a:p>
                  </a:txBody>
                  <a:tcPr marL="13455" marR="13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D5B"/>
                    </a:solidFill>
                  </a:tcPr>
                </a:tc>
              </a:tr>
              <a:tr h="3766626">
                <a:tc>
                  <a:txBody>
                    <a:bodyPr/>
                    <a:lstStyle/>
                    <a:p>
                      <a:pPr algn="just">
                        <a:lnSpc>
                          <a:spcPct val="107000"/>
                        </a:lnSpc>
                        <a:spcBef>
                          <a:spcPts val="600"/>
                        </a:spcBef>
                        <a:spcAft>
                          <a:spcPts val="600"/>
                        </a:spcAft>
                      </a:pPr>
                      <a:r>
                        <a:rPr lang="pl-PL" sz="1300" dirty="0">
                          <a:solidFill>
                            <a:srgbClr val="FFFFFF"/>
                          </a:solidFill>
                          <a:effectLst/>
                          <a:latin typeface="Calibri"/>
                          <a:ea typeface="Times New Roman"/>
                          <a:cs typeface="Calibri"/>
                        </a:rPr>
                        <a:t>Analiza dostępności stron internetowych podmiotów publicznych z terenu LOF wykazała, że strony internetowe nie spełniają wymogów dostępności pod kątem potrzeb osób z niepełnosprawnościami. Spełniają one jedynie wybiórczo część spośród wymagań wskazanych jako przesądzających o dostępności wg Rozporządzenia Rady Ministrów Krajowe Ramy Interoperacyjności z 12 kwietnia 2012 r. oraz specyfikacji Web Content Accessibility </a:t>
                      </a:r>
                      <a:r>
                        <a:rPr lang="pl-PL" sz="1300" dirty="0" err="1">
                          <a:solidFill>
                            <a:srgbClr val="FFFFFF"/>
                          </a:solidFill>
                          <a:effectLst/>
                          <a:latin typeface="Calibri"/>
                          <a:ea typeface="Times New Roman"/>
                          <a:cs typeface="Calibri"/>
                        </a:rPr>
                        <a:t>Guidelines</a:t>
                      </a:r>
                      <a:r>
                        <a:rPr lang="pl-PL" sz="1300" dirty="0">
                          <a:solidFill>
                            <a:srgbClr val="FFFFFF"/>
                          </a:solidFill>
                          <a:effectLst/>
                          <a:latin typeface="Calibri"/>
                          <a:ea typeface="Times New Roman"/>
                          <a:cs typeface="Calibri"/>
                        </a:rPr>
                        <a:t> (WCAG) w wersji 2.0.  Dodatkowo strony internetowe instytucji publicznych cechują się niejednakową jakością , strukturą i zakresem prezentowania danych. Przykładowo nie wszystkie udostępniają na swoich stronach opracowania strategiczne czy inne dokumenty diagnostyczne odnoszące się do systemu pomocy społecznej.</a:t>
                      </a:r>
                      <a:endParaRPr lang="pl-PL" sz="1300" dirty="0">
                        <a:effectLst/>
                        <a:latin typeface="Calibri"/>
                        <a:ea typeface="Calibri"/>
                        <a:cs typeface="Times New Roman"/>
                      </a:endParaRPr>
                    </a:p>
                  </a:txBody>
                  <a:tcPr marL="13455" marR="1345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BB0"/>
                    </a:solidFill>
                  </a:tcPr>
                </a:tc>
                <a:tc>
                  <a:txBody>
                    <a:bodyPr/>
                    <a:lstStyle/>
                    <a:p>
                      <a:pPr algn="just">
                        <a:lnSpc>
                          <a:spcPct val="107000"/>
                        </a:lnSpc>
                        <a:spcBef>
                          <a:spcPts val="600"/>
                        </a:spcBef>
                        <a:spcAft>
                          <a:spcPts val="600"/>
                        </a:spcAft>
                      </a:pPr>
                      <a:r>
                        <a:rPr lang="pl-PL" sz="1300" dirty="0">
                          <a:effectLst/>
                          <a:latin typeface="Calibri"/>
                          <a:ea typeface="Times New Roman"/>
                          <a:cs typeface="Calibri"/>
                        </a:rPr>
                        <a:t>Rekomendowane jest przeprowadzenie w odniesieniu do wybranych stron internetowych podmiotów publicznych z terenu LOF kompleksowego audytu prowadzącego do:</a:t>
                      </a:r>
                      <a:endParaRPr lang="pl-PL" sz="1300" dirty="0">
                        <a:effectLst/>
                        <a:latin typeface="Calibri"/>
                        <a:ea typeface="Calibri"/>
                        <a:cs typeface="Times New Roman"/>
                      </a:endParaRPr>
                    </a:p>
                    <a:p>
                      <a:pPr marL="342900" lvl="0" indent="-342900" algn="just">
                        <a:lnSpc>
                          <a:spcPct val="107000"/>
                        </a:lnSpc>
                        <a:spcBef>
                          <a:spcPts val="600"/>
                        </a:spcBef>
                        <a:spcAft>
                          <a:spcPts val="600"/>
                        </a:spcAft>
                        <a:buClr>
                          <a:srgbClr val="008BB0"/>
                        </a:buClr>
                        <a:buFont typeface="Wingdings"/>
                        <a:buChar char=""/>
                      </a:pPr>
                      <a:r>
                        <a:rPr lang="pl-PL" sz="1300" dirty="0">
                          <a:effectLst/>
                          <a:latin typeface="Calibri"/>
                          <a:ea typeface="Times New Roman"/>
                          <a:cs typeface="Calibri"/>
                        </a:rPr>
                        <a:t>wypracowania i upowszechnienia w instytucjach publicznych standardów dostępności stron internetowych;</a:t>
                      </a:r>
                      <a:endParaRPr lang="pl-PL" sz="1300" dirty="0">
                        <a:effectLst/>
                        <a:latin typeface="Calibri"/>
                        <a:ea typeface="Calibri"/>
                        <a:cs typeface="Times New Roman"/>
                      </a:endParaRPr>
                    </a:p>
                    <a:p>
                      <a:pPr marL="342900" lvl="0" indent="-342900" algn="just">
                        <a:lnSpc>
                          <a:spcPct val="107000"/>
                        </a:lnSpc>
                        <a:spcBef>
                          <a:spcPts val="600"/>
                        </a:spcBef>
                        <a:spcAft>
                          <a:spcPts val="600"/>
                        </a:spcAft>
                        <a:buClr>
                          <a:srgbClr val="008BB0"/>
                        </a:buClr>
                        <a:buFont typeface="Wingdings"/>
                        <a:buChar char=""/>
                      </a:pPr>
                      <a:r>
                        <a:rPr lang="pl-PL" sz="1300" dirty="0">
                          <a:effectLst/>
                          <a:latin typeface="Calibri"/>
                          <a:ea typeface="Times New Roman"/>
                          <a:cs typeface="Calibri"/>
                        </a:rPr>
                        <a:t>opracowania jednolitego standardu dotyczącego stron internetowych podmiotów publicznych, tak aby prezentowały spójne i porównywalne co do struktury i zakresu informacje;</a:t>
                      </a:r>
                      <a:endParaRPr lang="pl-PL" sz="1300" dirty="0">
                        <a:effectLst/>
                        <a:latin typeface="Calibri"/>
                        <a:ea typeface="Calibri"/>
                        <a:cs typeface="Times New Roman"/>
                      </a:endParaRPr>
                    </a:p>
                    <a:p>
                      <a:pPr marL="342900" lvl="0" indent="-342900" algn="just">
                        <a:lnSpc>
                          <a:spcPct val="107000"/>
                        </a:lnSpc>
                        <a:spcBef>
                          <a:spcPts val="600"/>
                        </a:spcBef>
                        <a:spcAft>
                          <a:spcPts val="600"/>
                        </a:spcAft>
                        <a:buClr>
                          <a:srgbClr val="008BB0"/>
                        </a:buClr>
                        <a:buFont typeface="Wingdings"/>
                        <a:buChar char=""/>
                      </a:pPr>
                      <a:r>
                        <a:rPr lang="pl-PL" sz="1300" dirty="0">
                          <a:effectLst/>
                          <a:latin typeface="Calibri"/>
                          <a:ea typeface="Times New Roman"/>
                          <a:cs typeface="Calibri"/>
                        </a:rPr>
                        <a:t>opracowania szablonów stron internetowych spełniających wymogi dostępności.</a:t>
                      </a:r>
                      <a:endParaRPr lang="pl-PL" sz="1300" dirty="0">
                        <a:effectLst/>
                        <a:latin typeface="Calibri"/>
                        <a:ea typeface="Calibri"/>
                        <a:cs typeface="Times New Roman"/>
                      </a:endParaRPr>
                    </a:p>
                    <a:p>
                      <a:pPr algn="just">
                        <a:lnSpc>
                          <a:spcPct val="107000"/>
                        </a:lnSpc>
                        <a:spcBef>
                          <a:spcPts val="600"/>
                        </a:spcBef>
                        <a:spcAft>
                          <a:spcPts val="600"/>
                        </a:spcAft>
                      </a:pPr>
                      <a:r>
                        <a:rPr lang="pl-PL" sz="1300" dirty="0">
                          <a:effectLst/>
                          <a:latin typeface="Calibri"/>
                          <a:ea typeface="Times New Roman"/>
                          <a:cs typeface="Calibri"/>
                        </a:rPr>
                        <a:t>Dodatkowo rekomenduje się przeprowadzenie szkoleń dla administratorów stron internetowych podmiotów publicznych szkoleń z zakresu udostępniania na stronach internetowych treści zgodnie ze standardami dostępności dla osób z niepełnosprawnościami.</a:t>
                      </a:r>
                      <a:endParaRPr lang="pl-PL" sz="1300" dirty="0">
                        <a:effectLst/>
                        <a:latin typeface="Calibri"/>
                        <a:ea typeface="Calibri"/>
                        <a:cs typeface="Times New Roman"/>
                      </a:endParaRPr>
                    </a:p>
                  </a:txBody>
                  <a:tcPr marL="13455" marR="1345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052722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11510"/>
            <a:ext cx="8640960" cy="576064"/>
          </a:xfrm>
        </p:spPr>
        <p:txBody>
          <a:bodyPr>
            <a:noAutofit/>
          </a:bodyPr>
          <a:lstStyle/>
          <a:p>
            <a:pPr algn="ctr"/>
            <a:r>
              <a:rPr lang="pl-PL" sz="3600" dirty="0"/>
              <a:t>Główne wnioski i </a:t>
            </a:r>
            <a:r>
              <a:rPr lang="pl-PL" sz="3600" dirty="0" smtClean="0"/>
              <a:t>rekomendacje (VIII/VIII)</a:t>
            </a:r>
            <a:endParaRPr lang="pl-PL" sz="36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67</a:t>
            </a:fld>
            <a:endParaRPr lang="pl-PL" dirty="0"/>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3041232331"/>
              </p:ext>
            </p:extLst>
          </p:nvPr>
        </p:nvGraphicFramePr>
        <p:xfrm>
          <a:off x="251520" y="992927"/>
          <a:ext cx="8640960" cy="3955087"/>
        </p:xfrm>
        <a:graphic>
          <a:graphicData uri="http://schemas.openxmlformats.org/drawingml/2006/table">
            <a:tbl>
              <a:tblPr firstRow="1" firstCol="1" bandRow="1"/>
              <a:tblGrid>
                <a:gridCol w="4320480"/>
                <a:gridCol w="4320480"/>
              </a:tblGrid>
              <a:tr h="691270">
                <a:tc>
                  <a:txBody>
                    <a:bodyPr/>
                    <a:lstStyle/>
                    <a:p>
                      <a:pPr algn="ctr">
                        <a:lnSpc>
                          <a:spcPct val="107000"/>
                        </a:lnSpc>
                        <a:spcBef>
                          <a:spcPts val="600"/>
                        </a:spcBef>
                        <a:spcAft>
                          <a:spcPts val="600"/>
                        </a:spcAft>
                      </a:pPr>
                      <a:r>
                        <a:rPr lang="pl-PL" sz="2000" b="1" dirty="0">
                          <a:solidFill>
                            <a:srgbClr val="FFFFFF"/>
                          </a:solidFill>
                          <a:effectLst/>
                          <a:latin typeface="Calibri"/>
                          <a:ea typeface="Calibri"/>
                          <a:cs typeface="Calibri"/>
                        </a:rPr>
                        <a:t>Wnioski</a:t>
                      </a:r>
                      <a:endParaRPr lang="pl-PL" sz="2000" dirty="0">
                        <a:effectLst/>
                        <a:latin typeface="Calibri"/>
                        <a:ea typeface="Calibri"/>
                        <a:cs typeface="Times New Roman"/>
                      </a:endParaRPr>
                    </a:p>
                  </a:txBody>
                  <a:tcPr marL="13455" marR="13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D5B"/>
                    </a:solidFill>
                  </a:tcPr>
                </a:tc>
                <a:tc>
                  <a:txBody>
                    <a:bodyPr/>
                    <a:lstStyle/>
                    <a:p>
                      <a:pPr algn="ctr">
                        <a:lnSpc>
                          <a:spcPct val="107000"/>
                        </a:lnSpc>
                        <a:spcBef>
                          <a:spcPts val="600"/>
                        </a:spcBef>
                        <a:spcAft>
                          <a:spcPts val="600"/>
                        </a:spcAft>
                      </a:pPr>
                      <a:r>
                        <a:rPr lang="pl-PL" sz="2000" b="1" dirty="0">
                          <a:solidFill>
                            <a:schemeClr val="bg1"/>
                          </a:solidFill>
                          <a:effectLst/>
                          <a:latin typeface="Calibri"/>
                          <a:ea typeface="Calibri"/>
                          <a:cs typeface="Calibri"/>
                        </a:rPr>
                        <a:t>Rekomendacje</a:t>
                      </a:r>
                      <a:endParaRPr lang="pl-PL" sz="2000" dirty="0">
                        <a:solidFill>
                          <a:schemeClr val="bg1"/>
                        </a:solidFill>
                        <a:effectLst/>
                        <a:latin typeface="Calibri"/>
                        <a:ea typeface="Calibri"/>
                        <a:cs typeface="Times New Roman"/>
                      </a:endParaRPr>
                    </a:p>
                  </a:txBody>
                  <a:tcPr marL="13455" marR="1345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D5B"/>
                    </a:solidFill>
                  </a:tcPr>
                </a:tc>
              </a:tr>
              <a:tr h="3263817">
                <a:tc>
                  <a:txBody>
                    <a:bodyPr/>
                    <a:lstStyle/>
                    <a:p>
                      <a:pPr algn="just">
                        <a:lnSpc>
                          <a:spcPct val="107000"/>
                        </a:lnSpc>
                        <a:spcBef>
                          <a:spcPts val="600"/>
                        </a:spcBef>
                        <a:spcAft>
                          <a:spcPts val="600"/>
                        </a:spcAft>
                      </a:pPr>
                      <a:r>
                        <a:rPr lang="pl-PL" sz="2000" dirty="0">
                          <a:solidFill>
                            <a:srgbClr val="FFFFFF"/>
                          </a:solidFill>
                          <a:effectLst/>
                          <a:latin typeface="Calibri"/>
                          <a:ea typeface="Times New Roman"/>
                          <a:cs typeface="Calibri"/>
                        </a:rPr>
                        <a:t>Budynki użyteczności publicznej na terenie LOF w ograniczonym zakresie spełniają wymogi dostępności pod kątem potrzeb osób niepełnosprawnych, starszych lub innych mających specyficzne potrzeby i ograniczenia w korzystaniu z przestrzeni.</a:t>
                      </a:r>
                      <a:endParaRPr lang="pl-PL" sz="2000" dirty="0">
                        <a:effectLst/>
                        <a:latin typeface="Calibri"/>
                        <a:ea typeface="Calibri"/>
                        <a:cs typeface="Times New Roman"/>
                      </a:endParaRPr>
                    </a:p>
                  </a:txBody>
                  <a:tcPr marL="13455" marR="1345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BB0"/>
                    </a:solidFill>
                  </a:tcPr>
                </a:tc>
                <a:tc>
                  <a:txBody>
                    <a:bodyPr/>
                    <a:lstStyle/>
                    <a:p>
                      <a:pPr algn="just">
                        <a:lnSpc>
                          <a:spcPct val="107000"/>
                        </a:lnSpc>
                        <a:spcBef>
                          <a:spcPts val="600"/>
                        </a:spcBef>
                        <a:spcAft>
                          <a:spcPts val="600"/>
                        </a:spcAft>
                      </a:pPr>
                      <a:r>
                        <a:rPr lang="pl-PL" sz="2000" dirty="0">
                          <a:effectLst/>
                          <a:latin typeface="Calibri"/>
                          <a:ea typeface="Times New Roman"/>
                          <a:cs typeface="Calibri"/>
                        </a:rPr>
                        <a:t>Opracowanie na potrzeby podmiotów publicznych standardów dostępności budynków do potrzeb osób z niepełnosprawnościami wraz z informacjami dotyczącymi możliwych źródeł finansowania tego rodzaju inwestycji. </a:t>
                      </a:r>
                      <a:endParaRPr lang="pl-PL" sz="2000" dirty="0">
                        <a:effectLst/>
                        <a:latin typeface="Calibri"/>
                        <a:ea typeface="Calibri"/>
                        <a:cs typeface="Times New Roman"/>
                      </a:endParaRPr>
                    </a:p>
                  </a:txBody>
                  <a:tcPr marL="13455" marR="13455"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460105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1563638"/>
            <a:ext cx="8640960" cy="576064"/>
          </a:xfrm>
        </p:spPr>
        <p:txBody>
          <a:bodyPr>
            <a:noAutofit/>
          </a:bodyPr>
          <a:lstStyle/>
          <a:p>
            <a:pPr algn="ctr"/>
            <a:r>
              <a:rPr lang="pl-PL" sz="3600" dirty="0" smtClean="0"/>
              <a:t>Dziękujemy Państwu za uwagę!</a:t>
            </a:r>
            <a:endParaRPr lang="pl-PL" sz="36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68</a:t>
            </a:fld>
            <a:endParaRPr lang="pl-PL"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2355726"/>
            <a:ext cx="7668344" cy="1145900"/>
          </a:xfrm>
          <a:prstGeom prst="rect">
            <a:avLst/>
          </a:prstGeom>
        </p:spPr>
      </p:pic>
    </p:spTree>
    <p:extLst>
      <p:ext uri="{BB962C8B-B14F-4D97-AF65-F5344CB8AC3E}">
        <p14:creationId xmlns:p14="http://schemas.microsoft.com/office/powerpoint/2010/main" val="21732711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980" y="0"/>
            <a:ext cx="7242734" cy="5105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rostokąt 2"/>
          <p:cNvSpPr/>
          <p:nvPr/>
        </p:nvSpPr>
        <p:spPr>
          <a:xfrm>
            <a:off x="539552" y="123478"/>
            <a:ext cx="1545864" cy="504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rostokąt 21"/>
          <p:cNvSpPr/>
          <p:nvPr/>
        </p:nvSpPr>
        <p:spPr>
          <a:xfrm>
            <a:off x="539552" y="0"/>
            <a:ext cx="8285162" cy="5143500"/>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Prostokąt 36"/>
          <p:cNvSpPr/>
          <p:nvPr/>
        </p:nvSpPr>
        <p:spPr>
          <a:xfrm>
            <a:off x="8676456" y="0"/>
            <a:ext cx="467544" cy="5143500"/>
          </a:xfrm>
          <a:prstGeom prst="rect">
            <a:avLst/>
          </a:prstGeom>
          <a:solidFill>
            <a:srgbClr val="002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pole tekstowe 37"/>
          <p:cNvSpPr txBox="1"/>
          <p:nvPr/>
        </p:nvSpPr>
        <p:spPr>
          <a:xfrm rot="16200000">
            <a:off x="7950192" y="926331"/>
            <a:ext cx="1882704"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200" b="1" dirty="0">
                <a:solidFill>
                  <a:schemeClr val="bg1"/>
                </a:solidFill>
              </a:rPr>
              <a:t>www.asm-poland.com.pl</a:t>
            </a:r>
          </a:p>
        </p:txBody>
      </p:sp>
      <p:pic>
        <p:nvPicPr>
          <p:cNvPr id="24" name="Obraz 2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85416" y="843558"/>
            <a:ext cx="5040560" cy="753224"/>
          </a:xfrm>
          <a:prstGeom prst="rect">
            <a:avLst/>
          </a:prstGeom>
        </p:spPr>
      </p:pic>
      <p:sp>
        <p:nvSpPr>
          <p:cNvPr id="5" name="pole tekstowe 4"/>
          <p:cNvSpPr txBox="1"/>
          <p:nvPr/>
        </p:nvSpPr>
        <p:spPr>
          <a:xfrm>
            <a:off x="36004" y="1721529"/>
            <a:ext cx="9144000" cy="830997"/>
          </a:xfrm>
          <a:prstGeom prst="rect">
            <a:avLst/>
          </a:prstGeom>
          <a:noFill/>
        </p:spPr>
        <p:txBody>
          <a:bodyPr wrap="square" rtlCol="0">
            <a:spAutoFit/>
          </a:bodyPr>
          <a:lstStyle/>
          <a:p>
            <a:pPr algn="ctr"/>
            <a:r>
              <a:rPr lang="pl-PL" sz="1200" b="1" dirty="0">
                <a:solidFill>
                  <a:srgbClr val="002D5B"/>
                </a:solidFill>
                <a:latin typeface="Calibri" panose="020F0502020204030204" pitchFamily="34" charset="0"/>
                <a:cs typeface="Sakkal Majalla" pitchFamily="2" charset="-78"/>
              </a:rPr>
              <a:t>ASM – Centrum Badań i Analiz Rynku Sp. z o.o.</a:t>
            </a:r>
          </a:p>
          <a:p>
            <a:pPr algn="ctr"/>
            <a:r>
              <a:rPr lang="pl-PL" sz="1200" dirty="0">
                <a:solidFill>
                  <a:srgbClr val="002D5B"/>
                </a:solidFill>
                <a:latin typeface="Calibri" panose="020F0502020204030204" pitchFamily="34" charset="0"/>
                <a:cs typeface="Sakkal Majalla" pitchFamily="2" charset="-78"/>
              </a:rPr>
              <a:t>ul. Grunwaldzka 5, 99-301 Kutno</a:t>
            </a:r>
          </a:p>
          <a:p>
            <a:pPr algn="ctr"/>
            <a:r>
              <a:rPr lang="pl-PL" sz="1200" dirty="0">
                <a:solidFill>
                  <a:srgbClr val="002D5B"/>
                </a:solidFill>
                <a:latin typeface="Calibri" panose="020F0502020204030204" pitchFamily="34" charset="0"/>
                <a:cs typeface="Sakkal Majalla" pitchFamily="2" charset="-78"/>
              </a:rPr>
              <a:t>tel. (24) 355 77 00, faks (24) 355 77 03</a:t>
            </a:r>
          </a:p>
          <a:p>
            <a:pPr algn="ctr"/>
            <a:r>
              <a:rPr lang="pl-PL" sz="1200" dirty="0">
                <a:solidFill>
                  <a:srgbClr val="002D5B"/>
                </a:solidFill>
                <a:latin typeface="Calibri" panose="020F0502020204030204" pitchFamily="34" charset="0"/>
                <a:cs typeface="Sakkal Majalla" pitchFamily="2" charset="-78"/>
              </a:rPr>
              <a:t>e-mail: sekretariat@asm-poland.com.pl </a:t>
            </a:r>
          </a:p>
        </p:txBody>
      </p:sp>
      <p:sp>
        <p:nvSpPr>
          <p:cNvPr id="33" name="Prostokąt 32"/>
          <p:cNvSpPr/>
          <p:nvPr/>
        </p:nvSpPr>
        <p:spPr>
          <a:xfrm>
            <a:off x="-7640" y="4731990"/>
            <a:ext cx="9144002" cy="41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rgbClr val="002D5B"/>
                </a:solidFill>
              </a:rPr>
              <a:t>Więcej niż agencja badawcza</a:t>
            </a:r>
            <a:endParaRPr lang="pl-PL" sz="2400" dirty="0">
              <a:solidFill>
                <a:srgbClr val="002D5B"/>
              </a:solidFill>
            </a:endParaRPr>
          </a:p>
        </p:txBody>
      </p:sp>
      <p:sp>
        <p:nvSpPr>
          <p:cNvPr id="11" name="pole tekstowe 10"/>
          <p:cNvSpPr txBox="1"/>
          <p:nvPr/>
        </p:nvSpPr>
        <p:spPr>
          <a:xfrm>
            <a:off x="-7764" y="267494"/>
            <a:ext cx="9144126" cy="369332"/>
          </a:xfrm>
          <a:prstGeom prst="rect">
            <a:avLst/>
          </a:prstGeom>
          <a:noFill/>
        </p:spPr>
        <p:txBody>
          <a:bodyPr wrap="square" rtlCol="0">
            <a:spAutoFit/>
          </a:bodyPr>
          <a:lstStyle/>
          <a:p>
            <a:pPr algn="ctr"/>
            <a:r>
              <a:rPr lang="pl-PL" dirty="0">
                <a:solidFill>
                  <a:srgbClr val="002D5B"/>
                </a:solidFill>
              </a:rPr>
              <a:t>Zapraszamy do kontaktu</a:t>
            </a:r>
          </a:p>
        </p:txBody>
      </p:sp>
      <p:pic>
        <p:nvPicPr>
          <p:cNvPr id="1026" name="Picture 2" descr="E:\Loga\ASM NEW\ASM_Neurola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2859782"/>
            <a:ext cx="4032448" cy="754023"/>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467544" y="3723878"/>
            <a:ext cx="8208912" cy="369332"/>
          </a:xfrm>
          <a:prstGeom prst="rect">
            <a:avLst/>
          </a:prstGeom>
          <a:noFill/>
        </p:spPr>
        <p:txBody>
          <a:bodyPr wrap="square" rtlCol="0">
            <a:spAutoFit/>
          </a:bodyPr>
          <a:lstStyle/>
          <a:p>
            <a:pPr algn="ctr"/>
            <a:r>
              <a:rPr lang="pl-PL" b="1" dirty="0">
                <a:solidFill>
                  <a:srgbClr val="002D5B"/>
                </a:solidFill>
              </a:rPr>
              <a:t>www.neurodata.pl</a:t>
            </a:r>
          </a:p>
        </p:txBody>
      </p:sp>
      <p:sp>
        <p:nvSpPr>
          <p:cNvPr id="14" name="Prostokąt 13"/>
          <p:cNvSpPr/>
          <p:nvPr/>
        </p:nvSpPr>
        <p:spPr>
          <a:xfrm>
            <a:off x="0" y="0"/>
            <a:ext cx="467544" cy="5143500"/>
          </a:xfrm>
          <a:prstGeom prst="rect">
            <a:avLst/>
          </a:prstGeom>
          <a:solidFill>
            <a:srgbClr val="008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p:cNvSpPr>
            <a:spLocks noGrp="1"/>
          </p:cNvSpPr>
          <p:nvPr>
            <p:ph type="sldNum" sz="quarter" idx="12"/>
          </p:nvPr>
        </p:nvSpPr>
        <p:spPr>
          <a:xfrm>
            <a:off x="6516216" y="4876006"/>
            <a:ext cx="2133600" cy="273844"/>
          </a:xfrm>
        </p:spPr>
        <p:txBody>
          <a:bodyPr/>
          <a:lstStyle/>
          <a:p>
            <a:fld id="{38CD7840-DD93-4E1F-9A7C-F388E513D903}" type="slidenum">
              <a:rPr lang="pl-PL" smtClean="0"/>
              <a:pPr/>
              <a:t>69</a:t>
            </a:fld>
            <a:endParaRPr lang="pl-PL" dirty="0"/>
          </a:p>
        </p:txBody>
      </p:sp>
    </p:spTree>
    <p:extLst>
      <p:ext uri="{BB962C8B-B14F-4D97-AF65-F5344CB8AC3E}">
        <p14:creationId xmlns:p14="http://schemas.microsoft.com/office/powerpoint/2010/main" val="277215294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83518"/>
            <a:ext cx="6281559" cy="2132783"/>
          </a:xfrm>
        </p:spPr>
        <p:txBody>
          <a:bodyPr>
            <a:normAutofit/>
          </a:bodyPr>
          <a:lstStyle/>
          <a:p>
            <a:pPr algn="ctr"/>
            <a:r>
              <a:rPr lang="pl-PL" sz="6000" dirty="0"/>
              <a:t>Część II</a:t>
            </a:r>
          </a:p>
        </p:txBody>
      </p:sp>
      <p:sp>
        <p:nvSpPr>
          <p:cNvPr id="3" name="Symbol zastępczy zawartości 2"/>
          <p:cNvSpPr>
            <a:spLocks noGrp="1"/>
          </p:cNvSpPr>
          <p:nvPr>
            <p:ph idx="1"/>
          </p:nvPr>
        </p:nvSpPr>
        <p:spPr>
          <a:xfrm>
            <a:off x="251520" y="3075806"/>
            <a:ext cx="6192688" cy="720080"/>
          </a:xfrm>
        </p:spPr>
        <p:txBody>
          <a:bodyPr>
            <a:normAutofit fontScale="70000" lnSpcReduction="20000"/>
          </a:bodyPr>
          <a:lstStyle/>
          <a:p>
            <a:pPr marL="0" indent="0" algn="ctr">
              <a:buNone/>
            </a:pPr>
            <a:r>
              <a:rPr lang="pl-PL" sz="3600" b="1" dirty="0" smtClean="0"/>
              <a:t>Osoby starsze i z niepełnosprawnościami w miastach i gminach LOF</a:t>
            </a:r>
            <a:endParaRPr lang="pl-PL" sz="3600" dirty="0"/>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7</a:t>
            </a:fld>
            <a:endParaRPr lang="pl-PL" dirty="0"/>
          </a:p>
        </p:txBody>
      </p:sp>
      <p:grpSp>
        <p:nvGrpSpPr>
          <p:cNvPr id="5" name="Grupa 4"/>
          <p:cNvGrpSpPr/>
          <p:nvPr/>
        </p:nvGrpSpPr>
        <p:grpSpPr>
          <a:xfrm>
            <a:off x="6533079" y="456061"/>
            <a:ext cx="1944216" cy="2160240"/>
            <a:chOff x="1331640" y="1491630"/>
            <a:chExt cx="1944216" cy="2160240"/>
          </a:xfrm>
        </p:grpSpPr>
        <p:sp>
          <p:nvSpPr>
            <p:cNvPr id="6" name="Freeform 82"/>
            <p:cNvSpPr>
              <a:spLocks/>
            </p:cNvSpPr>
            <p:nvPr/>
          </p:nvSpPr>
          <p:spPr bwMode="auto">
            <a:xfrm>
              <a:off x="1331640" y="1491630"/>
              <a:ext cx="1185063" cy="1043489"/>
            </a:xfrm>
            <a:custGeom>
              <a:avLst/>
              <a:gdLst>
                <a:gd name="T0" fmla="*/ 221 w 280"/>
                <a:gd name="T1" fmla="*/ 0 h 222"/>
                <a:gd name="T2" fmla="*/ 0 w 280"/>
                <a:gd name="T3" fmla="*/ 0 h 222"/>
                <a:gd name="T4" fmla="*/ 0 w 280"/>
                <a:gd name="T5" fmla="*/ 222 h 222"/>
                <a:gd name="T6" fmla="*/ 82 w 280"/>
                <a:gd name="T7" fmla="*/ 222 h 222"/>
                <a:gd name="T8" fmla="*/ 82 w 280"/>
                <a:gd name="T9" fmla="*/ 221 h 222"/>
                <a:gd name="T10" fmla="*/ 80 w 280"/>
                <a:gd name="T11" fmla="*/ 216 h 222"/>
                <a:gd name="T12" fmla="*/ 76 w 280"/>
                <a:gd name="T13" fmla="*/ 200 h 222"/>
                <a:gd name="T14" fmla="*/ 114 w 280"/>
                <a:gd name="T15" fmla="*/ 162 h 222"/>
                <a:gd name="T16" fmla="*/ 149 w 280"/>
                <a:gd name="T17" fmla="*/ 184 h 222"/>
                <a:gd name="T18" fmla="*/ 153 w 280"/>
                <a:gd name="T19" fmla="*/ 200 h 222"/>
                <a:gd name="T20" fmla="*/ 146 w 280"/>
                <a:gd name="T21" fmla="*/ 222 h 222"/>
                <a:gd name="T22" fmla="*/ 221 w 280"/>
                <a:gd name="T23" fmla="*/ 222 h 222"/>
                <a:gd name="T24" fmla="*/ 221 w 280"/>
                <a:gd name="T25" fmla="*/ 146 h 222"/>
                <a:gd name="T26" fmla="*/ 221 w 280"/>
                <a:gd name="T27" fmla="*/ 146 h 222"/>
                <a:gd name="T28" fmla="*/ 221 w 280"/>
                <a:gd name="T29" fmla="*/ 145 h 222"/>
                <a:gd name="T30" fmla="*/ 235 w 280"/>
                <a:gd name="T31" fmla="*/ 130 h 222"/>
                <a:gd name="T32" fmla="*/ 237 w 280"/>
                <a:gd name="T33" fmla="*/ 130 h 222"/>
                <a:gd name="T34" fmla="*/ 247 w 280"/>
                <a:gd name="T35" fmla="*/ 133 h 222"/>
                <a:gd name="T36" fmla="*/ 248 w 280"/>
                <a:gd name="T37" fmla="*/ 134 h 222"/>
                <a:gd name="T38" fmla="*/ 248 w 280"/>
                <a:gd name="T39" fmla="*/ 134 h 222"/>
                <a:gd name="T40" fmla="*/ 249 w 280"/>
                <a:gd name="T41" fmla="*/ 135 h 222"/>
                <a:gd name="T42" fmla="*/ 250 w 280"/>
                <a:gd name="T43" fmla="*/ 135 h 222"/>
                <a:gd name="T44" fmla="*/ 251 w 280"/>
                <a:gd name="T45" fmla="*/ 135 h 222"/>
                <a:gd name="T46" fmla="*/ 252 w 280"/>
                <a:gd name="T47" fmla="*/ 135 h 222"/>
                <a:gd name="T48" fmla="*/ 252 w 280"/>
                <a:gd name="T49" fmla="*/ 135 h 222"/>
                <a:gd name="T50" fmla="*/ 252 w 280"/>
                <a:gd name="T51" fmla="*/ 135 h 222"/>
                <a:gd name="T52" fmla="*/ 253 w 280"/>
                <a:gd name="T53" fmla="*/ 135 h 222"/>
                <a:gd name="T54" fmla="*/ 254 w 280"/>
                <a:gd name="T55" fmla="*/ 136 h 222"/>
                <a:gd name="T56" fmla="*/ 255 w 280"/>
                <a:gd name="T57" fmla="*/ 136 h 222"/>
                <a:gd name="T58" fmla="*/ 256 w 280"/>
                <a:gd name="T59" fmla="*/ 136 h 222"/>
                <a:gd name="T60" fmla="*/ 257 w 280"/>
                <a:gd name="T61" fmla="*/ 136 h 222"/>
                <a:gd name="T62" fmla="*/ 257 w 280"/>
                <a:gd name="T63" fmla="*/ 136 h 222"/>
                <a:gd name="T64" fmla="*/ 259 w 280"/>
                <a:gd name="T65" fmla="*/ 136 h 222"/>
                <a:gd name="T66" fmla="*/ 269 w 280"/>
                <a:gd name="T67" fmla="*/ 134 h 222"/>
                <a:gd name="T68" fmla="*/ 280 w 280"/>
                <a:gd name="T69" fmla="*/ 115 h 222"/>
                <a:gd name="T70" fmla="*/ 269 w 280"/>
                <a:gd name="T71" fmla="*/ 97 h 222"/>
                <a:gd name="T72" fmla="*/ 259 w 280"/>
                <a:gd name="T73" fmla="*/ 94 h 222"/>
                <a:gd name="T74" fmla="*/ 248 w 280"/>
                <a:gd name="T75" fmla="*/ 97 h 222"/>
                <a:gd name="T76" fmla="*/ 247 w 280"/>
                <a:gd name="T77" fmla="*/ 97 h 222"/>
                <a:gd name="T78" fmla="*/ 247 w 280"/>
                <a:gd name="T79" fmla="*/ 97 h 222"/>
                <a:gd name="T80" fmla="*/ 247 w 280"/>
                <a:gd name="T81" fmla="*/ 98 h 222"/>
                <a:gd name="T82" fmla="*/ 247 w 280"/>
                <a:gd name="T83" fmla="*/ 98 h 222"/>
                <a:gd name="T84" fmla="*/ 240 w 280"/>
                <a:gd name="T85" fmla="*/ 100 h 222"/>
                <a:gd name="T86" fmla="*/ 237 w 280"/>
                <a:gd name="T87" fmla="*/ 100 h 222"/>
                <a:gd name="T88" fmla="*/ 235 w 280"/>
                <a:gd name="T89" fmla="*/ 100 h 222"/>
                <a:gd name="T90" fmla="*/ 221 w 280"/>
                <a:gd name="T91" fmla="*/ 90 h 222"/>
                <a:gd name="T92" fmla="*/ 221 w 280"/>
                <a:gd name="T93" fmla="*/ 89 h 222"/>
                <a:gd name="T94" fmla="*/ 221 w 280"/>
                <a:gd name="T95" fmla="*/ 88 h 222"/>
                <a:gd name="T96" fmla="*/ 221 w 280"/>
                <a:gd name="T97" fmla="*/ 88 h 222"/>
                <a:gd name="T98" fmla="*/ 221 w 280"/>
                <a:gd name="T99" fmla="*/ 87 h 222"/>
                <a:gd name="T100" fmla="*/ 221 w 280"/>
                <a:gd name="T101" fmla="*/ 86 h 222"/>
                <a:gd name="T102" fmla="*/ 221 w 280"/>
                <a:gd name="T103" fmla="*/ 85 h 222"/>
                <a:gd name="T104" fmla="*/ 221 w 280"/>
                <a:gd name="T105" fmla="*/ 84 h 222"/>
                <a:gd name="T106" fmla="*/ 221 w 280"/>
                <a:gd name="T107" fmla="*/ 84 h 222"/>
                <a:gd name="T108" fmla="*/ 221 w 280"/>
                <a:gd name="T10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222">
                  <a:moveTo>
                    <a:pt x="221" y="0"/>
                  </a:moveTo>
                  <a:cubicBezTo>
                    <a:pt x="0" y="0"/>
                    <a:pt x="0" y="0"/>
                    <a:pt x="0" y="0"/>
                  </a:cubicBezTo>
                  <a:cubicBezTo>
                    <a:pt x="0" y="222"/>
                    <a:pt x="0" y="222"/>
                    <a:pt x="0" y="222"/>
                  </a:cubicBezTo>
                  <a:cubicBezTo>
                    <a:pt x="82" y="222"/>
                    <a:pt x="82" y="222"/>
                    <a:pt x="82" y="222"/>
                  </a:cubicBezTo>
                  <a:cubicBezTo>
                    <a:pt x="82" y="221"/>
                    <a:pt x="82" y="221"/>
                    <a:pt x="82" y="221"/>
                  </a:cubicBezTo>
                  <a:cubicBezTo>
                    <a:pt x="81" y="220"/>
                    <a:pt x="81" y="218"/>
                    <a:pt x="80" y="216"/>
                  </a:cubicBezTo>
                  <a:cubicBezTo>
                    <a:pt x="77" y="211"/>
                    <a:pt x="76" y="206"/>
                    <a:pt x="76" y="200"/>
                  </a:cubicBezTo>
                  <a:cubicBezTo>
                    <a:pt x="76" y="180"/>
                    <a:pt x="93" y="162"/>
                    <a:pt x="114" y="162"/>
                  </a:cubicBezTo>
                  <a:cubicBezTo>
                    <a:pt x="129" y="162"/>
                    <a:pt x="143" y="171"/>
                    <a:pt x="149" y="184"/>
                  </a:cubicBezTo>
                  <a:cubicBezTo>
                    <a:pt x="151" y="189"/>
                    <a:pt x="153" y="194"/>
                    <a:pt x="153" y="200"/>
                  </a:cubicBezTo>
                  <a:cubicBezTo>
                    <a:pt x="153" y="207"/>
                    <a:pt x="150" y="216"/>
                    <a:pt x="146" y="222"/>
                  </a:cubicBezTo>
                  <a:cubicBezTo>
                    <a:pt x="221" y="222"/>
                    <a:pt x="221" y="222"/>
                    <a:pt x="221" y="222"/>
                  </a:cubicBezTo>
                  <a:cubicBezTo>
                    <a:pt x="221" y="146"/>
                    <a:pt x="221" y="146"/>
                    <a:pt x="221" y="146"/>
                  </a:cubicBezTo>
                  <a:cubicBezTo>
                    <a:pt x="221" y="146"/>
                    <a:pt x="221" y="146"/>
                    <a:pt x="221" y="146"/>
                  </a:cubicBezTo>
                  <a:cubicBezTo>
                    <a:pt x="221" y="146"/>
                    <a:pt x="221" y="146"/>
                    <a:pt x="221" y="145"/>
                  </a:cubicBezTo>
                  <a:cubicBezTo>
                    <a:pt x="221" y="137"/>
                    <a:pt x="227" y="131"/>
                    <a:pt x="235" y="130"/>
                  </a:cubicBezTo>
                  <a:cubicBezTo>
                    <a:pt x="236" y="130"/>
                    <a:pt x="237" y="130"/>
                    <a:pt x="237" y="130"/>
                  </a:cubicBezTo>
                  <a:cubicBezTo>
                    <a:pt x="241" y="130"/>
                    <a:pt x="244" y="131"/>
                    <a:pt x="247" y="133"/>
                  </a:cubicBezTo>
                  <a:cubicBezTo>
                    <a:pt x="248" y="134"/>
                    <a:pt x="248" y="134"/>
                    <a:pt x="248" y="134"/>
                  </a:cubicBezTo>
                  <a:cubicBezTo>
                    <a:pt x="248" y="134"/>
                    <a:pt x="248" y="134"/>
                    <a:pt x="248" y="134"/>
                  </a:cubicBezTo>
                  <a:cubicBezTo>
                    <a:pt x="249" y="134"/>
                    <a:pt x="249" y="134"/>
                    <a:pt x="249" y="135"/>
                  </a:cubicBezTo>
                  <a:cubicBezTo>
                    <a:pt x="250" y="135"/>
                    <a:pt x="250" y="135"/>
                    <a:pt x="250" y="135"/>
                  </a:cubicBezTo>
                  <a:cubicBezTo>
                    <a:pt x="251" y="135"/>
                    <a:pt x="251" y="135"/>
                    <a:pt x="251" y="135"/>
                  </a:cubicBezTo>
                  <a:cubicBezTo>
                    <a:pt x="251" y="135"/>
                    <a:pt x="251" y="135"/>
                    <a:pt x="252" y="135"/>
                  </a:cubicBezTo>
                  <a:cubicBezTo>
                    <a:pt x="252" y="135"/>
                    <a:pt x="252" y="135"/>
                    <a:pt x="252" y="135"/>
                  </a:cubicBezTo>
                  <a:cubicBezTo>
                    <a:pt x="252" y="135"/>
                    <a:pt x="252" y="135"/>
                    <a:pt x="252" y="135"/>
                  </a:cubicBezTo>
                  <a:cubicBezTo>
                    <a:pt x="253" y="135"/>
                    <a:pt x="253" y="135"/>
                    <a:pt x="253" y="135"/>
                  </a:cubicBezTo>
                  <a:cubicBezTo>
                    <a:pt x="253" y="135"/>
                    <a:pt x="254" y="135"/>
                    <a:pt x="254" y="136"/>
                  </a:cubicBezTo>
                  <a:cubicBezTo>
                    <a:pt x="255" y="136"/>
                    <a:pt x="255" y="136"/>
                    <a:pt x="255" y="136"/>
                  </a:cubicBezTo>
                  <a:cubicBezTo>
                    <a:pt x="255" y="136"/>
                    <a:pt x="255" y="136"/>
                    <a:pt x="256" y="136"/>
                  </a:cubicBezTo>
                  <a:cubicBezTo>
                    <a:pt x="256" y="136"/>
                    <a:pt x="256" y="136"/>
                    <a:pt x="257" y="136"/>
                  </a:cubicBezTo>
                  <a:cubicBezTo>
                    <a:pt x="257" y="136"/>
                    <a:pt x="257" y="136"/>
                    <a:pt x="257" y="136"/>
                  </a:cubicBezTo>
                  <a:cubicBezTo>
                    <a:pt x="258" y="136"/>
                    <a:pt x="258" y="136"/>
                    <a:pt x="259" y="136"/>
                  </a:cubicBezTo>
                  <a:cubicBezTo>
                    <a:pt x="262" y="136"/>
                    <a:pt x="266" y="135"/>
                    <a:pt x="269" y="134"/>
                  </a:cubicBezTo>
                  <a:cubicBezTo>
                    <a:pt x="276" y="130"/>
                    <a:pt x="280" y="123"/>
                    <a:pt x="280" y="115"/>
                  </a:cubicBezTo>
                  <a:cubicBezTo>
                    <a:pt x="280" y="108"/>
                    <a:pt x="276" y="100"/>
                    <a:pt x="269" y="97"/>
                  </a:cubicBezTo>
                  <a:cubicBezTo>
                    <a:pt x="266" y="95"/>
                    <a:pt x="262" y="94"/>
                    <a:pt x="259" y="94"/>
                  </a:cubicBezTo>
                  <a:cubicBezTo>
                    <a:pt x="254" y="94"/>
                    <a:pt x="251" y="95"/>
                    <a:pt x="248" y="97"/>
                  </a:cubicBezTo>
                  <a:cubicBezTo>
                    <a:pt x="247" y="97"/>
                    <a:pt x="247" y="97"/>
                    <a:pt x="247" y="97"/>
                  </a:cubicBezTo>
                  <a:cubicBezTo>
                    <a:pt x="247" y="97"/>
                    <a:pt x="247" y="97"/>
                    <a:pt x="247" y="97"/>
                  </a:cubicBezTo>
                  <a:cubicBezTo>
                    <a:pt x="247" y="98"/>
                    <a:pt x="247" y="98"/>
                    <a:pt x="247" y="98"/>
                  </a:cubicBezTo>
                  <a:cubicBezTo>
                    <a:pt x="247" y="98"/>
                    <a:pt x="247" y="98"/>
                    <a:pt x="247" y="98"/>
                  </a:cubicBezTo>
                  <a:cubicBezTo>
                    <a:pt x="244" y="99"/>
                    <a:pt x="243" y="100"/>
                    <a:pt x="240" y="100"/>
                  </a:cubicBezTo>
                  <a:cubicBezTo>
                    <a:pt x="239" y="100"/>
                    <a:pt x="238" y="100"/>
                    <a:pt x="237" y="100"/>
                  </a:cubicBezTo>
                  <a:cubicBezTo>
                    <a:pt x="237" y="100"/>
                    <a:pt x="236" y="100"/>
                    <a:pt x="235" y="100"/>
                  </a:cubicBezTo>
                  <a:cubicBezTo>
                    <a:pt x="229" y="99"/>
                    <a:pt x="224" y="95"/>
                    <a:pt x="221" y="90"/>
                  </a:cubicBezTo>
                  <a:cubicBezTo>
                    <a:pt x="221" y="89"/>
                    <a:pt x="221" y="89"/>
                    <a:pt x="221" y="89"/>
                  </a:cubicBezTo>
                  <a:cubicBezTo>
                    <a:pt x="221" y="89"/>
                    <a:pt x="221" y="89"/>
                    <a:pt x="221" y="88"/>
                  </a:cubicBezTo>
                  <a:cubicBezTo>
                    <a:pt x="221" y="88"/>
                    <a:pt x="221" y="88"/>
                    <a:pt x="221" y="88"/>
                  </a:cubicBezTo>
                  <a:cubicBezTo>
                    <a:pt x="221" y="87"/>
                    <a:pt x="221" y="87"/>
                    <a:pt x="221" y="87"/>
                  </a:cubicBezTo>
                  <a:cubicBezTo>
                    <a:pt x="221" y="86"/>
                    <a:pt x="221" y="86"/>
                    <a:pt x="221" y="86"/>
                  </a:cubicBezTo>
                  <a:cubicBezTo>
                    <a:pt x="221" y="86"/>
                    <a:pt x="221" y="86"/>
                    <a:pt x="221" y="85"/>
                  </a:cubicBezTo>
                  <a:cubicBezTo>
                    <a:pt x="221" y="85"/>
                    <a:pt x="221" y="85"/>
                    <a:pt x="221" y="84"/>
                  </a:cubicBezTo>
                  <a:cubicBezTo>
                    <a:pt x="221" y="84"/>
                    <a:pt x="221" y="84"/>
                    <a:pt x="221" y="84"/>
                  </a:cubicBezTo>
                  <a:lnTo>
                    <a:pt x="221" y="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7" name="Freeform 83"/>
            <p:cNvSpPr>
              <a:spLocks/>
            </p:cNvSpPr>
            <p:nvPr/>
          </p:nvSpPr>
          <p:spPr bwMode="auto">
            <a:xfrm>
              <a:off x="1331640" y="2333154"/>
              <a:ext cx="932012" cy="1318716"/>
            </a:xfrm>
            <a:custGeom>
              <a:avLst/>
              <a:gdLst>
                <a:gd name="T0" fmla="*/ 0 w 220"/>
                <a:gd name="T1" fmla="*/ 280 h 280"/>
                <a:gd name="T2" fmla="*/ 220 w 220"/>
                <a:gd name="T3" fmla="*/ 280 h 280"/>
                <a:gd name="T4" fmla="*/ 220 w 220"/>
                <a:gd name="T5" fmla="*/ 198 h 280"/>
                <a:gd name="T6" fmla="*/ 220 w 220"/>
                <a:gd name="T7" fmla="*/ 198 h 280"/>
                <a:gd name="T8" fmla="*/ 202 w 220"/>
                <a:gd name="T9" fmla="*/ 204 h 280"/>
                <a:gd name="T10" fmla="*/ 199 w 220"/>
                <a:gd name="T11" fmla="*/ 204 h 280"/>
                <a:gd name="T12" fmla="*/ 161 w 220"/>
                <a:gd name="T13" fmla="*/ 166 h 280"/>
                <a:gd name="T14" fmla="*/ 199 w 220"/>
                <a:gd name="T15" fmla="*/ 127 h 280"/>
                <a:gd name="T16" fmla="*/ 199 w 220"/>
                <a:gd name="T17" fmla="*/ 127 h 280"/>
                <a:gd name="T18" fmla="*/ 199 w 220"/>
                <a:gd name="T19" fmla="*/ 127 h 280"/>
                <a:gd name="T20" fmla="*/ 220 w 220"/>
                <a:gd name="T21" fmla="*/ 134 h 280"/>
                <a:gd name="T22" fmla="*/ 220 w 220"/>
                <a:gd name="T23" fmla="*/ 60 h 280"/>
                <a:gd name="T24" fmla="*/ 145 w 220"/>
                <a:gd name="T25" fmla="*/ 60 h 280"/>
                <a:gd name="T26" fmla="*/ 131 w 220"/>
                <a:gd name="T27" fmla="*/ 51 h 280"/>
                <a:gd name="T28" fmla="*/ 129 w 220"/>
                <a:gd name="T29" fmla="*/ 43 h 280"/>
                <a:gd name="T30" fmla="*/ 132 w 220"/>
                <a:gd name="T31" fmla="*/ 33 h 280"/>
                <a:gd name="T32" fmla="*/ 132 w 220"/>
                <a:gd name="T33" fmla="*/ 33 h 280"/>
                <a:gd name="T34" fmla="*/ 135 w 220"/>
                <a:gd name="T35" fmla="*/ 21 h 280"/>
                <a:gd name="T36" fmla="*/ 133 w 220"/>
                <a:gd name="T37" fmla="*/ 11 h 280"/>
                <a:gd name="T38" fmla="*/ 114 w 220"/>
                <a:gd name="T39" fmla="*/ 0 h 280"/>
                <a:gd name="T40" fmla="*/ 93 w 220"/>
                <a:gd name="T41" fmla="*/ 21 h 280"/>
                <a:gd name="T42" fmla="*/ 95 w 220"/>
                <a:gd name="T43" fmla="*/ 31 h 280"/>
                <a:gd name="T44" fmla="*/ 96 w 220"/>
                <a:gd name="T45" fmla="*/ 32 h 280"/>
                <a:gd name="T46" fmla="*/ 96 w 220"/>
                <a:gd name="T47" fmla="*/ 32 h 280"/>
                <a:gd name="T48" fmla="*/ 97 w 220"/>
                <a:gd name="T49" fmla="*/ 33 h 280"/>
                <a:gd name="T50" fmla="*/ 98 w 220"/>
                <a:gd name="T51" fmla="*/ 35 h 280"/>
                <a:gd name="T52" fmla="*/ 99 w 220"/>
                <a:gd name="T53" fmla="*/ 43 h 280"/>
                <a:gd name="T54" fmla="*/ 83 w 220"/>
                <a:gd name="T55" fmla="*/ 60 h 280"/>
                <a:gd name="T56" fmla="*/ 0 w 220"/>
                <a:gd name="T57" fmla="*/ 60 h 280"/>
                <a:gd name="T58" fmla="*/ 0 w 220"/>
                <a:gd name="T5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280">
                  <a:moveTo>
                    <a:pt x="0" y="280"/>
                  </a:moveTo>
                  <a:cubicBezTo>
                    <a:pt x="220" y="280"/>
                    <a:pt x="220" y="280"/>
                    <a:pt x="220" y="280"/>
                  </a:cubicBezTo>
                  <a:cubicBezTo>
                    <a:pt x="220" y="198"/>
                    <a:pt x="220" y="198"/>
                    <a:pt x="220" y="198"/>
                  </a:cubicBezTo>
                  <a:cubicBezTo>
                    <a:pt x="220" y="198"/>
                    <a:pt x="220" y="198"/>
                    <a:pt x="220" y="198"/>
                  </a:cubicBezTo>
                  <a:cubicBezTo>
                    <a:pt x="215" y="201"/>
                    <a:pt x="208" y="203"/>
                    <a:pt x="202" y="204"/>
                  </a:cubicBezTo>
                  <a:cubicBezTo>
                    <a:pt x="201" y="204"/>
                    <a:pt x="200" y="204"/>
                    <a:pt x="199" y="204"/>
                  </a:cubicBezTo>
                  <a:cubicBezTo>
                    <a:pt x="178" y="204"/>
                    <a:pt x="161" y="187"/>
                    <a:pt x="161" y="166"/>
                  </a:cubicBezTo>
                  <a:cubicBezTo>
                    <a:pt x="161" y="145"/>
                    <a:pt x="178" y="127"/>
                    <a:pt x="199" y="127"/>
                  </a:cubicBezTo>
                  <a:cubicBezTo>
                    <a:pt x="199" y="127"/>
                    <a:pt x="199" y="127"/>
                    <a:pt x="199" y="127"/>
                  </a:cubicBezTo>
                  <a:cubicBezTo>
                    <a:pt x="199" y="127"/>
                    <a:pt x="199" y="127"/>
                    <a:pt x="199" y="127"/>
                  </a:cubicBezTo>
                  <a:cubicBezTo>
                    <a:pt x="207" y="127"/>
                    <a:pt x="214" y="130"/>
                    <a:pt x="220" y="134"/>
                  </a:cubicBezTo>
                  <a:cubicBezTo>
                    <a:pt x="220" y="60"/>
                    <a:pt x="220" y="60"/>
                    <a:pt x="220" y="60"/>
                  </a:cubicBezTo>
                  <a:cubicBezTo>
                    <a:pt x="145" y="60"/>
                    <a:pt x="145" y="60"/>
                    <a:pt x="145" y="60"/>
                  </a:cubicBezTo>
                  <a:cubicBezTo>
                    <a:pt x="139" y="60"/>
                    <a:pt x="134" y="56"/>
                    <a:pt x="131" y="51"/>
                  </a:cubicBezTo>
                  <a:cubicBezTo>
                    <a:pt x="129" y="48"/>
                    <a:pt x="129" y="46"/>
                    <a:pt x="129" y="43"/>
                  </a:cubicBezTo>
                  <a:cubicBezTo>
                    <a:pt x="129" y="39"/>
                    <a:pt x="130" y="36"/>
                    <a:pt x="132" y="33"/>
                  </a:cubicBezTo>
                  <a:cubicBezTo>
                    <a:pt x="132" y="33"/>
                    <a:pt x="132" y="33"/>
                    <a:pt x="132" y="33"/>
                  </a:cubicBezTo>
                  <a:cubicBezTo>
                    <a:pt x="135" y="29"/>
                    <a:pt x="135" y="26"/>
                    <a:pt x="135" y="21"/>
                  </a:cubicBezTo>
                  <a:cubicBezTo>
                    <a:pt x="135" y="18"/>
                    <a:pt x="135" y="14"/>
                    <a:pt x="133" y="11"/>
                  </a:cubicBezTo>
                  <a:cubicBezTo>
                    <a:pt x="129" y="4"/>
                    <a:pt x="122" y="0"/>
                    <a:pt x="114" y="0"/>
                  </a:cubicBezTo>
                  <a:cubicBezTo>
                    <a:pt x="102" y="0"/>
                    <a:pt x="93" y="10"/>
                    <a:pt x="93" y="21"/>
                  </a:cubicBezTo>
                  <a:cubicBezTo>
                    <a:pt x="93" y="25"/>
                    <a:pt x="94" y="28"/>
                    <a:pt x="95" y="31"/>
                  </a:cubicBezTo>
                  <a:cubicBezTo>
                    <a:pt x="96" y="31"/>
                    <a:pt x="96" y="32"/>
                    <a:pt x="96" y="32"/>
                  </a:cubicBezTo>
                  <a:cubicBezTo>
                    <a:pt x="96" y="32"/>
                    <a:pt x="96" y="32"/>
                    <a:pt x="96" y="32"/>
                  </a:cubicBezTo>
                  <a:cubicBezTo>
                    <a:pt x="97" y="33"/>
                    <a:pt x="97" y="33"/>
                    <a:pt x="97" y="33"/>
                  </a:cubicBezTo>
                  <a:cubicBezTo>
                    <a:pt x="97" y="34"/>
                    <a:pt x="98" y="35"/>
                    <a:pt x="98" y="35"/>
                  </a:cubicBezTo>
                  <a:cubicBezTo>
                    <a:pt x="99" y="37"/>
                    <a:pt x="99" y="40"/>
                    <a:pt x="99" y="43"/>
                  </a:cubicBezTo>
                  <a:cubicBezTo>
                    <a:pt x="99" y="52"/>
                    <a:pt x="92" y="60"/>
                    <a:pt x="83" y="60"/>
                  </a:cubicBezTo>
                  <a:cubicBezTo>
                    <a:pt x="0" y="60"/>
                    <a:pt x="0" y="60"/>
                    <a:pt x="0" y="60"/>
                  </a:cubicBezTo>
                  <a:lnTo>
                    <a:pt x="0" y="28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8" name="Freeform 84"/>
            <p:cNvSpPr>
              <a:spLocks/>
            </p:cNvSpPr>
            <p:nvPr/>
          </p:nvSpPr>
          <p:spPr bwMode="auto">
            <a:xfrm>
              <a:off x="2085447" y="2616301"/>
              <a:ext cx="1190409" cy="1035569"/>
            </a:xfrm>
            <a:custGeom>
              <a:avLst/>
              <a:gdLst>
                <a:gd name="T0" fmla="*/ 281 w 281"/>
                <a:gd name="T1" fmla="*/ 220 h 220"/>
                <a:gd name="T2" fmla="*/ 281 w 281"/>
                <a:gd name="T3" fmla="*/ 0 h 220"/>
                <a:gd name="T4" fmla="*/ 198 w 281"/>
                <a:gd name="T5" fmla="*/ 0 h 220"/>
                <a:gd name="T6" fmla="*/ 198 w 281"/>
                <a:gd name="T7" fmla="*/ 0 h 220"/>
                <a:gd name="T8" fmla="*/ 204 w 281"/>
                <a:gd name="T9" fmla="*/ 21 h 220"/>
                <a:gd name="T10" fmla="*/ 166 w 281"/>
                <a:gd name="T11" fmla="*/ 59 h 220"/>
                <a:gd name="T12" fmla="*/ 138 w 281"/>
                <a:gd name="T13" fmla="*/ 48 h 220"/>
                <a:gd name="T14" fmla="*/ 128 w 281"/>
                <a:gd name="T15" fmla="*/ 21 h 220"/>
                <a:gd name="T16" fmla="*/ 134 w 281"/>
                <a:gd name="T17" fmla="*/ 0 h 220"/>
                <a:gd name="T18" fmla="*/ 59 w 281"/>
                <a:gd name="T19" fmla="*/ 0 h 220"/>
                <a:gd name="T20" fmla="*/ 59 w 281"/>
                <a:gd name="T21" fmla="*/ 75 h 220"/>
                <a:gd name="T22" fmla="*/ 43 w 281"/>
                <a:gd name="T23" fmla="*/ 91 h 220"/>
                <a:gd name="T24" fmla="*/ 42 w 281"/>
                <a:gd name="T25" fmla="*/ 91 h 220"/>
                <a:gd name="T26" fmla="*/ 42 w 281"/>
                <a:gd name="T27" fmla="*/ 91 h 220"/>
                <a:gd name="T28" fmla="*/ 33 w 281"/>
                <a:gd name="T29" fmla="*/ 88 h 220"/>
                <a:gd name="T30" fmla="*/ 21 w 281"/>
                <a:gd name="T31" fmla="*/ 85 h 220"/>
                <a:gd name="T32" fmla="*/ 0 w 281"/>
                <a:gd name="T33" fmla="*/ 106 h 220"/>
                <a:gd name="T34" fmla="*/ 21 w 281"/>
                <a:gd name="T35" fmla="*/ 127 h 220"/>
                <a:gd name="T36" fmla="*/ 23 w 281"/>
                <a:gd name="T37" fmla="*/ 127 h 220"/>
                <a:gd name="T38" fmla="*/ 32 w 281"/>
                <a:gd name="T39" fmla="*/ 124 h 220"/>
                <a:gd name="T40" fmla="*/ 33 w 281"/>
                <a:gd name="T41" fmla="*/ 123 h 220"/>
                <a:gd name="T42" fmla="*/ 42 w 281"/>
                <a:gd name="T43" fmla="*/ 121 h 220"/>
                <a:gd name="T44" fmla="*/ 42 w 281"/>
                <a:gd name="T45" fmla="*/ 121 h 220"/>
                <a:gd name="T46" fmla="*/ 43 w 281"/>
                <a:gd name="T47" fmla="*/ 121 h 220"/>
                <a:gd name="T48" fmla="*/ 59 w 281"/>
                <a:gd name="T49" fmla="*/ 137 h 220"/>
                <a:gd name="T50" fmla="*/ 59 w 281"/>
                <a:gd name="T51" fmla="*/ 220 h 220"/>
                <a:gd name="T52" fmla="*/ 281 w 281"/>
                <a:gd name="T5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220">
                  <a:moveTo>
                    <a:pt x="281" y="220"/>
                  </a:moveTo>
                  <a:cubicBezTo>
                    <a:pt x="281" y="0"/>
                    <a:pt x="281" y="0"/>
                    <a:pt x="281" y="0"/>
                  </a:cubicBezTo>
                  <a:cubicBezTo>
                    <a:pt x="198" y="0"/>
                    <a:pt x="198" y="0"/>
                    <a:pt x="198" y="0"/>
                  </a:cubicBezTo>
                  <a:cubicBezTo>
                    <a:pt x="198" y="0"/>
                    <a:pt x="198" y="0"/>
                    <a:pt x="198" y="0"/>
                  </a:cubicBezTo>
                  <a:cubicBezTo>
                    <a:pt x="202" y="6"/>
                    <a:pt x="204" y="13"/>
                    <a:pt x="204" y="21"/>
                  </a:cubicBezTo>
                  <a:cubicBezTo>
                    <a:pt x="204" y="42"/>
                    <a:pt x="187" y="59"/>
                    <a:pt x="166" y="59"/>
                  </a:cubicBezTo>
                  <a:cubicBezTo>
                    <a:pt x="155" y="59"/>
                    <a:pt x="146" y="55"/>
                    <a:pt x="138" y="48"/>
                  </a:cubicBezTo>
                  <a:cubicBezTo>
                    <a:pt x="132" y="40"/>
                    <a:pt x="128" y="31"/>
                    <a:pt x="128" y="21"/>
                  </a:cubicBezTo>
                  <a:cubicBezTo>
                    <a:pt x="128" y="13"/>
                    <a:pt x="129" y="5"/>
                    <a:pt x="134" y="0"/>
                  </a:cubicBezTo>
                  <a:cubicBezTo>
                    <a:pt x="59" y="0"/>
                    <a:pt x="59" y="0"/>
                    <a:pt x="59" y="0"/>
                  </a:cubicBezTo>
                  <a:cubicBezTo>
                    <a:pt x="59" y="75"/>
                    <a:pt x="59" y="75"/>
                    <a:pt x="59" y="75"/>
                  </a:cubicBezTo>
                  <a:cubicBezTo>
                    <a:pt x="59" y="84"/>
                    <a:pt x="52" y="91"/>
                    <a:pt x="43" y="91"/>
                  </a:cubicBezTo>
                  <a:cubicBezTo>
                    <a:pt x="42" y="91"/>
                    <a:pt x="42" y="91"/>
                    <a:pt x="42" y="91"/>
                  </a:cubicBezTo>
                  <a:cubicBezTo>
                    <a:pt x="42" y="91"/>
                    <a:pt x="42" y="91"/>
                    <a:pt x="42" y="91"/>
                  </a:cubicBezTo>
                  <a:cubicBezTo>
                    <a:pt x="39" y="91"/>
                    <a:pt x="36" y="90"/>
                    <a:pt x="33" y="88"/>
                  </a:cubicBezTo>
                  <a:cubicBezTo>
                    <a:pt x="29" y="85"/>
                    <a:pt x="26" y="85"/>
                    <a:pt x="21" y="85"/>
                  </a:cubicBezTo>
                  <a:cubicBezTo>
                    <a:pt x="10" y="85"/>
                    <a:pt x="0" y="94"/>
                    <a:pt x="0" y="106"/>
                  </a:cubicBezTo>
                  <a:cubicBezTo>
                    <a:pt x="0" y="118"/>
                    <a:pt x="10" y="127"/>
                    <a:pt x="21" y="127"/>
                  </a:cubicBezTo>
                  <a:cubicBezTo>
                    <a:pt x="21" y="127"/>
                    <a:pt x="22" y="127"/>
                    <a:pt x="23" y="127"/>
                  </a:cubicBezTo>
                  <a:cubicBezTo>
                    <a:pt x="26" y="127"/>
                    <a:pt x="29" y="126"/>
                    <a:pt x="32" y="124"/>
                  </a:cubicBezTo>
                  <a:cubicBezTo>
                    <a:pt x="33" y="123"/>
                    <a:pt x="33" y="123"/>
                    <a:pt x="33" y="123"/>
                  </a:cubicBezTo>
                  <a:cubicBezTo>
                    <a:pt x="36" y="121"/>
                    <a:pt x="39" y="121"/>
                    <a:pt x="42" y="121"/>
                  </a:cubicBezTo>
                  <a:cubicBezTo>
                    <a:pt x="42" y="121"/>
                    <a:pt x="42" y="121"/>
                    <a:pt x="42" y="121"/>
                  </a:cubicBezTo>
                  <a:cubicBezTo>
                    <a:pt x="42" y="121"/>
                    <a:pt x="42" y="121"/>
                    <a:pt x="43" y="121"/>
                  </a:cubicBezTo>
                  <a:cubicBezTo>
                    <a:pt x="52" y="121"/>
                    <a:pt x="59" y="128"/>
                    <a:pt x="59" y="137"/>
                  </a:cubicBezTo>
                  <a:cubicBezTo>
                    <a:pt x="59" y="220"/>
                    <a:pt x="59" y="220"/>
                    <a:pt x="59" y="220"/>
                  </a:cubicBezTo>
                  <a:lnTo>
                    <a:pt x="281" y="220"/>
                  </a:lnTo>
                  <a:close/>
                </a:path>
              </a:pathLst>
            </a:custGeom>
            <a:solidFill>
              <a:srgbClr val="008BB0"/>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sp>
          <p:nvSpPr>
            <p:cNvPr id="9" name="Freeform 85"/>
            <p:cNvSpPr>
              <a:spLocks/>
            </p:cNvSpPr>
            <p:nvPr/>
          </p:nvSpPr>
          <p:spPr bwMode="auto">
            <a:xfrm>
              <a:off x="2334934" y="1491630"/>
              <a:ext cx="940922" cy="1322676"/>
            </a:xfrm>
            <a:custGeom>
              <a:avLst/>
              <a:gdLst>
                <a:gd name="T0" fmla="*/ 222 w 222"/>
                <a:gd name="T1" fmla="*/ 0 h 281"/>
                <a:gd name="T2" fmla="*/ 0 w 222"/>
                <a:gd name="T3" fmla="*/ 0 h 281"/>
                <a:gd name="T4" fmla="*/ 0 w 222"/>
                <a:gd name="T5" fmla="*/ 83 h 281"/>
                <a:gd name="T6" fmla="*/ 1 w 222"/>
                <a:gd name="T7" fmla="*/ 83 h 281"/>
                <a:gd name="T8" fmla="*/ 5 w 222"/>
                <a:gd name="T9" fmla="*/ 81 h 281"/>
                <a:gd name="T10" fmla="*/ 22 w 222"/>
                <a:gd name="T11" fmla="*/ 77 h 281"/>
                <a:gd name="T12" fmla="*/ 24 w 222"/>
                <a:gd name="T13" fmla="*/ 77 h 281"/>
                <a:gd name="T14" fmla="*/ 27 w 222"/>
                <a:gd name="T15" fmla="*/ 77 h 281"/>
                <a:gd name="T16" fmla="*/ 30 w 222"/>
                <a:gd name="T17" fmla="*/ 78 h 281"/>
                <a:gd name="T18" fmla="*/ 60 w 222"/>
                <a:gd name="T19" fmla="*/ 115 h 281"/>
                <a:gd name="T20" fmla="*/ 30 w 222"/>
                <a:gd name="T21" fmla="*/ 153 h 281"/>
                <a:gd name="T22" fmla="*/ 27 w 222"/>
                <a:gd name="T23" fmla="*/ 153 h 281"/>
                <a:gd name="T24" fmla="*/ 24 w 222"/>
                <a:gd name="T25" fmla="*/ 153 h 281"/>
                <a:gd name="T26" fmla="*/ 22 w 222"/>
                <a:gd name="T27" fmla="*/ 153 h 281"/>
                <a:gd name="T28" fmla="*/ 19 w 222"/>
                <a:gd name="T29" fmla="*/ 153 h 281"/>
                <a:gd name="T30" fmla="*/ 15 w 222"/>
                <a:gd name="T31" fmla="*/ 153 h 281"/>
                <a:gd name="T32" fmla="*/ 14 w 222"/>
                <a:gd name="T33" fmla="*/ 153 h 281"/>
                <a:gd name="T34" fmla="*/ 6 w 222"/>
                <a:gd name="T35" fmla="*/ 150 h 281"/>
                <a:gd name="T36" fmla="*/ 6 w 222"/>
                <a:gd name="T37" fmla="*/ 150 h 281"/>
                <a:gd name="T38" fmla="*/ 5 w 222"/>
                <a:gd name="T39" fmla="*/ 150 h 281"/>
                <a:gd name="T40" fmla="*/ 0 w 222"/>
                <a:gd name="T41" fmla="*/ 147 h 281"/>
                <a:gd name="T42" fmla="*/ 0 w 222"/>
                <a:gd name="T43" fmla="*/ 222 h 281"/>
                <a:gd name="T44" fmla="*/ 76 w 222"/>
                <a:gd name="T45" fmla="*/ 222 h 281"/>
                <a:gd name="T46" fmla="*/ 87 w 222"/>
                <a:gd name="T47" fmla="*/ 226 h 281"/>
                <a:gd name="T48" fmla="*/ 92 w 222"/>
                <a:gd name="T49" fmla="*/ 238 h 281"/>
                <a:gd name="T50" fmla="*/ 89 w 222"/>
                <a:gd name="T51" fmla="*/ 248 h 281"/>
                <a:gd name="T52" fmla="*/ 89 w 222"/>
                <a:gd name="T53" fmla="*/ 248 h 281"/>
                <a:gd name="T54" fmla="*/ 86 w 222"/>
                <a:gd name="T55" fmla="*/ 260 h 281"/>
                <a:gd name="T56" fmla="*/ 92 w 222"/>
                <a:gd name="T57" fmla="*/ 275 h 281"/>
                <a:gd name="T58" fmla="*/ 106 w 222"/>
                <a:gd name="T59" fmla="*/ 281 h 281"/>
                <a:gd name="T60" fmla="*/ 128 w 222"/>
                <a:gd name="T61" fmla="*/ 260 h 281"/>
                <a:gd name="T62" fmla="*/ 125 w 222"/>
                <a:gd name="T63" fmla="*/ 249 h 281"/>
                <a:gd name="T64" fmla="*/ 125 w 222"/>
                <a:gd name="T65" fmla="*/ 248 h 281"/>
                <a:gd name="T66" fmla="*/ 124 w 222"/>
                <a:gd name="T67" fmla="*/ 248 h 281"/>
                <a:gd name="T68" fmla="*/ 122 w 222"/>
                <a:gd name="T69" fmla="*/ 238 h 281"/>
                <a:gd name="T70" fmla="*/ 138 w 222"/>
                <a:gd name="T71" fmla="*/ 222 h 281"/>
                <a:gd name="T72" fmla="*/ 222 w 222"/>
                <a:gd name="T73" fmla="*/ 222 h 281"/>
                <a:gd name="T74" fmla="*/ 222 w 222"/>
                <a:gd name="T7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81">
                  <a:moveTo>
                    <a:pt x="222" y="0"/>
                  </a:moveTo>
                  <a:cubicBezTo>
                    <a:pt x="0" y="0"/>
                    <a:pt x="0" y="0"/>
                    <a:pt x="0" y="0"/>
                  </a:cubicBezTo>
                  <a:cubicBezTo>
                    <a:pt x="0" y="83"/>
                    <a:pt x="0" y="83"/>
                    <a:pt x="0" y="83"/>
                  </a:cubicBezTo>
                  <a:cubicBezTo>
                    <a:pt x="1" y="83"/>
                    <a:pt x="1" y="83"/>
                    <a:pt x="1" y="83"/>
                  </a:cubicBezTo>
                  <a:cubicBezTo>
                    <a:pt x="2" y="82"/>
                    <a:pt x="4" y="81"/>
                    <a:pt x="5" y="81"/>
                  </a:cubicBezTo>
                  <a:cubicBezTo>
                    <a:pt x="10" y="78"/>
                    <a:pt x="15" y="77"/>
                    <a:pt x="22" y="77"/>
                  </a:cubicBezTo>
                  <a:cubicBezTo>
                    <a:pt x="23" y="77"/>
                    <a:pt x="23" y="77"/>
                    <a:pt x="24" y="77"/>
                  </a:cubicBezTo>
                  <a:cubicBezTo>
                    <a:pt x="25" y="77"/>
                    <a:pt x="26" y="77"/>
                    <a:pt x="27" y="77"/>
                  </a:cubicBezTo>
                  <a:cubicBezTo>
                    <a:pt x="28" y="78"/>
                    <a:pt x="29" y="78"/>
                    <a:pt x="30" y="78"/>
                  </a:cubicBezTo>
                  <a:cubicBezTo>
                    <a:pt x="47" y="81"/>
                    <a:pt x="60" y="97"/>
                    <a:pt x="60" y="115"/>
                  </a:cubicBezTo>
                  <a:cubicBezTo>
                    <a:pt x="60" y="134"/>
                    <a:pt x="47" y="149"/>
                    <a:pt x="30" y="153"/>
                  </a:cubicBezTo>
                  <a:cubicBezTo>
                    <a:pt x="29" y="153"/>
                    <a:pt x="28" y="153"/>
                    <a:pt x="27" y="153"/>
                  </a:cubicBezTo>
                  <a:cubicBezTo>
                    <a:pt x="26" y="153"/>
                    <a:pt x="25" y="153"/>
                    <a:pt x="24" y="153"/>
                  </a:cubicBezTo>
                  <a:cubicBezTo>
                    <a:pt x="23" y="153"/>
                    <a:pt x="23" y="153"/>
                    <a:pt x="22" y="153"/>
                  </a:cubicBezTo>
                  <a:cubicBezTo>
                    <a:pt x="21" y="153"/>
                    <a:pt x="20" y="153"/>
                    <a:pt x="19" y="153"/>
                  </a:cubicBezTo>
                  <a:cubicBezTo>
                    <a:pt x="17" y="153"/>
                    <a:pt x="16" y="153"/>
                    <a:pt x="15" y="153"/>
                  </a:cubicBezTo>
                  <a:cubicBezTo>
                    <a:pt x="14" y="153"/>
                    <a:pt x="14" y="153"/>
                    <a:pt x="14" y="153"/>
                  </a:cubicBezTo>
                  <a:cubicBezTo>
                    <a:pt x="11" y="152"/>
                    <a:pt x="8" y="151"/>
                    <a:pt x="6" y="150"/>
                  </a:cubicBezTo>
                  <a:cubicBezTo>
                    <a:pt x="6" y="150"/>
                    <a:pt x="6" y="150"/>
                    <a:pt x="6" y="150"/>
                  </a:cubicBezTo>
                  <a:cubicBezTo>
                    <a:pt x="6" y="150"/>
                    <a:pt x="6" y="150"/>
                    <a:pt x="5" y="150"/>
                  </a:cubicBezTo>
                  <a:cubicBezTo>
                    <a:pt x="4" y="149"/>
                    <a:pt x="2" y="148"/>
                    <a:pt x="0" y="147"/>
                  </a:cubicBezTo>
                  <a:cubicBezTo>
                    <a:pt x="0" y="222"/>
                    <a:pt x="0" y="222"/>
                    <a:pt x="0" y="222"/>
                  </a:cubicBezTo>
                  <a:cubicBezTo>
                    <a:pt x="76" y="222"/>
                    <a:pt x="76" y="222"/>
                    <a:pt x="76" y="222"/>
                  </a:cubicBezTo>
                  <a:cubicBezTo>
                    <a:pt x="80" y="222"/>
                    <a:pt x="85" y="224"/>
                    <a:pt x="87" y="226"/>
                  </a:cubicBezTo>
                  <a:cubicBezTo>
                    <a:pt x="90" y="229"/>
                    <a:pt x="92" y="234"/>
                    <a:pt x="92" y="238"/>
                  </a:cubicBezTo>
                  <a:cubicBezTo>
                    <a:pt x="92" y="242"/>
                    <a:pt x="91" y="245"/>
                    <a:pt x="89" y="248"/>
                  </a:cubicBezTo>
                  <a:cubicBezTo>
                    <a:pt x="89" y="248"/>
                    <a:pt x="89" y="248"/>
                    <a:pt x="89" y="248"/>
                  </a:cubicBezTo>
                  <a:cubicBezTo>
                    <a:pt x="87" y="252"/>
                    <a:pt x="86" y="256"/>
                    <a:pt x="86" y="260"/>
                  </a:cubicBezTo>
                  <a:cubicBezTo>
                    <a:pt x="86" y="266"/>
                    <a:pt x="88" y="270"/>
                    <a:pt x="92" y="275"/>
                  </a:cubicBezTo>
                  <a:cubicBezTo>
                    <a:pt x="96" y="279"/>
                    <a:pt x="101" y="281"/>
                    <a:pt x="106" y="281"/>
                  </a:cubicBezTo>
                  <a:cubicBezTo>
                    <a:pt x="118" y="281"/>
                    <a:pt x="128" y="271"/>
                    <a:pt x="128" y="260"/>
                  </a:cubicBezTo>
                  <a:cubicBezTo>
                    <a:pt x="128" y="255"/>
                    <a:pt x="127" y="252"/>
                    <a:pt x="125" y="249"/>
                  </a:cubicBezTo>
                  <a:cubicBezTo>
                    <a:pt x="125" y="248"/>
                    <a:pt x="125" y="248"/>
                    <a:pt x="125" y="248"/>
                  </a:cubicBezTo>
                  <a:cubicBezTo>
                    <a:pt x="124" y="248"/>
                    <a:pt x="124" y="248"/>
                    <a:pt x="124" y="248"/>
                  </a:cubicBezTo>
                  <a:cubicBezTo>
                    <a:pt x="123" y="245"/>
                    <a:pt x="122" y="242"/>
                    <a:pt x="122" y="238"/>
                  </a:cubicBezTo>
                  <a:cubicBezTo>
                    <a:pt x="122" y="229"/>
                    <a:pt x="129" y="222"/>
                    <a:pt x="138" y="222"/>
                  </a:cubicBezTo>
                  <a:cubicBezTo>
                    <a:pt x="222" y="222"/>
                    <a:pt x="222" y="222"/>
                    <a:pt x="222" y="222"/>
                  </a:cubicBezTo>
                  <a:lnTo>
                    <a:pt x="222" y="0"/>
                  </a:lnTo>
                  <a:close/>
                </a:path>
              </a:pathLst>
            </a:custGeom>
            <a:solidFill>
              <a:srgbClr val="002D5B"/>
            </a:solidFill>
            <a:ln w="9525">
              <a:noFill/>
              <a:round/>
              <a:headEnd/>
              <a:tailEnd/>
            </a:ln>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p>
          </p:txBody>
        </p:sp>
      </p:grpSp>
    </p:spTree>
    <p:extLst>
      <p:ext uri="{BB962C8B-B14F-4D97-AF65-F5344CB8AC3E}">
        <p14:creationId xmlns:p14="http://schemas.microsoft.com/office/powerpoint/2010/main" val="77313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67494"/>
            <a:ext cx="8496944" cy="792088"/>
          </a:xfrm>
        </p:spPr>
        <p:txBody>
          <a:bodyPr>
            <a:noAutofit/>
          </a:bodyPr>
          <a:lstStyle/>
          <a:p>
            <a:pPr algn="ctr"/>
            <a:r>
              <a:rPr lang="pl-PL" sz="3200" dirty="0" smtClean="0"/>
              <a:t>Osoby </a:t>
            </a:r>
            <a:r>
              <a:rPr lang="pl-PL" sz="3200" dirty="0"/>
              <a:t>starsze w </a:t>
            </a:r>
            <a:r>
              <a:rPr lang="pl-PL" sz="3200" dirty="0" smtClean="0"/>
              <a:t>miastach i gminach </a:t>
            </a:r>
            <a:r>
              <a:rPr lang="pl-PL" sz="3200" dirty="0"/>
              <a:t>LOF</a:t>
            </a:r>
          </a:p>
        </p:txBody>
      </p:sp>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8</a:t>
            </a:fld>
            <a:endParaRPr lang="pl-PL" dirty="0"/>
          </a:p>
        </p:txBody>
      </p:sp>
      <p:graphicFrame>
        <p:nvGraphicFramePr>
          <p:cNvPr id="9" name="Symbol zastępczy zawartości 8"/>
          <p:cNvGraphicFramePr>
            <a:graphicFrameLocks noGrp="1"/>
          </p:cNvGraphicFramePr>
          <p:nvPr>
            <p:ph idx="1"/>
            <p:extLst>
              <p:ext uri="{D42A27DB-BD31-4B8C-83A1-F6EECF244321}">
                <p14:modId xmlns:p14="http://schemas.microsoft.com/office/powerpoint/2010/main" val="1688226682"/>
              </p:ext>
            </p:extLst>
          </p:nvPr>
        </p:nvGraphicFramePr>
        <p:xfrm>
          <a:off x="467544" y="1131591"/>
          <a:ext cx="8208912" cy="3744420"/>
        </p:xfrm>
        <a:graphic>
          <a:graphicData uri="http://schemas.openxmlformats.org/drawingml/2006/table">
            <a:tbl>
              <a:tblPr/>
              <a:tblGrid>
                <a:gridCol w="1152128"/>
                <a:gridCol w="3528392"/>
                <a:gridCol w="3528392"/>
              </a:tblGrid>
              <a:tr h="220260">
                <a:tc>
                  <a:txBody>
                    <a:bodyPr/>
                    <a:lstStyle/>
                    <a:p>
                      <a:pPr algn="l" fontAlgn="ctr"/>
                      <a:r>
                        <a:rPr lang="pl-PL" sz="1100" b="0" i="0" u="none" strike="noStrike" dirty="0">
                          <a:solidFill>
                            <a:srgbClr val="FFFFFF"/>
                          </a:solidFill>
                          <a:effectLst/>
                          <a:latin typeface="Calibri"/>
                        </a:rPr>
                        <a:t>JST</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100" b="0" i="0" u="none" strike="noStrike" dirty="0" smtClean="0">
                          <a:solidFill>
                            <a:srgbClr val="FFFFFF"/>
                          </a:solidFill>
                          <a:effectLst/>
                          <a:latin typeface="Calibri"/>
                        </a:rPr>
                        <a:t>Ludność </a:t>
                      </a:r>
                      <a:r>
                        <a:rPr lang="pl-PL" sz="1100" b="0" i="0" u="none" strike="noStrike" dirty="0">
                          <a:solidFill>
                            <a:srgbClr val="FFFFFF"/>
                          </a:solidFill>
                          <a:effectLst/>
                          <a:latin typeface="Calibri"/>
                        </a:rPr>
                        <a:t>powyżej 60 roku życia</a:t>
                      </a:r>
                    </a:p>
                  </a:txBody>
                  <a:tcPr marL="6681" marR="6681" marT="668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100" b="0" i="0" u="none" strike="noStrike" dirty="0">
                          <a:solidFill>
                            <a:srgbClr val="FFFFFF"/>
                          </a:solidFill>
                          <a:effectLst/>
                          <a:latin typeface="Calibri"/>
                        </a:rPr>
                        <a:t>Udział w ludności ogółem</a:t>
                      </a:r>
                    </a:p>
                  </a:txBody>
                  <a:tcPr marL="6681" marR="6681" marT="668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r>
              <a:tr h="220260">
                <a:tc>
                  <a:txBody>
                    <a:bodyPr/>
                    <a:lstStyle/>
                    <a:p>
                      <a:pPr algn="l" fontAlgn="ctr"/>
                      <a:r>
                        <a:rPr lang="pl-PL" sz="1100" b="0" i="0" u="none" strike="noStrike" dirty="0">
                          <a:solidFill>
                            <a:srgbClr val="FFFFFF"/>
                          </a:solidFill>
                          <a:effectLst/>
                          <a:latin typeface="Calibri"/>
                        </a:rPr>
                        <a:t>Świdnik</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100" b="0" i="0" u="none" strike="noStrike" dirty="0">
                          <a:solidFill>
                            <a:srgbClr val="000000"/>
                          </a:solidFill>
                          <a:effectLst/>
                          <a:latin typeface="Calibri"/>
                        </a:rPr>
                        <a:t>16 549</a:t>
                      </a:r>
                    </a:p>
                  </a:txBody>
                  <a:tcPr marL="6681" marR="6681" marT="668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100" b="0" i="0" u="none" strike="noStrike">
                          <a:solidFill>
                            <a:srgbClr val="000000"/>
                          </a:solidFill>
                          <a:effectLst/>
                          <a:latin typeface="Calibri"/>
                        </a:rPr>
                        <a:t>42,10%</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20260">
                <a:tc>
                  <a:txBody>
                    <a:bodyPr/>
                    <a:lstStyle/>
                    <a:p>
                      <a:pPr algn="l" fontAlgn="ctr"/>
                      <a:r>
                        <a:rPr lang="pl-PL" sz="1100" b="0" i="0" u="none" strike="noStrike" dirty="0">
                          <a:solidFill>
                            <a:srgbClr val="FFFFFF"/>
                          </a:solidFill>
                          <a:effectLst/>
                          <a:latin typeface="Calibri"/>
                        </a:rPr>
                        <a:t>Nałęczów</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100" b="0" i="0" u="none" strike="noStrike" dirty="0">
                          <a:solidFill>
                            <a:srgbClr val="000000"/>
                          </a:solidFill>
                          <a:effectLst/>
                          <a:latin typeface="Calibri"/>
                        </a:rPr>
                        <a:t>3 623</a:t>
                      </a:r>
                    </a:p>
                  </a:txBody>
                  <a:tcPr marL="6681" marR="6681" marT="668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100" b="0" i="0" u="none" strike="noStrike" dirty="0">
                          <a:solidFill>
                            <a:srgbClr val="000000"/>
                          </a:solidFill>
                          <a:effectLst/>
                          <a:latin typeface="Calibri"/>
                        </a:rPr>
                        <a:t>40,29%</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20260">
                <a:tc>
                  <a:txBody>
                    <a:bodyPr/>
                    <a:lstStyle/>
                    <a:p>
                      <a:pPr algn="l" fontAlgn="ctr"/>
                      <a:r>
                        <a:rPr lang="pl-PL" sz="1100" b="0" i="0" u="none" strike="noStrike" dirty="0">
                          <a:solidFill>
                            <a:srgbClr val="FFFFFF"/>
                          </a:solidFill>
                          <a:effectLst/>
                          <a:latin typeface="Calibri"/>
                        </a:rPr>
                        <a:t>Lublin</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100" b="0" i="0" u="none" strike="noStrike" dirty="0">
                          <a:solidFill>
                            <a:srgbClr val="000000"/>
                          </a:solidFill>
                          <a:effectLst/>
                          <a:latin typeface="Calibri"/>
                        </a:rPr>
                        <a:t>135 504</a:t>
                      </a:r>
                    </a:p>
                  </a:txBody>
                  <a:tcPr marL="6681" marR="6681" marT="668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100" b="0" i="0" u="none" strike="noStrike" dirty="0">
                          <a:solidFill>
                            <a:srgbClr val="000000"/>
                          </a:solidFill>
                          <a:effectLst/>
                          <a:latin typeface="Calibri"/>
                        </a:rPr>
                        <a:t>39,89%</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20260">
                <a:tc>
                  <a:txBody>
                    <a:bodyPr/>
                    <a:lstStyle/>
                    <a:p>
                      <a:pPr algn="l" fontAlgn="ctr"/>
                      <a:r>
                        <a:rPr lang="pl-PL" sz="1100" b="0" i="0" u="none" strike="noStrike" dirty="0">
                          <a:solidFill>
                            <a:srgbClr val="FFFFFF"/>
                          </a:solidFill>
                          <a:effectLst/>
                          <a:latin typeface="Calibri"/>
                        </a:rPr>
                        <a:t>Piaski</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100" b="0" i="0" u="none" strike="noStrike" dirty="0">
                          <a:solidFill>
                            <a:srgbClr val="000000"/>
                          </a:solidFill>
                          <a:effectLst/>
                          <a:latin typeface="Calibri"/>
                        </a:rPr>
                        <a:t>4 169</a:t>
                      </a:r>
                    </a:p>
                  </a:txBody>
                  <a:tcPr marL="6681" marR="6681" marT="668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100" b="0" i="0" u="none" strike="noStrike" dirty="0">
                          <a:solidFill>
                            <a:srgbClr val="000000"/>
                          </a:solidFill>
                          <a:effectLst/>
                          <a:latin typeface="Calibri"/>
                        </a:rPr>
                        <a:t>39,51%</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20260">
                <a:tc>
                  <a:txBody>
                    <a:bodyPr/>
                    <a:lstStyle/>
                    <a:p>
                      <a:pPr algn="l" fontAlgn="ctr"/>
                      <a:r>
                        <a:rPr lang="pl-PL" sz="1100" b="0" i="0" u="none" strike="noStrike" dirty="0">
                          <a:solidFill>
                            <a:srgbClr val="FFFFFF"/>
                          </a:solidFill>
                          <a:effectLst/>
                          <a:latin typeface="Calibri"/>
                        </a:rPr>
                        <a:t>Lubartów  Miasto</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100" b="0" i="0" u="none" strike="noStrike" dirty="0">
                          <a:solidFill>
                            <a:srgbClr val="000000"/>
                          </a:solidFill>
                          <a:effectLst/>
                          <a:latin typeface="Calibri"/>
                        </a:rPr>
                        <a:t>7 995</a:t>
                      </a:r>
                    </a:p>
                  </a:txBody>
                  <a:tcPr marL="6681" marR="6681" marT="668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100" b="0" i="0" u="none" strike="noStrike" dirty="0">
                          <a:solidFill>
                            <a:srgbClr val="000000"/>
                          </a:solidFill>
                          <a:effectLst/>
                          <a:latin typeface="Calibri"/>
                        </a:rPr>
                        <a:t>36,35%</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20260">
                <a:tc>
                  <a:txBody>
                    <a:bodyPr/>
                    <a:lstStyle/>
                    <a:p>
                      <a:pPr algn="l" fontAlgn="ctr"/>
                      <a:r>
                        <a:rPr lang="pl-PL" sz="1100" b="0" i="0" u="none" strike="noStrike">
                          <a:solidFill>
                            <a:srgbClr val="FFFFFF"/>
                          </a:solidFill>
                          <a:effectLst/>
                          <a:latin typeface="Calibri"/>
                        </a:rPr>
                        <a:t>Strzyżewice</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100" b="0" i="0" u="none" strike="noStrike" dirty="0">
                          <a:solidFill>
                            <a:srgbClr val="000000"/>
                          </a:solidFill>
                          <a:effectLst/>
                          <a:latin typeface="Calibri"/>
                        </a:rPr>
                        <a:t>2 637</a:t>
                      </a:r>
                    </a:p>
                  </a:txBody>
                  <a:tcPr marL="6681" marR="6681" marT="668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100" b="0" i="0" u="none" strike="noStrike" dirty="0">
                          <a:solidFill>
                            <a:srgbClr val="000000"/>
                          </a:solidFill>
                          <a:effectLst/>
                          <a:latin typeface="Calibri"/>
                        </a:rPr>
                        <a:t>32,68%</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20260">
                <a:tc>
                  <a:txBody>
                    <a:bodyPr/>
                    <a:lstStyle/>
                    <a:p>
                      <a:pPr algn="l" fontAlgn="ctr"/>
                      <a:r>
                        <a:rPr lang="pl-PL" sz="1100" b="0" i="0" u="none" strike="noStrike">
                          <a:solidFill>
                            <a:srgbClr val="FFFFFF"/>
                          </a:solidFill>
                          <a:effectLst/>
                          <a:latin typeface="Calibri"/>
                        </a:rPr>
                        <a:t>Jabłonna</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100" b="0" i="0" u="none" strike="noStrike" dirty="0">
                          <a:solidFill>
                            <a:srgbClr val="000000"/>
                          </a:solidFill>
                          <a:effectLst/>
                          <a:latin typeface="Calibri"/>
                        </a:rPr>
                        <a:t>2 606</a:t>
                      </a:r>
                    </a:p>
                  </a:txBody>
                  <a:tcPr marL="6681" marR="6681" marT="668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100" b="0" i="0" u="none" strike="noStrike" dirty="0">
                          <a:solidFill>
                            <a:srgbClr val="000000"/>
                          </a:solidFill>
                          <a:effectLst/>
                          <a:latin typeface="Calibri"/>
                        </a:rPr>
                        <a:t>32,36%</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20260">
                <a:tc>
                  <a:txBody>
                    <a:bodyPr/>
                    <a:lstStyle/>
                    <a:p>
                      <a:pPr algn="l" fontAlgn="ctr"/>
                      <a:r>
                        <a:rPr lang="pl-PL" sz="1100" b="0" i="0" u="none" strike="noStrike">
                          <a:solidFill>
                            <a:srgbClr val="FFFFFF"/>
                          </a:solidFill>
                          <a:effectLst/>
                          <a:latin typeface="Calibri"/>
                        </a:rPr>
                        <a:t>Mełgiew</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100" b="0" i="0" u="none" strike="noStrike" dirty="0">
                          <a:solidFill>
                            <a:srgbClr val="000000"/>
                          </a:solidFill>
                          <a:effectLst/>
                          <a:latin typeface="Calibri"/>
                        </a:rPr>
                        <a:t>3 077</a:t>
                      </a:r>
                    </a:p>
                  </a:txBody>
                  <a:tcPr marL="6681" marR="6681" marT="668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100" b="0" i="0" u="none" strike="noStrike" dirty="0">
                          <a:solidFill>
                            <a:srgbClr val="000000"/>
                          </a:solidFill>
                          <a:effectLst/>
                          <a:latin typeface="Calibri"/>
                        </a:rPr>
                        <a:t>31,46%</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20260">
                <a:tc>
                  <a:txBody>
                    <a:bodyPr/>
                    <a:lstStyle/>
                    <a:p>
                      <a:pPr algn="l" fontAlgn="ctr"/>
                      <a:r>
                        <a:rPr lang="pl-PL" sz="1100" b="0" i="0" u="none" strike="noStrike">
                          <a:solidFill>
                            <a:srgbClr val="FFFFFF"/>
                          </a:solidFill>
                          <a:effectLst/>
                          <a:latin typeface="Calibri"/>
                        </a:rPr>
                        <a:t>Spiczyn</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100" b="0" i="0" u="none" strike="noStrike" dirty="0">
                          <a:solidFill>
                            <a:srgbClr val="000000"/>
                          </a:solidFill>
                          <a:effectLst/>
                          <a:latin typeface="Calibri"/>
                        </a:rPr>
                        <a:t>1 776</a:t>
                      </a:r>
                    </a:p>
                  </a:txBody>
                  <a:tcPr marL="6681" marR="6681" marT="668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100" b="0" i="0" u="none" strike="noStrike" dirty="0">
                          <a:solidFill>
                            <a:srgbClr val="000000"/>
                          </a:solidFill>
                          <a:effectLst/>
                          <a:latin typeface="Calibri"/>
                        </a:rPr>
                        <a:t>31,13%</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20260">
                <a:tc>
                  <a:txBody>
                    <a:bodyPr/>
                    <a:lstStyle/>
                    <a:p>
                      <a:pPr algn="l" fontAlgn="ctr"/>
                      <a:r>
                        <a:rPr lang="pl-PL" sz="1100" b="0" i="0" u="none" strike="noStrike">
                          <a:solidFill>
                            <a:srgbClr val="FFFFFF"/>
                          </a:solidFill>
                          <a:effectLst/>
                          <a:latin typeface="Calibri"/>
                        </a:rPr>
                        <a:t>Konopnica</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100" b="0" i="0" u="none" strike="noStrike" dirty="0">
                          <a:solidFill>
                            <a:srgbClr val="000000"/>
                          </a:solidFill>
                          <a:effectLst/>
                          <a:latin typeface="Calibri"/>
                        </a:rPr>
                        <a:t>4 297</a:t>
                      </a:r>
                    </a:p>
                  </a:txBody>
                  <a:tcPr marL="6681" marR="6681" marT="668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100" b="0" i="0" u="none" strike="noStrike" dirty="0">
                          <a:solidFill>
                            <a:srgbClr val="000000"/>
                          </a:solidFill>
                          <a:effectLst/>
                          <a:latin typeface="Calibri"/>
                        </a:rPr>
                        <a:t>31,03%</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20260">
                <a:tc>
                  <a:txBody>
                    <a:bodyPr/>
                    <a:lstStyle/>
                    <a:p>
                      <a:pPr algn="l" fontAlgn="ctr"/>
                      <a:r>
                        <a:rPr lang="pl-PL" sz="1100" b="0" i="0" u="none" strike="noStrike">
                          <a:solidFill>
                            <a:srgbClr val="FFFFFF"/>
                          </a:solidFill>
                          <a:effectLst/>
                          <a:latin typeface="Calibri"/>
                        </a:rPr>
                        <a:t>Jastków</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100" b="0" i="0" u="none" strike="noStrike" dirty="0">
                          <a:solidFill>
                            <a:srgbClr val="000000"/>
                          </a:solidFill>
                          <a:effectLst/>
                          <a:latin typeface="Calibri"/>
                        </a:rPr>
                        <a:t>4 160</a:t>
                      </a:r>
                    </a:p>
                  </a:txBody>
                  <a:tcPr marL="6681" marR="6681" marT="668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100" b="0" i="0" u="none" strike="noStrike" dirty="0">
                          <a:solidFill>
                            <a:srgbClr val="000000"/>
                          </a:solidFill>
                          <a:effectLst/>
                          <a:latin typeface="Calibri"/>
                        </a:rPr>
                        <a:t>29,65%</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20260">
                <a:tc>
                  <a:txBody>
                    <a:bodyPr/>
                    <a:lstStyle/>
                    <a:p>
                      <a:pPr algn="l" fontAlgn="ctr"/>
                      <a:r>
                        <a:rPr lang="pl-PL" sz="1100" b="0" i="0" u="none" strike="noStrike">
                          <a:solidFill>
                            <a:srgbClr val="FFFFFF"/>
                          </a:solidFill>
                          <a:effectLst/>
                          <a:latin typeface="Calibri"/>
                        </a:rPr>
                        <a:t>Niedrzwica Duża</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100" b="0" i="0" u="none" strike="noStrike" dirty="0">
                          <a:solidFill>
                            <a:srgbClr val="000000"/>
                          </a:solidFill>
                          <a:effectLst/>
                          <a:latin typeface="Calibri"/>
                        </a:rPr>
                        <a:t>3 526</a:t>
                      </a:r>
                    </a:p>
                  </a:txBody>
                  <a:tcPr marL="6681" marR="6681" marT="668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100" b="0" i="0" u="none" strike="noStrike" dirty="0">
                          <a:solidFill>
                            <a:srgbClr val="000000"/>
                          </a:solidFill>
                          <a:effectLst/>
                          <a:latin typeface="Calibri"/>
                        </a:rPr>
                        <a:t>29,64%</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20260">
                <a:tc>
                  <a:txBody>
                    <a:bodyPr/>
                    <a:lstStyle/>
                    <a:p>
                      <a:pPr algn="l" fontAlgn="ctr"/>
                      <a:r>
                        <a:rPr lang="pl-PL" sz="1100" b="0" i="0" u="none" strike="noStrike">
                          <a:solidFill>
                            <a:srgbClr val="FFFFFF"/>
                          </a:solidFill>
                          <a:effectLst/>
                          <a:latin typeface="Calibri"/>
                        </a:rPr>
                        <a:t>Niemce</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100" b="0" i="0" u="none" strike="noStrike">
                          <a:solidFill>
                            <a:srgbClr val="000000"/>
                          </a:solidFill>
                          <a:effectLst/>
                          <a:latin typeface="Calibri"/>
                        </a:rPr>
                        <a:t>5 586</a:t>
                      </a:r>
                    </a:p>
                  </a:txBody>
                  <a:tcPr marL="6681" marR="6681" marT="668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100" b="0" i="0" u="none" strike="noStrike" dirty="0">
                          <a:solidFill>
                            <a:srgbClr val="000000"/>
                          </a:solidFill>
                          <a:effectLst/>
                          <a:latin typeface="Calibri"/>
                        </a:rPr>
                        <a:t>28,63%</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20260">
                <a:tc>
                  <a:txBody>
                    <a:bodyPr/>
                    <a:lstStyle/>
                    <a:p>
                      <a:pPr algn="l" fontAlgn="ctr"/>
                      <a:r>
                        <a:rPr lang="pl-PL" sz="1100" b="0" i="0" u="none" strike="noStrike">
                          <a:solidFill>
                            <a:srgbClr val="FFFFFF"/>
                          </a:solidFill>
                          <a:effectLst/>
                          <a:latin typeface="Calibri"/>
                        </a:rPr>
                        <a:t>Lubartów Gmina</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100" b="0" i="0" u="none" strike="noStrike">
                          <a:solidFill>
                            <a:srgbClr val="000000"/>
                          </a:solidFill>
                          <a:effectLst/>
                          <a:latin typeface="Calibri"/>
                        </a:rPr>
                        <a:t>3 344</a:t>
                      </a:r>
                    </a:p>
                  </a:txBody>
                  <a:tcPr marL="6681" marR="6681" marT="668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100" b="0" i="0" u="none" strike="noStrike" dirty="0">
                          <a:solidFill>
                            <a:srgbClr val="000000"/>
                          </a:solidFill>
                          <a:effectLst/>
                          <a:latin typeface="Calibri"/>
                        </a:rPr>
                        <a:t>28,49%</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20260">
                <a:tc>
                  <a:txBody>
                    <a:bodyPr/>
                    <a:lstStyle/>
                    <a:p>
                      <a:pPr algn="l" fontAlgn="ctr"/>
                      <a:r>
                        <a:rPr lang="pl-PL" sz="1100" b="0" i="0" u="none" strike="noStrike">
                          <a:solidFill>
                            <a:srgbClr val="FFFFFF"/>
                          </a:solidFill>
                          <a:effectLst/>
                          <a:latin typeface="Calibri"/>
                        </a:rPr>
                        <a:t>Głusk</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100" b="0" i="0" u="none" strike="noStrike">
                          <a:solidFill>
                            <a:srgbClr val="000000"/>
                          </a:solidFill>
                          <a:effectLst/>
                          <a:latin typeface="Calibri"/>
                        </a:rPr>
                        <a:t>2 780</a:t>
                      </a:r>
                    </a:p>
                  </a:txBody>
                  <a:tcPr marL="6681" marR="6681" marT="668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100" b="0" i="0" u="none" strike="noStrike" dirty="0">
                          <a:solidFill>
                            <a:srgbClr val="000000"/>
                          </a:solidFill>
                          <a:effectLst/>
                          <a:latin typeface="Calibri"/>
                        </a:rPr>
                        <a:t>24,94%</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20260">
                <a:tc>
                  <a:txBody>
                    <a:bodyPr/>
                    <a:lstStyle/>
                    <a:p>
                      <a:pPr algn="l" fontAlgn="ctr"/>
                      <a:r>
                        <a:rPr lang="pl-PL" sz="1100" b="0" i="0" u="none" strike="noStrike">
                          <a:solidFill>
                            <a:srgbClr val="FFFFFF"/>
                          </a:solidFill>
                          <a:effectLst/>
                          <a:latin typeface="Calibri"/>
                        </a:rPr>
                        <a:t>Wólka</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8BB0"/>
                      </a:solidFill>
                      <a:prstDash val="solid"/>
                      <a:round/>
                      <a:headEnd type="none" w="med" len="med"/>
                      <a:tailEnd type="none" w="med" len="med"/>
                    </a:lnB>
                    <a:solidFill>
                      <a:srgbClr val="002D5B"/>
                    </a:solidFill>
                  </a:tcPr>
                </a:tc>
                <a:tc>
                  <a:txBody>
                    <a:bodyPr/>
                    <a:lstStyle/>
                    <a:p>
                      <a:pPr algn="ctr" fontAlgn="ctr"/>
                      <a:r>
                        <a:rPr lang="pl-PL" sz="1100" b="0" i="0" u="none" strike="noStrike">
                          <a:solidFill>
                            <a:srgbClr val="000000"/>
                          </a:solidFill>
                          <a:effectLst/>
                          <a:latin typeface="Calibri"/>
                        </a:rPr>
                        <a:t>2 886</a:t>
                      </a:r>
                    </a:p>
                  </a:txBody>
                  <a:tcPr marL="6681" marR="6681" marT="668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c>
                  <a:txBody>
                    <a:bodyPr/>
                    <a:lstStyle/>
                    <a:p>
                      <a:pPr algn="ctr" fontAlgn="ctr"/>
                      <a:r>
                        <a:rPr lang="pl-PL" sz="1100" b="0" i="0" u="none" strike="noStrike" dirty="0">
                          <a:solidFill>
                            <a:srgbClr val="000000"/>
                          </a:solidFill>
                          <a:effectLst/>
                          <a:latin typeface="Calibri"/>
                        </a:rPr>
                        <a:t>23,58%</a:t>
                      </a:r>
                    </a:p>
                  </a:txBody>
                  <a:tcPr marL="6681" marR="6681" marT="6681" marB="0" anchor="ctr">
                    <a:lnL w="6350" cap="flat" cmpd="sng" algn="ctr">
                      <a:solidFill>
                        <a:srgbClr val="008BB0"/>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96439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a:xfrm>
            <a:off x="6758880" y="4890194"/>
            <a:ext cx="2133600" cy="273844"/>
          </a:xfrm>
        </p:spPr>
        <p:txBody>
          <a:bodyPr/>
          <a:lstStyle/>
          <a:p>
            <a:fld id="{38CD7840-DD93-4E1F-9A7C-F388E513D903}" type="slidenum">
              <a:rPr lang="pl-PL" smtClean="0"/>
              <a:pPr/>
              <a:t>9</a:t>
            </a:fld>
            <a:endParaRPr lang="pl-PL" dirty="0"/>
          </a:p>
        </p:txBody>
      </p:sp>
      <p:sp>
        <p:nvSpPr>
          <p:cNvPr id="5" name="Tytuł 4"/>
          <p:cNvSpPr>
            <a:spLocks noGrp="1"/>
          </p:cNvSpPr>
          <p:nvPr>
            <p:ph type="title"/>
          </p:nvPr>
        </p:nvSpPr>
        <p:spPr>
          <a:xfrm>
            <a:off x="251520" y="483518"/>
            <a:ext cx="8640960" cy="893254"/>
          </a:xfrm>
        </p:spPr>
        <p:txBody>
          <a:bodyPr>
            <a:noAutofit/>
          </a:bodyPr>
          <a:lstStyle/>
          <a:p>
            <a:pPr algn="ctr"/>
            <a:r>
              <a:rPr lang="pl-PL" sz="3600" dirty="0" smtClean="0"/>
              <a:t>Liczba osób z niepełnosprawnościami w miastach i gminach LOF</a:t>
            </a:r>
            <a:endParaRPr lang="pl-PL" sz="3600" dirty="0"/>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1084160749"/>
              </p:ext>
            </p:extLst>
          </p:nvPr>
        </p:nvGraphicFramePr>
        <p:xfrm>
          <a:off x="467544" y="1491630"/>
          <a:ext cx="8280920" cy="3425024"/>
        </p:xfrm>
        <a:graphic>
          <a:graphicData uri="http://schemas.openxmlformats.org/drawingml/2006/table">
            <a:tbl>
              <a:tblPr/>
              <a:tblGrid>
                <a:gridCol w="1800200"/>
                <a:gridCol w="6480720"/>
              </a:tblGrid>
              <a:tr h="214064">
                <a:tc>
                  <a:txBody>
                    <a:bodyPr/>
                    <a:lstStyle/>
                    <a:p>
                      <a:pPr algn="l" fontAlgn="ctr"/>
                      <a:r>
                        <a:rPr lang="pl-PL" sz="1200" b="0" i="0" u="none" strike="noStrike" dirty="0">
                          <a:solidFill>
                            <a:srgbClr val="FFFFFF"/>
                          </a:solidFill>
                          <a:effectLst/>
                          <a:latin typeface="Calibri"/>
                        </a:rPr>
                        <a:t>Miasto / gmina</a:t>
                      </a:r>
                    </a:p>
                  </a:txBody>
                  <a:tcPr marL="8791" marR="8791" marT="8791" marB="0" anchor="ctr">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200" b="0" i="0" u="none" strike="noStrike" dirty="0">
                          <a:solidFill>
                            <a:srgbClr val="FFFFFF"/>
                          </a:solidFill>
                          <a:effectLst/>
                          <a:latin typeface="Calibri"/>
                        </a:rPr>
                        <a:t>Liczba osób z niepełnosprawnością</a:t>
                      </a:r>
                    </a:p>
                  </a:txBody>
                  <a:tcPr marL="8791" marR="8791" marT="879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r>
              <a:tr h="214064">
                <a:tc>
                  <a:txBody>
                    <a:bodyPr/>
                    <a:lstStyle/>
                    <a:p>
                      <a:pPr algn="l" fontAlgn="t"/>
                      <a:r>
                        <a:rPr lang="pl-PL" sz="1200" b="0" i="0" u="none" strike="noStrike" dirty="0">
                          <a:solidFill>
                            <a:srgbClr val="FFFFFF"/>
                          </a:solidFill>
                          <a:effectLst/>
                          <a:latin typeface="Calibri"/>
                        </a:rPr>
                        <a:t>Lublin</a:t>
                      </a:r>
                    </a:p>
                  </a:txBody>
                  <a:tcPr marL="8791" marR="8791" marT="8791" marB="0">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200" b="0" i="0" u="none" strike="noStrike">
                          <a:solidFill>
                            <a:srgbClr val="000000"/>
                          </a:solidFill>
                          <a:effectLst/>
                          <a:latin typeface="Calibri"/>
                        </a:rPr>
                        <a:t>8 166</a:t>
                      </a:r>
                    </a:p>
                  </a:txBody>
                  <a:tcPr marL="8791" marR="8791" marT="879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14064">
                <a:tc>
                  <a:txBody>
                    <a:bodyPr/>
                    <a:lstStyle/>
                    <a:p>
                      <a:pPr algn="l" fontAlgn="t"/>
                      <a:r>
                        <a:rPr lang="pl-PL" sz="1200" b="0" i="0" u="none" strike="noStrike" dirty="0">
                          <a:solidFill>
                            <a:srgbClr val="FFFFFF"/>
                          </a:solidFill>
                          <a:effectLst/>
                          <a:latin typeface="Calibri"/>
                        </a:rPr>
                        <a:t>Świdnik</a:t>
                      </a:r>
                    </a:p>
                  </a:txBody>
                  <a:tcPr marL="8791" marR="8791" marT="8791" marB="0">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200" b="0" i="0" u="none" strike="noStrike">
                          <a:solidFill>
                            <a:srgbClr val="000000"/>
                          </a:solidFill>
                          <a:effectLst/>
                          <a:latin typeface="Calibri"/>
                        </a:rPr>
                        <a:t>862</a:t>
                      </a:r>
                    </a:p>
                  </a:txBody>
                  <a:tcPr marL="8791" marR="8791" marT="879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14064">
                <a:tc>
                  <a:txBody>
                    <a:bodyPr/>
                    <a:lstStyle/>
                    <a:p>
                      <a:pPr algn="l" fontAlgn="t"/>
                      <a:r>
                        <a:rPr lang="pl-PL" sz="1200" b="0" i="0" u="none" strike="noStrike" dirty="0">
                          <a:solidFill>
                            <a:srgbClr val="FFFFFF"/>
                          </a:solidFill>
                          <a:effectLst/>
                          <a:latin typeface="Calibri"/>
                        </a:rPr>
                        <a:t>Lubartów</a:t>
                      </a:r>
                    </a:p>
                  </a:txBody>
                  <a:tcPr marL="8791" marR="8791" marT="8791" marB="0">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200" b="0" i="0" u="none" strike="noStrike">
                          <a:solidFill>
                            <a:srgbClr val="000000"/>
                          </a:solidFill>
                          <a:effectLst/>
                          <a:latin typeface="Calibri"/>
                        </a:rPr>
                        <a:t>571</a:t>
                      </a:r>
                    </a:p>
                  </a:txBody>
                  <a:tcPr marL="8791" marR="8791" marT="879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14064">
                <a:tc>
                  <a:txBody>
                    <a:bodyPr/>
                    <a:lstStyle/>
                    <a:p>
                      <a:pPr algn="l" fontAlgn="t"/>
                      <a:r>
                        <a:rPr lang="pl-PL" sz="1200" b="0" i="0" u="none" strike="noStrike" dirty="0">
                          <a:solidFill>
                            <a:srgbClr val="FFFFFF"/>
                          </a:solidFill>
                          <a:effectLst/>
                          <a:latin typeface="Calibri"/>
                        </a:rPr>
                        <a:t>Niemce</a:t>
                      </a:r>
                    </a:p>
                  </a:txBody>
                  <a:tcPr marL="8791" marR="8791" marT="8791" marB="0">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200" b="0" i="0" u="none" strike="noStrike" dirty="0">
                          <a:solidFill>
                            <a:srgbClr val="000000"/>
                          </a:solidFill>
                          <a:effectLst/>
                          <a:latin typeface="Calibri"/>
                        </a:rPr>
                        <a:t>392</a:t>
                      </a:r>
                    </a:p>
                  </a:txBody>
                  <a:tcPr marL="8791" marR="8791" marT="879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14064">
                <a:tc>
                  <a:txBody>
                    <a:bodyPr/>
                    <a:lstStyle/>
                    <a:p>
                      <a:pPr algn="l" fontAlgn="t"/>
                      <a:r>
                        <a:rPr lang="pl-PL" sz="1200" b="0" i="0" u="none" strike="noStrike">
                          <a:solidFill>
                            <a:srgbClr val="FFFFFF"/>
                          </a:solidFill>
                          <a:effectLst/>
                          <a:latin typeface="Calibri"/>
                        </a:rPr>
                        <a:t>Wólka</a:t>
                      </a:r>
                    </a:p>
                  </a:txBody>
                  <a:tcPr marL="8791" marR="8791" marT="8791" marB="0">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200" b="0" i="0" u="none" strike="noStrike" dirty="0">
                          <a:solidFill>
                            <a:srgbClr val="000000"/>
                          </a:solidFill>
                          <a:effectLst/>
                          <a:latin typeface="Calibri"/>
                        </a:rPr>
                        <a:t>304</a:t>
                      </a:r>
                    </a:p>
                  </a:txBody>
                  <a:tcPr marL="8791" marR="8791" marT="879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14064">
                <a:tc>
                  <a:txBody>
                    <a:bodyPr/>
                    <a:lstStyle/>
                    <a:p>
                      <a:pPr algn="l" fontAlgn="t"/>
                      <a:r>
                        <a:rPr lang="pl-PL" sz="1200" b="0" i="0" u="none" strike="noStrike">
                          <a:solidFill>
                            <a:srgbClr val="FFFFFF"/>
                          </a:solidFill>
                          <a:effectLst/>
                          <a:latin typeface="Calibri"/>
                        </a:rPr>
                        <a:t>Piaski</a:t>
                      </a:r>
                    </a:p>
                  </a:txBody>
                  <a:tcPr marL="8791" marR="8791" marT="8791" marB="0">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200" b="0" i="0" u="none" strike="noStrike" dirty="0">
                          <a:solidFill>
                            <a:srgbClr val="000000"/>
                          </a:solidFill>
                          <a:effectLst/>
                          <a:latin typeface="Calibri"/>
                        </a:rPr>
                        <a:t>232</a:t>
                      </a:r>
                    </a:p>
                  </a:txBody>
                  <a:tcPr marL="8791" marR="8791" marT="879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14064">
                <a:tc>
                  <a:txBody>
                    <a:bodyPr/>
                    <a:lstStyle/>
                    <a:p>
                      <a:pPr algn="l" fontAlgn="t"/>
                      <a:r>
                        <a:rPr lang="pl-PL" sz="1200" b="0" i="0" u="none" strike="noStrike">
                          <a:solidFill>
                            <a:srgbClr val="FFFFFF"/>
                          </a:solidFill>
                          <a:effectLst/>
                          <a:latin typeface="Calibri"/>
                        </a:rPr>
                        <a:t>Jastków</a:t>
                      </a:r>
                    </a:p>
                  </a:txBody>
                  <a:tcPr marL="8791" marR="8791" marT="8791" marB="0">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200" b="0" i="0" u="none" strike="noStrike" dirty="0">
                          <a:solidFill>
                            <a:srgbClr val="000000"/>
                          </a:solidFill>
                          <a:effectLst/>
                          <a:latin typeface="Calibri"/>
                        </a:rPr>
                        <a:t>216</a:t>
                      </a:r>
                    </a:p>
                  </a:txBody>
                  <a:tcPr marL="8791" marR="8791" marT="879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14064">
                <a:tc>
                  <a:txBody>
                    <a:bodyPr/>
                    <a:lstStyle/>
                    <a:p>
                      <a:pPr algn="l" fontAlgn="t"/>
                      <a:r>
                        <a:rPr lang="pl-PL" sz="1200" b="0" i="0" u="none" strike="noStrike">
                          <a:solidFill>
                            <a:srgbClr val="FFFFFF"/>
                          </a:solidFill>
                          <a:effectLst/>
                          <a:latin typeface="Calibri"/>
                        </a:rPr>
                        <a:t>Konopnica</a:t>
                      </a:r>
                    </a:p>
                  </a:txBody>
                  <a:tcPr marL="8791" marR="8791" marT="8791" marB="0">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200" b="0" i="0" u="none" strike="noStrike" dirty="0">
                          <a:solidFill>
                            <a:srgbClr val="000000"/>
                          </a:solidFill>
                          <a:effectLst/>
                          <a:latin typeface="Calibri"/>
                        </a:rPr>
                        <a:t>199</a:t>
                      </a:r>
                    </a:p>
                  </a:txBody>
                  <a:tcPr marL="8791" marR="8791" marT="879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14064">
                <a:tc>
                  <a:txBody>
                    <a:bodyPr/>
                    <a:lstStyle/>
                    <a:p>
                      <a:pPr algn="l" fontAlgn="t"/>
                      <a:r>
                        <a:rPr lang="pl-PL" sz="1200" b="0" i="0" u="none" strike="noStrike">
                          <a:solidFill>
                            <a:srgbClr val="FFFFFF"/>
                          </a:solidFill>
                          <a:effectLst/>
                          <a:latin typeface="Calibri"/>
                        </a:rPr>
                        <a:t>Mełgiew</a:t>
                      </a:r>
                    </a:p>
                  </a:txBody>
                  <a:tcPr marL="8791" marR="8791" marT="8791" marB="0">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200" b="0" i="0" u="none" strike="noStrike" dirty="0">
                          <a:solidFill>
                            <a:srgbClr val="000000"/>
                          </a:solidFill>
                          <a:effectLst/>
                          <a:latin typeface="Calibri"/>
                        </a:rPr>
                        <a:t>172</a:t>
                      </a:r>
                    </a:p>
                  </a:txBody>
                  <a:tcPr marL="8791" marR="8791" marT="879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14064">
                <a:tc>
                  <a:txBody>
                    <a:bodyPr/>
                    <a:lstStyle/>
                    <a:p>
                      <a:pPr algn="l" fontAlgn="t"/>
                      <a:r>
                        <a:rPr lang="pl-PL" sz="1200" b="0" i="0" u="none" strike="noStrike">
                          <a:solidFill>
                            <a:srgbClr val="FFFFFF"/>
                          </a:solidFill>
                          <a:effectLst/>
                          <a:latin typeface="Calibri"/>
                        </a:rPr>
                        <a:t>Niedrzwica Duża</a:t>
                      </a:r>
                    </a:p>
                  </a:txBody>
                  <a:tcPr marL="8791" marR="8791" marT="8791" marB="0">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200" b="0" i="0" u="none" strike="noStrike" dirty="0">
                          <a:solidFill>
                            <a:srgbClr val="000000"/>
                          </a:solidFill>
                          <a:effectLst/>
                          <a:latin typeface="Calibri"/>
                        </a:rPr>
                        <a:t>164</a:t>
                      </a:r>
                    </a:p>
                  </a:txBody>
                  <a:tcPr marL="8791" marR="8791" marT="879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14064">
                <a:tc>
                  <a:txBody>
                    <a:bodyPr/>
                    <a:lstStyle/>
                    <a:p>
                      <a:pPr algn="l" fontAlgn="t"/>
                      <a:r>
                        <a:rPr lang="pl-PL" sz="1200" b="0" i="0" u="none" strike="noStrike">
                          <a:solidFill>
                            <a:srgbClr val="FFFFFF"/>
                          </a:solidFill>
                          <a:effectLst/>
                          <a:latin typeface="Calibri"/>
                        </a:rPr>
                        <a:t>Nałęczów</a:t>
                      </a:r>
                    </a:p>
                  </a:txBody>
                  <a:tcPr marL="8791" marR="8791" marT="8791" marB="0">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200" b="0" i="0" u="none" strike="noStrike" dirty="0">
                          <a:solidFill>
                            <a:srgbClr val="000000"/>
                          </a:solidFill>
                          <a:effectLst/>
                          <a:latin typeface="Calibri"/>
                        </a:rPr>
                        <a:t>144</a:t>
                      </a:r>
                    </a:p>
                  </a:txBody>
                  <a:tcPr marL="8791" marR="8791" marT="879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14064">
                <a:tc>
                  <a:txBody>
                    <a:bodyPr/>
                    <a:lstStyle/>
                    <a:p>
                      <a:pPr algn="l" fontAlgn="t"/>
                      <a:r>
                        <a:rPr lang="pl-PL" sz="1200" b="0" i="0" u="none" strike="noStrike">
                          <a:solidFill>
                            <a:srgbClr val="FFFFFF"/>
                          </a:solidFill>
                          <a:effectLst/>
                          <a:latin typeface="Calibri"/>
                        </a:rPr>
                        <a:t>Głusk</a:t>
                      </a:r>
                    </a:p>
                  </a:txBody>
                  <a:tcPr marL="8791" marR="8791" marT="8791" marB="0">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200" b="0" i="0" u="none" strike="noStrike" dirty="0">
                          <a:solidFill>
                            <a:srgbClr val="000000"/>
                          </a:solidFill>
                          <a:effectLst/>
                          <a:latin typeface="Calibri"/>
                        </a:rPr>
                        <a:t>140</a:t>
                      </a:r>
                    </a:p>
                  </a:txBody>
                  <a:tcPr marL="8791" marR="8791" marT="879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14064">
                <a:tc>
                  <a:txBody>
                    <a:bodyPr/>
                    <a:lstStyle/>
                    <a:p>
                      <a:pPr algn="l" fontAlgn="t"/>
                      <a:r>
                        <a:rPr lang="pl-PL" sz="1200" b="0" i="0" u="none" strike="noStrike">
                          <a:solidFill>
                            <a:srgbClr val="FFFFFF"/>
                          </a:solidFill>
                          <a:effectLst/>
                          <a:latin typeface="Calibri"/>
                        </a:rPr>
                        <a:t>Strzyżewice</a:t>
                      </a:r>
                    </a:p>
                  </a:txBody>
                  <a:tcPr marL="8791" marR="8791" marT="8791" marB="0">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200" b="0" i="0" u="none" strike="noStrike" dirty="0">
                          <a:solidFill>
                            <a:srgbClr val="000000"/>
                          </a:solidFill>
                          <a:effectLst/>
                          <a:latin typeface="Calibri"/>
                        </a:rPr>
                        <a:t>131</a:t>
                      </a:r>
                    </a:p>
                  </a:txBody>
                  <a:tcPr marL="8791" marR="8791" marT="879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14064">
                <a:tc>
                  <a:txBody>
                    <a:bodyPr/>
                    <a:lstStyle/>
                    <a:p>
                      <a:pPr algn="l" fontAlgn="t"/>
                      <a:r>
                        <a:rPr lang="pl-PL" sz="1200" b="0" i="0" u="none" strike="noStrike">
                          <a:solidFill>
                            <a:srgbClr val="FFFFFF"/>
                          </a:solidFill>
                          <a:effectLst/>
                          <a:latin typeface="Calibri"/>
                        </a:rPr>
                        <a:t>Jabłonna</a:t>
                      </a:r>
                    </a:p>
                  </a:txBody>
                  <a:tcPr marL="8791" marR="8791" marT="8791" marB="0">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D5B"/>
                    </a:solidFill>
                  </a:tcPr>
                </a:tc>
                <a:tc>
                  <a:txBody>
                    <a:bodyPr/>
                    <a:lstStyle/>
                    <a:p>
                      <a:pPr algn="ctr" fontAlgn="ctr"/>
                      <a:r>
                        <a:rPr lang="pl-PL" sz="1200" b="0" i="0" u="none" strike="noStrike" dirty="0">
                          <a:solidFill>
                            <a:srgbClr val="000000"/>
                          </a:solidFill>
                          <a:effectLst/>
                          <a:latin typeface="Calibri"/>
                        </a:rPr>
                        <a:t>124</a:t>
                      </a:r>
                    </a:p>
                  </a:txBody>
                  <a:tcPr marL="8791" marR="8791" marT="879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r h="214064">
                <a:tc>
                  <a:txBody>
                    <a:bodyPr/>
                    <a:lstStyle/>
                    <a:p>
                      <a:pPr algn="l" fontAlgn="t"/>
                      <a:r>
                        <a:rPr lang="pl-PL" sz="1200" b="0" i="0" u="none" strike="noStrike">
                          <a:solidFill>
                            <a:srgbClr val="FFFFFF"/>
                          </a:solidFill>
                          <a:effectLst/>
                          <a:latin typeface="Calibri"/>
                        </a:rPr>
                        <a:t>Spiczyn</a:t>
                      </a:r>
                    </a:p>
                  </a:txBody>
                  <a:tcPr marL="8791" marR="8791" marT="8791" marB="0">
                    <a:lnL w="6350" cap="flat" cmpd="sng" algn="ctr">
                      <a:solidFill>
                        <a:srgbClr val="008B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8BB0"/>
                      </a:solidFill>
                      <a:prstDash val="solid"/>
                      <a:round/>
                      <a:headEnd type="none" w="med" len="med"/>
                      <a:tailEnd type="none" w="med" len="med"/>
                    </a:lnB>
                    <a:solidFill>
                      <a:srgbClr val="002D5B"/>
                    </a:solidFill>
                  </a:tcPr>
                </a:tc>
                <a:tc>
                  <a:txBody>
                    <a:bodyPr/>
                    <a:lstStyle/>
                    <a:p>
                      <a:pPr algn="ctr" fontAlgn="ctr"/>
                      <a:r>
                        <a:rPr lang="pl-PL" sz="1200" b="0" i="0" u="none" strike="noStrike" dirty="0">
                          <a:solidFill>
                            <a:srgbClr val="000000"/>
                          </a:solidFill>
                          <a:effectLst/>
                          <a:latin typeface="Calibri"/>
                        </a:rPr>
                        <a:t>104</a:t>
                      </a:r>
                    </a:p>
                  </a:txBody>
                  <a:tcPr marL="8791" marR="8791" marT="8791" marB="0" anchor="ctr">
                    <a:lnL w="6350" cap="flat" cmpd="sng" algn="ctr">
                      <a:solidFill>
                        <a:srgbClr val="FFFFFF"/>
                      </a:solidFill>
                      <a:prstDash val="solid"/>
                      <a:round/>
                      <a:headEnd type="none" w="med" len="med"/>
                      <a:tailEnd type="none" w="med" len="med"/>
                    </a:lnL>
                    <a:lnR w="6350" cap="flat" cmpd="sng" algn="ctr">
                      <a:solidFill>
                        <a:srgbClr val="008BB0"/>
                      </a:solidFill>
                      <a:prstDash val="solid"/>
                      <a:round/>
                      <a:headEnd type="none" w="med" len="med"/>
                      <a:tailEnd type="none" w="med" len="med"/>
                    </a:lnR>
                    <a:lnT w="6350" cap="flat" cmpd="sng" algn="ctr">
                      <a:solidFill>
                        <a:srgbClr val="008BB0"/>
                      </a:solidFill>
                      <a:prstDash val="solid"/>
                      <a:round/>
                      <a:headEnd type="none" w="med" len="med"/>
                      <a:tailEnd type="none" w="med" len="med"/>
                    </a:lnT>
                    <a:lnB w="6350" cap="flat" cmpd="sng" algn="ctr">
                      <a:solidFill>
                        <a:srgbClr val="008B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14898626"/>
      </p:ext>
    </p:extLst>
  </p:cSld>
  <p:clrMapOvr>
    <a:masterClrMapping/>
  </p:clrMapOvr>
</p:sld>
</file>

<file path=ppt/theme/theme1.xml><?xml version="1.0" encoding="utf-8"?>
<a:theme xmlns:a="http://schemas.openxmlformats.org/drawingml/2006/main" name="Motyw pakietu Office">
  <a:themeElements>
    <a:clrScheme name="Niestandardowy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11820</TotalTime>
  <Words>4512</Words>
  <Application>Microsoft Office PowerPoint</Application>
  <PresentationFormat>Pokaz na ekranie (16:9)</PresentationFormat>
  <Paragraphs>511</Paragraphs>
  <Slides>69</Slides>
  <Notes>54</Notes>
  <HiddenSlides>0</HiddenSlides>
  <MMClips>0</MMClips>
  <ScaleCrop>false</ScaleCrop>
  <HeadingPairs>
    <vt:vector size="4" baseType="variant">
      <vt:variant>
        <vt:lpstr>Motyw</vt:lpstr>
      </vt:variant>
      <vt:variant>
        <vt:i4>1</vt:i4>
      </vt:variant>
      <vt:variant>
        <vt:lpstr>Tytuły slajdów</vt:lpstr>
      </vt:variant>
      <vt:variant>
        <vt:i4>69</vt:i4>
      </vt:variant>
    </vt:vector>
  </HeadingPairs>
  <TitlesOfParts>
    <vt:vector size="70" baseType="lpstr">
      <vt:lpstr>Motyw pakietu Office</vt:lpstr>
      <vt:lpstr>Prezentacja programu PowerPoint</vt:lpstr>
      <vt:lpstr>Część I</vt:lpstr>
      <vt:lpstr>Cel i zakres badania</vt:lpstr>
      <vt:lpstr>W skład LOF wchodzi 16 jednostek samorządu terytorialnego:</vt:lpstr>
      <vt:lpstr>Metodologia badania – I/II</vt:lpstr>
      <vt:lpstr>Metodologia badania – II/II</vt:lpstr>
      <vt:lpstr>Część II</vt:lpstr>
      <vt:lpstr>Osoby starsze w miastach i gminach LOF</vt:lpstr>
      <vt:lpstr>Liczba osób z niepełnosprawnościami w miastach i gminach LOF</vt:lpstr>
      <vt:lpstr>Część III</vt:lpstr>
      <vt:lpstr>Warunki mieszkaniowe osób starszych i z niepełnosprawnościami jako realny problem lub wyzwanie dla miasta/gminy (na podstawie IDI)</vt:lpstr>
      <vt:lpstr>Miejskie i gminne zasoby mieszkaniowe (na podstawie IDI)</vt:lpstr>
      <vt:lpstr>Model rodziny a skład gospodarstwa domowego (na podstawie IDI)</vt:lpstr>
      <vt:lpstr>Model rodziny a skład gospodarstwa domowego (na podstawie FGI)</vt:lpstr>
      <vt:lpstr>Część IV</vt:lpstr>
      <vt:lpstr>Sytuacja materialna osób starszych w mieście/gminie jako przesłanka do korzystania ze wsparcia instytucji pomocy społecznej (na podstawie IDI)</vt:lpstr>
      <vt:lpstr>Obowiązujące regulacje i procedury przyznawania pomocy społecznej (na podstawie IDI)</vt:lpstr>
      <vt:lpstr>Czas oczekiwania na miejsce w DPS/ŚDS</vt:lpstr>
      <vt:lpstr>Sytuacja materialna osób starszych w mieście/gminie jako przesłanka do korzystania ze wsparcia instytucji pomocy społecznej (na podstawie FGI)</vt:lpstr>
      <vt:lpstr>Część V</vt:lpstr>
      <vt:lpstr>Wsparcie ze strony członków bliższych lub dalszych rodzin (na podstawie IDI)</vt:lpstr>
      <vt:lpstr>Wsparcie ze strony członków bliższych lub dalszych rodzin (na podstawie FGI)</vt:lpstr>
      <vt:lpstr>Część VI</vt:lpstr>
      <vt:lpstr>Czy osoby starsze lub z niepełnosprawnościami są w stanie samodzielnie poruszać się po najbliższej przestrzeni w celu zaspakajania swoich potrzeb?</vt:lpstr>
      <vt:lpstr>Czy osoby starsze lub z niepełnosprawnościami są w stanie samodzielnie poruszać się po dalszej przestrzeni w celu zaspakajania swoich potrzeb?</vt:lpstr>
      <vt:lpstr>Czy osoby starsze lub z niepełnosprawnościami są w stanie (i chcą) samodzielnie korzystać z Internetu?</vt:lpstr>
      <vt:lpstr>Część VII</vt:lpstr>
      <vt:lpstr>Dostęp do opieki medycznej (na podstawie IDI)</vt:lpstr>
      <vt:lpstr>Dostęp do domów pomocy społecznej i ośrodków wsparcia (na podstawie IDI)</vt:lpstr>
      <vt:lpstr>Usługi świadczone w środowisku lub w miejscu zamieszkania (na podstawie IDI)</vt:lpstr>
      <vt:lpstr>Część VIII</vt:lpstr>
      <vt:lpstr>Czy na terenie miasta/gminy istnieje oferta edukacyjna kierowana do osób starszych? (na podstawie IDI)</vt:lpstr>
      <vt:lpstr>Czy osobom z niepełnosprawnościami zapewnia się ofertę edukacyjną dostosowaną do ich potrzeb? (na podstawie IDI)</vt:lpstr>
      <vt:lpstr>Część IX</vt:lpstr>
      <vt:lpstr>Zapewnianie osobom z niepełnosprawnościami form wspomagających ich proces aktywizacji zawodowej</vt:lpstr>
      <vt:lpstr>Część X</vt:lpstr>
      <vt:lpstr>Na ile chętnie wmieście/gminie osoby starsze i z niepełnosprawnościami korzystają z oferty placówek kulturalnych?</vt:lpstr>
      <vt:lpstr>Część XI</vt:lpstr>
      <vt:lpstr>Na ile chętnie osoby starsze i z niepełnosprawnościami korzystają z oferty obiektów sportowych?</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Część XII</vt:lpstr>
      <vt:lpstr>Prezentacja programu PowerPoint</vt:lpstr>
      <vt:lpstr>Prezentacja programu PowerPoint</vt:lpstr>
      <vt:lpstr>Prezentacja programu PowerPoint</vt:lpstr>
      <vt:lpstr>Prezentacja programu PowerPoint</vt:lpstr>
      <vt:lpstr>Część XIII</vt:lpstr>
      <vt:lpstr>Główne wnioski i rekomendacje (I/VIII)</vt:lpstr>
      <vt:lpstr>Główne wnioski i rekomendacje (II/VIII)</vt:lpstr>
      <vt:lpstr>Główne wnioski i rekomendacje (III/VIII)</vt:lpstr>
      <vt:lpstr>Główne wnioski i rekomendacje (IV/VIII)</vt:lpstr>
      <vt:lpstr>Główne wnioski i rekomendacje (V/VIII)</vt:lpstr>
      <vt:lpstr>Główne wnioski i rekomendacje (VI/VIII)</vt:lpstr>
      <vt:lpstr>Główne wnioski i rekomendacje (VII/VIII)</vt:lpstr>
      <vt:lpstr>Główne wnioski i rekomendacje (VIII/VIII)</vt:lpstr>
      <vt:lpstr>Dziękujemy Państwu za uwagę!</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 Skonieczna</dc:creator>
  <cp:lastModifiedBy>Autor</cp:lastModifiedBy>
  <cp:revision>1144</cp:revision>
  <dcterms:created xsi:type="dcterms:W3CDTF">2014-05-19T11:34:49Z</dcterms:created>
  <dcterms:modified xsi:type="dcterms:W3CDTF">2019-12-10T11:59:41Z</dcterms:modified>
</cp:coreProperties>
</file>