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700" r:id="rId2"/>
    <p:sldId id="733" r:id="rId3"/>
    <p:sldId id="734" r:id="rId4"/>
    <p:sldId id="766" r:id="rId5"/>
    <p:sldId id="735" r:id="rId6"/>
    <p:sldId id="738" r:id="rId7"/>
    <p:sldId id="739" r:id="rId8"/>
    <p:sldId id="736" r:id="rId9"/>
    <p:sldId id="737" r:id="rId10"/>
    <p:sldId id="744" r:id="rId11"/>
    <p:sldId id="740" r:id="rId12"/>
    <p:sldId id="741" r:id="rId13"/>
    <p:sldId id="742" r:id="rId14"/>
    <p:sldId id="743" r:id="rId15"/>
    <p:sldId id="767" r:id="rId16"/>
    <p:sldId id="749" r:id="rId17"/>
    <p:sldId id="769" r:id="rId18"/>
    <p:sldId id="702" r:id="rId19"/>
  </p:sldIdLst>
  <p:sldSz cx="12192000" cy="6858000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rosław Stańczyk" initials="JS" lastIdx="1" clrIdx="0">
    <p:extLst>
      <p:ext uri="{19B8F6BF-5375-455C-9EA6-DF929625EA0E}">
        <p15:presenceInfo xmlns:p15="http://schemas.microsoft.com/office/powerpoint/2012/main" userId="Jarosław Stańczyk" providerId="None"/>
      </p:ext>
    </p:extLst>
  </p:cmAuthor>
  <p:cmAuthor id="2" name="Gosk Bogumiła" initials="GB" lastIdx="1" clrIdx="1">
    <p:extLst>
      <p:ext uri="{19B8F6BF-5375-455C-9EA6-DF929625EA0E}">
        <p15:presenceInfo xmlns:p15="http://schemas.microsoft.com/office/powerpoint/2012/main" userId="S-1-5-21-3906529882-2472526378-782400817-8048" providerId="AD"/>
      </p:ext>
    </p:extLst>
  </p:cmAuthor>
  <p:cmAuthor id="3" name="Monika Mulier-Gogół" initials="MM" lastIdx="1" clrIdx="2">
    <p:extLst>
      <p:ext uri="{19B8F6BF-5375-455C-9EA6-DF929625EA0E}">
        <p15:presenceInfo xmlns:p15="http://schemas.microsoft.com/office/powerpoint/2012/main" userId="S::mulierm@lubelskie.pl::f0b9ddba-c006-4acc-a74d-995705df64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7901"/>
    <a:srgbClr val="7EA002"/>
    <a:srgbClr val="FFFFFF"/>
    <a:srgbClr val="000000"/>
    <a:srgbClr val="95CA20"/>
    <a:srgbClr val="026937"/>
    <a:srgbClr val="AFE13F"/>
    <a:srgbClr val="76C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22" autoAdjust="0"/>
    <p:restoredTop sz="86780" autoAdjust="0"/>
  </p:normalViewPr>
  <p:slideViewPr>
    <p:cSldViewPr>
      <p:cViewPr varScale="1">
        <p:scale>
          <a:sx n="99" d="100"/>
          <a:sy n="99" d="100"/>
        </p:scale>
        <p:origin x="378" y="90"/>
      </p:cViewPr>
      <p:guideLst>
        <p:guide orient="horz" pos="206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60AA54B-8235-4D2F-B3E9-8109A92DB9C9}" type="datetimeFigureOut">
              <a:rPr lang="pl-PL"/>
              <a:pPr>
                <a:defRPr/>
              </a:pPr>
              <a:t>04.09.2019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5659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164"/>
            <a:ext cx="2945659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E37FFBE-9F15-4491-8A8E-F5CC61ED32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4936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2D7024D-0A64-4D11-B32F-186E04CC53A3}" type="datetimeFigureOut">
              <a:rPr lang="pl-PL"/>
              <a:pPr>
                <a:defRPr/>
              </a:pPr>
              <a:t>04.09.2019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4876"/>
            <a:ext cx="5438140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dirty="0"/>
              <a:t>Kliknij, aby edytować style wzorca tekstu</a:t>
            </a:r>
          </a:p>
          <a:p>
            <a:pPr lvl="1"/>
            <a:r>
              <a:rPr lang="pl-PL" noProof="0" dirty="0"/>
              <a:t>Drugi poziom</a:t>
            </a:r>
          </a:p>
          <a:p>
            <a:pPr lvl="2"/>
            <a:r>
              <a:rPr lang="pl-PL" noProof="0" dirty="0"/>
              <a:t>Trzeci poziom</a:t>
            </a:r>
          </a:p>
          <a:p>
            <a:pPr lvl="3"/>
            <a:r>
              <a:rPr lang="pl-PL" noProof="0" dirty="0"/>
              <a:t>Czwarty poziom</a:t>
            </a:r>
          </a:p>
          <a:p>
            <a:pPr lvl="4"/>
            <a:r>
              <a:rPr lang="pl-PL" noProof="0" dirty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565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164"/>
            <a:ext cx="294565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4C4B1DE-3EA0-489F-AED5-D6785301A9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2431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Willa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l.wikipedia.org/wiki/Gara%C5%BC" TargetMode="External"/><Relationship Id="rId5" Type="http://schemas.openxmlformats.org/officeDocument/2006/relationships/hyperlink" Target="https://pl.wikipedia.org/wiki/Budynek_mieszkalny_jednorodzinny" TargetMode="External"/><Relationship Id="rId4" Type="http://schemas.openxmlformats.org/officeDocument/2006/relationships/hyperlink" Target="https://pl.wikipedia.org/wiki/Architektura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Willa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l.wikipedia.org/wiki/Gara%C5%BC" TargetMode="External"/><Relationship Id="rId5" Type="http://schemas.openxmlformats.org/officeDocument/2006/relationships/hyperlink" Target="https://pl.wikipedia.org/wiki/Budynek_mieszkalny_jednorodzinny" TargetMode="External"/><Relationship Id="rId4" Type="http://schemas.openxmlformats.org/officeDocument/2006/relationships/hyperlink" Target="https://pl.wikipedia.org/wiki/Architektura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650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9220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7988BB-1879-49AB-8C58-711D985EBF33}" type="slidenum">
              <a:rPr lang="pl-PL" altLang="pl-PL" smtClean="0"/>
              <a:pPr>
                <a:spcBef>
                  <a:spcPct val="0"/>
                </a:spcBef>
              </a:pPr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81873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>
            <a:extLst>
              <a:ext uri="{FF2B5EF4-FFF2-40B4-BE49-F238E27FC236}">
                <a16:creationId xmlns:a16="http://schemas.microsoft.com/office/drawing/2014/main" id="{B51F1AD9-726D-4953-BEC0-1184DDE2AA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0325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>
            <a:extLst>
              <a:ext uri="{FF2B5EF4-FFF2-40B4-BE49-F238E27FC236}">
                <a16:creationId xmlns:a16="http://schemas.microsoft.com/office/drawing/2014/main" id="{25A3AE79-BD12-47AA-8B38-358F9C35A9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94212" name="Symbol zastępczy numeru slajdu 3">
            <a:extLst>
              <a:ext uri="{FF2B5EF4-FFF2-40B4-BE49-F238E27FC236}">
                <a16:creationId xmlns:a16="http://schemas.microsoft.com/office/drawing/2014/main" id="{00C749EA-0FC8-489E-876D-CE55FA30B0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81FE35-29D5-464A-A23B-200972F3DC5A}" type="slidenum">
              <a:rPr lang="pl-PL" altLang="pl-PL"/>
              <a:pPr/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62876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ymbol zastępczy obrazu slajdu 1">
            <a:extLst>
              <a:ext uri="{FF2B5EF4-FFF2-40B4-BE49-F238E27FC236}">
                <a16:creationId xmlns:a16="http://schemas.microsoft.com/office/drawing/2014/main" id="{2BB5B26B-313C-445D-B37C-DE02AF0FF9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0325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Symbol zastępczy notatek 2">
            <a:extLst>
              <a:ext uri="{FF2B5EF4-FFF2-40B4-BE49-F238E27FC236}">
                <a16:creationId xmlns:a16="http://schemas.microsoft.com/office/drawing/2014/main" id="{2E5AF20E-B263-4E4F-8BDE-3D106FDFAF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Koszty przekraczające limity określone w pkt I stanowią koszt niekwalifikowany.</a:t>
            </a:r>
          </a:p>
          <a:p>
            <a:r>
              <a:rPr lang="pl-PL" altLang="pl-PL"/>
              <a:t>Szczegółowe wymagania dla usług, materiałów i urządzeń stanowiących koszty kwalifikowane są określone w załączniku „Wymagania techniczne” do Programu.</a:t>
            </a:r>
          </a:p>
          <a:p>
            <a:endParaRPr lang="pl-PL" altLang="pl-PL"/>
          </a:p>
        </p:txBody>
      </p:sp>
      <p:sp>
        <p:nvSpPr>
          <p:cNvPr id="95236" name="Symbol zastępczy numeru slajdu 3">
            <a:extLst>
              <a:ext uri="{FF2B5EF4-FFF2-40B4-BE49-F238E27FC236}">
                <a16:creationId xmlns:a16="http://schemas.microsoft.com/office/drawing/2014/main" id="{9A9426A3-E0DE-446F-B803-272C96833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22EDC6-ED04-4909-B8DA-314291B0B4A8}" type="slidenum">
              <a:rPr lang="pl-PL" altLang="pl-PL"/>
              <a:pPr/>
              <a:t>12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10329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ymbol zastępczy obrazu slajdu 1">
            <a:extLst>
              <a:ext uri="{FF2B5EF4-FFF2-40B4-BE49-F238E27FC236}">
                <a16:creationId xmlns:a16="http://schemas.microsoft.com/office/drawing/2014/main" id="{15EFE164-1F3C-413C-BBF3-F6142DE75C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0325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Symbol zastępczy notatek 2">
            <a:extLst>
              <a:ext uri="{FF2B5EF4-FFF2-40B4-BE49-F238E27FC236}">
                <a16:creationId xmlns:a16="http://schemas.microsoft.com/office/drawing/2014/main" id="{C6D33F18-7B70-4555-AE31-2E62A52CF2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Koszty przekraczające limity określone w pkt I stanowią koszt niekwalifikowany.</a:t>
            </a:r>
          </a:p>
          <a:p>
            <a:r>
              <a:rPr lang="pl-PL" altLang="pl-PL"/>
              <a:t>Szczegółowe wymagania dla usług, materiałów i urządzeń stanowiących koszty kwalifikowane są określone w załączniku „Wymagania techniczne” do Programu.</a:t>
            </a:r>
          </a:p>
          <a:p>
            <a:endParaRPr lang="pl-PL" altLang="pl-PL"/>
          </a:p>
        </p:txBody>
      </p:sp>
      <p:sp>
        <p:nvSpPr>
          <p:cNvPr id="96260" name="Symbol zastępczy numeru slajdu 3">
            <a:extLst>
              <a:ext uri="{FF2B5EF4-FFF2-40B4-BE49-F238E27FC236}">
                <a16:creationId xmlns:a16="http://schemas.microsoft.com/office/drawing/2014/main" id="{464C2794-1F4D-402D-B54B-136DD62C1A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B87E77-7BDB-46E0-B781-7F6323B97A9D}" type="slidenum">
              <a:rPr lang="pl-PL" altLang="pl-PL"/>
              <a:pPr/>
              <a:t>13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55531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9878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ymbol zastępczy obrazu slajdu 1">
            <a:extLst>
              <a:ext uri="{FF2B5EF4-FFF2-40B4-BE49-F238E27FC236}">
                <a16:creationId xmlns:a16="http://schemas.microsoft.com/office/drawing/2014/main" id="{4D4753F9-18D4-48E4-869D-5C9E2124BB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0325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Symbol zastępczy notatek 2">
            <a:extLst>
              <a:ext uri="{FF2B5EF4-FFF2-40B4-BE49-F238E27FC236}">
                <a16:creationId xmlns:a16="http://schemas.microsoft.com/office/drawing/2014/main" id="{9A129595-75C7-45B8-AFE6-D888BC0322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okres finansowania: pożyczka może być udzielona na okres nie dłuższy niż 15 lat; okres finansowania jest liczony od daty pierwszej planowanej wypłaty transzy pożyczki, do daty planowanej spłaty ostatniej raty kapitałowej; </a:t>
            </a:r>
          </a:p>
          <a:p>
            <a:endParaRPr lang="pl-PL" altLang="pl-PL"/>
          </a:p>
          <a:p>
            <a:r>
              <a:rPr lang="pl-PL" altLang="pl-PL"/>
              <a:t>Klasy efektywności energetycznej określone są w Rozporządzeniu delegowanym Komisji (UE) nr 811/2013 z dnia 18 lutego 2013 r., uzupełniającym dyrektywę Parlamentu Europejskiego i Rady 2010/30/UE w odniesieniu do etykiet efektywności energetycznej dla ogrzewaczy pomieszczeń, ogrzewaczy wielofunkcyjnych, zestawów zawierających ogrzewacz pomieszczeń, regulator temperatury i urządzenie słoneczne oraz zestawów zawierających ogrzewacz wielofunkcyjny, regulator temperatury i urządzenie słoneczne</a:t>
            </a:r>
          </a:p>
          <a:p>
            <a:r>
              <a:rPr lang="pl-PL" altLang="pl-PL"/>
              <a:t>okres karencji: przy udzielaniu pożyczki może być stosowana karencja w spłacie rat kapitałowych liczona od daty wypłaty ostatniej transzy pożyczki, do daty spłaty pierwszej raty kapitałowej, lecz nie dłuższa niż 6 miesięcy od daty zakończenia realizacji przedsięwzięcia (karencja w spłacie pożyczki wlicza się w okres spłaty pożyczki); </a:t>
            </a:r>
          </a:p>
          <a:p>
            <a:endParaRPr lang="pl-PL" altLang="pl-PL"/>
          </a:p>
          <a:p>
            <a:endParaRPr lang="pl-PL" altLang="pl-PL"/>
          </a:p>
        </p:txBody>
      </p:sp>
      <p:sp>
        <p:nvSpPr>
          <p:cNvPr id="101380" name="Symbol zastępczy numeru slajdu 3">
            <a:extLst>
              <a:ext uri="{FF2B5EF4-FFF2-40B4-BE49-F238E27FC236}">
                <a16:creationId xmlns:a16="http://schemas.microsoft.com/office/drawing/2014/main" id="{CD3DDC05-4A69-46D2-BC50-0CC4E1383B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5B8917-C414-48DD-B8AB-AFDD7F57B060}" type="slidenum">
              <a:rPr lang="pl-PL" altLang="pl-PL"/>
              <a:pPr/>
              <a:t>16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38656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ymbol zastępczy obrazu slajdu 1">
            <a:extLst>
              <a:ext uri="{FF2B5EF4-FFF2-40B4-BE49-F238E27FC236}">
                <a16:creationId xmlns:a16="http://schemas.microsoft.com/office/drawing/2014/main" id="{98F79142-A104-435C-9DDB-2511C90C5A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0325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Symbol zastępczy notatek 2">
            <a:extLst>
              <a:ext uri="{FF2B5EF4-FFF2-40B4-BE49-F238E27FC236}">
                <a16:creationId xmlns:a16="http://schemas.microsoft.com/office/drawing/2014/main" id="{FA95CB51-1E39-4F8E-AE89-9E0F1C6599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b="1" dirty="0"/>
              <a:t>Proszę uzupełnić/dostosować slajd pod kątem adresów najbliższych oddziałów/wydziałów </a:t>
            </a:r>
            <a:r>
              <a:rPr lang="pl-PL" altLang="pl-PL" b="1" dirty="0" err="1"/>
              <a:t>WFOŚiGW</a:t>
            </a:r>
            <a:r>
              <a:rPr lang="pl-PL" altLang="pl-PL" b="1" dirty="0"/>
              <a:t> dla regionu w którym jest prowadzone </a:t>
            </a:r>
            <a:r>
              <a:rPr lang="pl-PL" altLang="pl-PL" b="1"/>
              <a:t>spotkanie </a:t>
            </a:r>
            <a:endParaRPr lang="pl-PL" altLang="pl-PL" b="1" dirty="0"/>
          </a:p>
        </p:txBody>
      </p:sp>
      <p:sp>
        <p:nvSpPr>
          <p:cNvPr id="109572" name="Symbol zastępczy numeru slajdu 3">
            <a:extLst>
              <a:ext uri="{FF2B5EF4-FFF2-40B4-BE49-F238E27FC236}">
                <a16:creationId xmlns:a16="http://schemas.microsoft.com/office/drawing/2014/main" id="{AF034BDE-A1A4-4021-8DAB-3A99E165B9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859AE8-443E-4D05-9C86-9F87271A154E}" type="slidenum">
              <a:rPr lang="pl-PL" altLang="pl-PL"/>
              <a:pPr/>
              <a:t>17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14247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ymbol zastępczy obrazu slajdu 1">
            <a:extLst>
              <a:ext uri="{FF2B5EF4-FFF2-40B4-BE49-F238E27FC236}">
                <a16:creationId xmlns:a16="http://schemas.microsoft.com/office/drawing/2014/main" id="{09FEE2A6-AAF8-4231-B2C2-4C63E4FAA5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0325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ymbol zastępczy notatek 2">
            <a:extLst>
              <a:ext uri="{FF2B5EF4-FFF2-40B4-BE49-F238E27FC236}">
                <a16:creationId xmlns:a16="http://schemas.microsoft.com/office/drawing/2014/main" id="{781062CC-A206-44F4-BE41-654A4AEF1B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l-PL" altLang="pl-PL" dirty="0"/>
              <a:t>W przypadku gdy budynek mieszkalny jest we współwłasności kilku osób dofinansowanie przysługuje tylko jednemu współwłaścicielowi, pod warunkiem wyrażenia zgody przez pozostałych współwłaścicieli tego budynku.</a:t>
            </a:r>
          </a:p>
          <a:p>
            <a:pPr>
              <a:defRPr/>
            </a:pPr>
            <a:endParaRPr lang="pl-PL" altLang="pl-PL" dirty="0"/>
          </a:p>
          <a:p>
            <a:pPr>
              <a:defRPr/>
            </a:pPr>
            <a:r>
              <a:rPr lang="pl-PL" b="1" dirty="0"/>
              <a:t>Budynek mieszkalny jednorodzinny</a:t>
            </a:r>
            <a:r>
              <a:rPr lang="pl-PL" dirty="0"/>
              <a:t> (domek jednorodzinny, </a:t>
            </a:r>
            <a:r>
              <a:rPr lang="pl-PL" dirty="0">
                <a:hlinkClick r:id="rId3" tooltip="Willa"/>
              </a:rPr>
              <a:t>willa</a:t>
            </a:r>
            <a:r>
              <a:rPr lang="pl-PL" dirty="0"/>
              <a:t>, dom jednorodzinny wolnostojący, dom jednorodzinny w zabudowie bliźniaczej, </a:t>
            </a:r>
            <a:r>
              <a:rPr lang="pl-PL" dirty="0">
                <a:hlinkClick r:id="rId4" tooltip="Architektura"/>
              </a:rPr>
              <a:t>bliźniak</a:t>
            </a:r>
            <a:r>
              <a:rPr lang="pl-PL" dirty="0"/>
              <a:t>) – budynek wolnostojący albo budynek w zabudowie bliźniaczej, szeregowej lub grupowej, służący zaspokajaniu potrzeb mieszkaniowych, stanowiący konstrukcyjnie samodzielną całość, w którym dopuszcza się wydzielenie nie więcej niż dwóch lokali mieszkalnych albo jednego lokalu mieszkalnego i lokalu użytkowego o powierzchni całkowitej nieprzekraczającej 30% powierzchni całkowitej budynku</a:t>
            </a:r>
            <a:r>
              <a:rPr lang="pl-PL" baseline="30000" dirty="0">
                <a:hlinkClick r:id="rId5"/>
              </a:rPr>
              <a:t>[1]</a:t>
            </a:r>
            <a:r>
              <a:rPr lang="pl-PL" dirty="0"/>
              <a:t>.</a:t>
            </a:r>
          </a:p>
          <a:p>
            <a:pPr>
              <a:defRPr/>
            </a:pPr>
            <a:r>
              <a:rPr lang="pl-PL" dirty="0"/>
              <a:t>Budynki mieszkalne jednorodzinne, wraz z przeznaczonymi dla potrzeb mieszkańców budynkami </a:t>
            </a:r>
            <a:r>
              <a:rPr lang="pl-PL" dirty="0">
                <a:hlinkClick r:id="rId6" tooltip="Garaż"/>
              </a:rPr>
              <a:t>garażowymi</a:t>
            </a:r>
            <a:r>
              <a:rPr lang="pl-PL" dirty="0"/>
              <a:t> i gospodarczymi, wchodzą w skład </a:t>
            </a:r>
            <a:r>
              <a:rPr lang="pl-PL" b="1" dirty="0"/>
              <a:t>zabudowy jednorodzinnej</a:t>
            </a:r>
            <a:r>
              <a:rPr lang="pl-PL" baseline="30000" dirty="0">
                <a:hlinkClick r:id="rId5"/>
              </a:rPr>
              <a:t>[2]</a:t>
            </a:r>
            <a:r>
              <a:rPr lang="pl-PL" dirty="0"/>
              <a:t>.</a:t>
            </a:r>
          </a:p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dirty="0"/>
              <a:t>Przypisy:</a:t>
            </a:r>
          </a:p>
          <a:p>
            <a:pPr marL="228257" indent="-228257">
              <a:buFontTx/>
              <a:buAutoNum type="arabicPeriod"/>
              <a:defRPr/>
            </a:pPr>
            <a:r>
              <a:rPr lang="pl-PL" dirty="0"/>
              <a:t>Art. 3 pkt 2a ustawy z dnia 7 lipca 1994 Prawo budowlane </a:t>
            </a:r>
          </a:p>
          <a:p>
            <a:pPr marL="228257" indent="-228257">
              <a:buFontTx/>
              <a:buAutoNum type="arabicPeriod"/>
              <a:defRPr/>
            </a:pPr>
            <a:r>
              <a:rPr lang="pl-PL" dirty="0"/>
              <a:t>§ 3 pkt 2 rozporządzenia Ministra Infrastruktury z dnia 12 kwietnia 2002 r. w sprawie warunków technicznych, jakim powinny odpowiadać budynki i ich usytuowanie</a:t>
            </a:r>
          </a:p>
          <a:p>
            <a:pPr>
              <a:defRPr/>
            </a:pPr>
            <a:endParaRPr lang="pl-PL" altLang="pl-PL" dirty="0"/>
          </a:p>
        </p:txBody>
      </p:sp>
      <p:sp>
        <p:nvSpPr>
          <p:cNvPr id="90116" name="Symbol zastępczy numeru slajdu 3">
            <a:extLst>
              <a:ext uri="{FF2B5EF4-FFF2-40B4-BE49-F238E27FC236}">
                <a16:creationId xmlns:a16="http://schemas.microsoft.com/office/drawing/2014/main" id="{88BE4F56-1810-42C5-9615-85B1AE89F6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E9DC22-A507-445E-8A9A-73DF47437058}" type="slidenum">
              <a:rPr lang="pl-PL" altLang="pl-PL"/>
              <a:pPr/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9912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ymbol zastępczy obrazu slajdu 1">
            <a:extLst>
              <a:ext uri="{FF2B5EF4-FFF2-40B4-BE49-F238E27FC236}">
                <a16:creationId xmlns:a16="http://schemas.microsoft.com/office/drawing/2014/main" id="{09FEE2A6-AAF8-4231-B2C2-4C63E4FAA5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0325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ymbol zastępczy notatek 2">
            <a:extLst>
              <a:ext uri="{FF2B5EF4-FFF2-40B4-BE49-F238E27FC236}">
                <a16:creationId xmlns:a16="http://schemas.microsoft.com/office/drawing/2014/main" id="{781062CC-A206-44F4-BE41-654A4AEF1B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l-PL" altLang="pl-PL" dirty="0"/>
              <a:t>W przypadku gdy budynek mieszkalny jest we współwłasności kilku osób dofinansowanie przysługuje tylko jednemu współwłaścicielowi, pod warunkiem wyrażenia zgody przez pozostałych współwłaścicieli tego budynku.</a:t>
            </a:r>
          </a:p>
          <a:p>
            <a:pPr>
              <a:defRPr/>
            </a:pPr>
            <a:endParaRPr lang="pl-PL" altLang="pl-PL" dirty="0"/>
          </a:p>
          <a:p>
            <a:pPr>
              <a:defRPr/>
            </a:pPr>
            <a:r>
              <a:rPr lang="pl-PL" b="1" dirty="0"/>
              <a:t>Budynek mieszkalny jednorodzinny</a:t>
            </a:r>
            <a:r>
              <a:rPr lang="pl-PL" dirty="0"/>
              <a:t> (domek jednorodzinny, </a:t>
            </a:r>
            <a:r>
              <a:rPr lang="pl-PL" dirty="0">
                <a:hlinkClick r:id="rId3" tooltip="Willa"/>
              </a:rPr>
              <a:t>willa</a:t>
            </a:r>
            <a:r>
              <a:rPr lang="pl-PL" dirty="0"/>
              <a:t>, dom jednorodzinny wolnostojący, dom jednorodzinny w zabudowie bliźniaczej, </a:t>
            </a:r>
            <a:r>
              <a:rPr lang="pl-PL" dirty="0">
                <a:hlinkClick r:id="rId4" tooltip="Architektura"/>
              </a:rPr>
              <a:t>bliźniak</a:t>
            </a:r>
            <a:r>
              <a:rPr lang="pl-PL" dirty="0"/>
              <a:t>) – budynek wolnostojący albo budynek w zabudowie bliźniaczej, szeregowej lub grupowej, służący zaspokajaniu potrzeb mieszkaniowych, stanowiący konstrukcyjnie samodzielną całość, w którym dopuszcza się wydzielenie nie więcej niż dwóch lokali mieszkalnych albo jednego lokalu mieszkalnego i lokalu użytkowego o powierzchni całkowitej nieprzekraczającej 30% powierzchni całkowitej budynku</a:t>
            </a:r>
            <a:r>
              <a:rPr lang="pl-PL" baseline="30000" dirty="0">
                <a:hlinkClick r:id="rId5"/>
              </a:rPr>
              <a:t>[1]</a:t>
            </a:r>
            <a:r>
              <a:rPr lang="pl-PL" dirty="0"/>
              <a:t>.</a:t>
            </a:r>
          </a:p>
          <a:p>
            <a:pPr>
              <a:defRPr/>
            </a:pPr>
            <a:r>
              <a:rPr lang="pl-PL" dirty="0"/>
              <a:t>Budynki mieszkalne jednorodzinne, wraz z przeznaczonymi dla potrzeb mieszkańców budynkami </a:t>
            </a:r>
            <a:r>
              <a:rPr lang="pl-PL" dirty="0">
                <a:hlinkClick r:id="rId6" tooltip="Garaż"/>
              </a:rPr>
              <a:t>garażowymi</a:t>
            </a:r>
            <a:r>
              <a:rPr lang="pl-PL" dirty="0"/>
              <a:t> i gospodarczymi, wchodzą w skład </a:t>
            </a:r>
            <a:r>
              <a:rPr lang="pl-PL" b="1" dirty="0"/>
              <a:t>zabudowy jednorodzinnej</a:t>
            </a:r>
            <a:r>
              <a:rPr lang="pl-PL" baseline="30000" dirty="0">
                <a:hlinkClick r:id="rId5"/>
              </a:rPr>
              <a:t>[2]</a:t>
            </a:r>
            <a:r>
              <a:rPr lang="pl-PL" dirty="0"/>
              <a:t>.</a:t>
            </a:r>
          </a:p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dirty="0"/>
              <a:t>Przypisy:</a:t>
            </a:r>
          </a:p>
          <a:p>
            <a:pPr marL="228257" indent="-228257">
              <a:buFontTx/>
              <a:buAutoNum type="arabicPeriod"/>
              <a:defRPr/>
            </a:pPr>
            <a:r>
              <a:rPr lang="pl-PL" dirty="0"/>
              <a:t>Art. 3 pkt 2a ustawy z dnia 7 lipca 1994 Prawo budowlane </a:t>
            </a:r>
          </a:p>
          <a:p>
            <a:pPr marL="228257" indent="-228257">
              <a:buFontTx/>
              <a:buAutoNum type="arabicPeriod"/>
              <a:defRPr/>
            </a:pPr>
            <a:r>
              <a:rPr lang="pl-PL" dirty="0"/>
              <a:t>§ 3 pkt 2 rozporządzenia Ministra Infrastruktury z dnia 12 kwietnia 2002 r. w sprawie warunków technicznych, jakim powinny odpowiadać budynki i ich usytuowanie</a:t>
            </a:r>
          </a:p>
          <a:p>
            <a:pPr>
              <a:defRPr/>
            </a:pPr>
            <a:endParaRPr lang="pl-PL" altLang="pl-PL" dirty="0"/>
          </a:p>
        </p:txBody>
      </p:sp>
      <p:sp>
        <p:nvSpPr>
          <p:cNvPr id="90116" name="Symbol zastępczy numeru slajdu 3">
            <a:extLst>
              <a:ext uri="{FF2B5EF4-FFF2-40B4-BE49-F238E27FC236}">
                <a16:creationId xmlns:a16="http://schemas.microsoft.com/office/drawing/2014/main" id="{88BE4F56-1810-42C5-9615-85B1AE89F6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E9DC22-A507-445E-8A9A-73DF47437058}" type="slidenum">
              <a:rPr lang="pl-PL" altLang="pl-PL"/>
              <a:pPr/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42042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ymbol zastępczy obrazu slajdu 1">
            <a:extLst>
              <a:ext uri="{FF2B5EF4-FFF2-40B4-BE49-F238E27FC236}">
                <a16:creationId xmlns:a16="http://schemas.microsoft.com/office/drawing/2014/main" id="{5AF96105-FD1D-4F94-B064-DDAD56B128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0325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Symbol zastępczy notatek 2">
            <a:extLst>
              <a:ext uri="{FF2B5EF4-FFF2-40B4-BE49-F238E27FC236}">
                <a16:creationId xmlns:a16="http://schemas.microsoft.com/office/drawing/2014/main" id="{BF4FCBE9-D7B9-4158-B331-9A512BF31B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r>
              <a:rPr lang="pl-PL" altLang="pl-PL" dirty="0"/>
              <a:t>Ocieplenie przegród zewnętrznych budynku oddzielających pomieszczenia ogrzewane od środowiska zewnętrznego, w tym: ścian zewnętrznych, ścian zewnętrznych piwnic ogrzewanych, dachów, stropodachów, stropy nad przejazdami, podłogi na gruncie.</a:t>
            </a:r>
          </a:p>
          <a:p>
            <a:r>
              <a:rPr lang="pl-PL" altLang="pl-PL" dirty="0"/>
              <a:t> </a:t>
            </a:r>
          </a:p>
          <a:p>
            <a:r>
              <a:rPr lang="pl-PL" altLang="pl-PL" dirty="0"/>
              <a:t>Ocieplenie przegród wewnętrznych budynku oddzielających pomieszczenia ogrzewane od nieogrzewanych, w tym: ścian wewnętrznych, stropów pod nieogrzewanymi poddaszami, stropów nad pomieszczeniami nieogrzewanymi i zamkniętymi przestrzeniami podpodłogowymi.</a:t>
            </a:r>
          </a:p>
          <a:p>
            <a:r>
              <a:rPr lang="pl-PL" altLang="pl-PL" dirty="0"/>
              <a:t> </a:t>
            </a:r>
          </a:p>
          <a:p>
            <a:r>
              <a:rPr lang="pl-PL" altLang="pl-PL" dirty="0"/>
              <a:t>Wymiana stolarki zewnętrznej w tym: okien, okien połaciowych, drzwi balkonowych, powierzchni przezroczystych nieotwieralnych, drzwi.</a:t>
            </a:r>
          </a:p>
          <a:p>
            <a:r>
              <a:rPr lang="pl-PL" altLang="pl-PL" dirty="0"/>
              <a:t> </a:t>
            </a:r>
          </a:p>
          <a:p>
            <a:r>
              <a:rPr lang="pl-PL" altLang="pl-PL" dirty="0"/>
              <a:t> </a:t>
            </a:r>
          </a:p>
          <a:p>
            <a:r>
              <a:rPr lang="pl-PL" altLang="pl-PL" dirty="0"/>
              <a:t>Montaż lub modernizacja instalacji wewnętrznych ogrzewania i ciepłej wody użytkowej, w tym montaż zaworów z głowicami termostatycznymi,</a:t>
            </a:r>
          </a:p>
          <a:p>
            <a:r>
              <a:rPr lang="pl-PL" altLang="pl-PL" dirty="0"/>
              <a:t> </a:t>
            </a:r>
          </a:p>
          <a:p>
            <a:r>
              <a:rPr lang="pl-PL" altLang="pl-PL" dirty="0"/>
              <a:t>Zastosowanie odnawialnych źródeł energii cieplnej i elektrycznej:</a:t>
            </a:r>
          </a:p>
          <a:p>
            <a:r>
              <a:rPr lang="pl-PL" altLang="pl-PL" dirty="0"/>
              <a:t>kolektory słoneczne;</a:t>
            </a:r>
          </a:p>
          <a:p>
            <a:r>
              <a:rPr lang="pl-PL" altLang="pl-PL" dirty="0" err="1"/>
              <a:t>mikroinstalacje</a:t>
            </a:r>
            <a:r>
              <a:rPr lang="pl-PL" altLang="pl-PL" dirty="0"/>
              <a:t> fotowoltaiczne,</a:t>
            </a:r>
          </a:p>
          <a:p>
            <a:r>
              <a:rPr lang="pl-PL" altLang="pl-PL" dirty="0"/>
              <a:t>z zastrzeżeniem finansowania wyłącznie w formie pożyczki.</a:t>
            </a:r>
          </a:p>
          <a:p>
            <a:r>
              <a:rPr lang="pl-PL" altLang="pl-PL" dirty="0"/>
              <a:t> </a:t>
            </a:r>
          </a:p>
          <a:p>
            <a:r>
              <a:rPr lang="pl-PL" altLang="pl-PL" dirty="0"/>
              <a:t>Wymiana źródeł ciepła starej generacji opalanych paliwem stałym na potrzeby </a:t>
            </a:r>
            <a:r>
              <a:rPr lang="pl-PL" altLang="pl-PL" dirty="0" err="1"/>
              <a:t>c.o</a:t>
            </a:r>
            <a:r>
              <a:rPr lang="pl-PL" altLang="pl-PL" dirty="0"/>
              <a:t> lub c.o. i c.w.u. na:</a:t>
            </a:r>
          </a:p>
          <a:p>
            <a:r>
              <a:rPr lang="pl-PL" altLang="pl-PL" dirty="0"/>
              <a:t>węzły cieplne,</a:t>
            </a:r>
          </a:p>
          <a:p>
            <a:r>
              <a:rPr lang="pl-PL" altLang="pl-PL" dirty="0"/>
              <a:t>kotły na paliwo stałe (węgiel lub biomasa), </a:t>
            </a:r>
          </a:p>
          <a:p>
            <a:r>
              <a:rPr lang="pl-PL" altLang="pl-PL" dirty="0"/>
              <a:t>systemy ogrzewania elektrycznego, </a:t>
            </a:r>
          </a:p>
          <a:p>
            <a:r>
              <a:rPr lang="pl-PL" altLang="pl-PL" dirty="0"/>
              <a:t>kotły gazowe kondensacyjne,</a:t>
            </a:r>
          </a:p>
          <a:p>
            <a:r>
              <a:rPr lang="pl-PL" altLang="pl-PL" dirty="0"/>
              <a:t>pompy ciepła.</a:t>
            </a:r>
          </a:p>
          <a:p>
            <a:r>
              <a:rPr lang="pl-PL" altLang="pl-PL" dirty="0"/>
              <a:t> </a:t>
            </a:r>
          </a:p>
          <a:p>
            <a:r>
              <a:rPr lang="pl-PL" altLang="pl-PL" dirty="0"/>
              <a:t> </a:t>
            </a:r>
          </a:p>
          <a:p>
            <a:r>
              <a:rPr lang="pl-PL" altLang="pl-PL" dirty="0"/>
              <a:t>Montaż wentylacji mechanicznej wraz z odzyskiem ciepła.</a:t>
            </a:r>
          </a:p>
          <a:p>
            <a:r>
              <a:rPr lang="pl-PL" altLang="pl-PL" dirty="0"/>
              <a:t> </a:t>
            </a:r>
          </a:p>
          <a:p>
            <a:endParaRPr lang="pl-PL" altLang="pl-PL" dirty="0"/>
          </a:p>
          <a:p>
            <a:endParaRPr lang="pl-PL" altLang="pl-PL" dirty="0"/>
          </a:p>
        </p:txBody>
      </p:sp>
      <p:sp>
        <p:nvSpPr>
          <p:cNvPr id="91140" name="Symbol zastępczy numeru slajdu 3">
            <a:extLst>
              <a:ext uri="{FF2B5EF4-FFF2-40B4-BE49-F238E27FC236}">
                <a16:creationId xmlns:a16="http://schemas.microsoft.com/office/drawing/2014/main" id="{CDAE91E3-E2FB-48F7-A026-9D196F6669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9406B5-6280-4B4E-84BE-ADD8DA63AA28}" type="slidenum">
              <a:rPr lang="pl-PL" altLang="pl-PL"/>
              <a:pPr/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58756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>
            <a:extLst>
              <a:ext uri="{FF2B5EF4-FFF2-40B4-BE49-F238E27FC236}">
                <a16:creationId xmlns:a16="http://schemas.microsoft.com/office/drawing/2014/main" id="{B51F1AD9-726D-4953-BEC0-1184DDE2AA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0325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>
            <a:extLst>
              <a:ext uri="{FF2B5EF4-FFF2-40B4-BE49-F238E27FC236}">
                <a16:creationId xmlns:a16="http://schemas.microsoft.com/office/drawing/2014/main" id="{25A3AE79-BD12-47AA-8B38-358F9C35A9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94212" name="Symbol zastępczy numeru slajdu 3">
            <a:extLst>
              <a:ext uri="{FF2B5EF4-FFF2-40B4-BE49-F238E27FC236}">
                <a16:creationId xmlns:a16="http://schemas.microsoft.com/office/drawing/2014/main" id="{00C749EA-0FC8-489E-876D-CE55FA30B0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81FE35-29D5-464A-A23B-200972F3DC5A}" type="slidenum">
              <a:rPr lang="pl-PL" altLang="pl-PL"/>
              <a:pPr/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53953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>
            <a:extLst>
              <a:ext uri="{FF2B5EF4-FFF2-40B4-BE49-F238E27FC236}">
                <a16:creationId xmlns:a16="http://schemas.microsoft.com/office/drawing/2014/main" id="{B51F1AD9-726D-4953-BEC0-1184DDE2AA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0325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>
            <a:extLst>
              <a:ext uri="{FF2B5EF4-FFF2-40B4-BE49-F238E27FC236}">
                <a16:creationId xmlns:a16="http://schemas.microsoft.com/office/drawing/2014/main" id="{25A3AE79-BD12-47AA-8B38-358F9C35A9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94212" name="Symbol zastępczy numeru slajdu 3">
            <a:extLst>
              <a:ext uri="{FF2B5EF4-FFF2-40B4-BE49-F238E27FC236}">
                <a16:creationId xmlns:a16="http://schemas.microsoft.com/office/drawing/2014/main" id="{00C749EA-0FC8-489E-876D-CE55FA30B0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81FE35-29D5-464A-A23B-200972F3DC5A}" type="slidenum">
              <a:rPr lang="pl-PL" altLang="pl-PL"/>
              <a:pPr/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60116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>
            <a:extLst>
              <a:ext uri="{FF2B5EF4-FFF2-40B4-BE49-F238E27FC236}">
                <a16:creationId xmlns:a16="http://schemas.microsoft.com/office/drawing/2014/main" id="{60659EEE-7CFD-4BED-BC31-BD149EC11E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0325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>
            <a:extLst>
              <a:ext uri="{FF2B5EF4-FFF2-40B4-BE49-F238E27FC236}">
                <a16:creationId xmlns:a16="http://schemas.microsoft.com/office/drawing/2014/main" id="{F68D307F-D2DE-4136-9DD6-783E39561E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okres finansowania: pożyczka może być udzielona na okres nie dłuższy niż 15 lat; okres finansowania jest liczony od daty pierwszej planowanej wypłaty transzy pożyczki, do daty planowanej spłaty ostatniej raty kapitałowej; </a:t>
            </a:r>
          </a:p>
          <a:p>
            <a:r>
              <a:rPr lang="pl-PL" altLang="pl-PL"/>
              <a:t>okres karencji: przy udzielaniu pożyczki może być stosowana karencja w spłacie rat kapitałowych liczona od daty wypłaty ostatniej transzy pożyczki, do daty spłaty pierwszej raty kapitałowej, lecz nie dłuższa niż 6 miesięcy od daty zakończenia realizacji przedsięwzięcia (karencja w spłacie pożyczki wlicza się w okres spłaty pożyczki); </a:t>
            </a:r>
          </a:p>
          <a:p>
            <a:endParaRPr lang="pl-PL" altLang="pl-PL"/>
          </a:p>
          <a:p>
            <a:endParaRPr lang="pl-PL" altLang="pl-PL"/>
          </a:p>
        </p:txBody>
      </p:sp>
      <p:sp>
        <p:nvSpPr>
          <p:cNvPr id="92164" name="Symbol zastępczy numeru slajdu 3">
            <a:extLst>
              <a:ext uri="{FF2B5EF4-FFF2-40B4-BE49-F238E27FC236}">
                <a16:creationId xmlns:a16="http://schemas.microsoft.com/office/drawing/2014/main" id="{51B85F2E-A339-48F1-8B51-4C289A587E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7AF0C0-324E-42EF-A66E-A27DCFC9B167}" type="slidenum">
              <a:rPr lang="pl-PL" altLang="pl-PL"/>
              <a:pPr/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87967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ymbol zastępczy obrazu slajdu 1">
            <a:extLst>
              <a:ext uri="{FF2B5EF4-FFF2-40B4-BE49-F238E27FC236}">
                <a16:creationId xmlns:a16="http://schemas.microsoft.com/office/drawing/2014/main" id="{252A8F3B-A2A7-4731-AA99-3190541282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0325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Symbol zastępczy notatek 2">
            <a:extLst>
              <a:ext uri="{FF2B5EF4-FFF2-40B4-BE49-F238E27FC236}">
                <a16:creationId xmlns:a16="http://schemas.microsoft.com/office/drawing/2014/main" id="{0EB66AE7-671E-445F-AAA8-42821F5984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3"/>
            <a:r>
              <a:rPr lang="pl-PL" altLang="pl-PL" dirty="0"/>
              <a:t>koszt wykonania audytu energetycznego pod warunkiem że optymalny zakres prac, będących przedmiotem dokumentacji zostanie zrealizowany w ramach złożonego wniosku o dofinansowanie przedsięwzięcia, nie później, niż do zakończenia wnioskowanego przedsięwzięcia,</a:t>
            </a:r>
            <a:endParaRPr lang="pl-PL" altLang="pl-PL" sz="1400" dirty="0"/>
          </a:p>
          <a:p>
            <a:pPr lvl="3"/>
            <a:r>
              <a:rPr lang="pl-PL" altLang="pl-PL" dirty="0"/>
              <a:t>koszt wykonania branżowej dokumentacji projektowej, pod warunkiem że prace będące przedmiotem dokumentacji zostaną zrealizowane w ramach złożonego wniosku o dofinansowanie przedsięwzięcia, nie później, niż do zakończenia wnioskowanego przedsięwzięcia.</a:t>
            </a:r>
            <a:endParaRPr lang="pl-PL" altLang="pl-PL" sz="1400" dirty="0"/>
          </a:p>
          <a:p>
            <a:pPr marL="283737" indent="-283737">
              <a:buFont typeface="Wingdings" panose="05000000000000000000" pitchFamily="2" charset="2"/>
              <a:buChar char="q"/>
            </a:pPr>
            <a:r>
              <a:rPr lang="pl-PL" altLang="pl-PL" dirty="0"/>
              <a:t>W przypadku wymiany indywidualnego źródła ciepła realizacja inwestycji może być wspierana jedynie w sytuacji, gdy podłączenie do sieci ciepłowniczej na danym obszarze nie jest możliwe lub nie jest uzasadnione ekonomicznie.</a:t>
            </a:r>
          </a:p>
          <a:p>
            <a:pPr marL="283737" indent="-283737">
              <a:buFont typeface="Wingdings" panose="05000000000000000000" pitchFamily="2" charset="2"/>
              <a:buChar char="q"/>
            </a:pPr>
            <a:r>
              <a:rPr lang="pl-PL" altLang="pl-PL" dirty="0"/>
              <a:t>W przypadku, gdy w domu mieszkalnym,  w którym realizowane jest przedsięwzięcie jest prowadzona działalność gospodarcza wysokość kosztów kwalifikowanych będzie pomniejszona proporcjonalnie do powierzchni zajmowanej pod działalność gospodarczą.</a:t>
            </a:r>
          </a:p>
          <a:p>
            <a:pPr marL="283737" indent="-283737">
              <a:buFont typeface="Wingdings" panose="05000000000000000000" pitchFamily="2" charset="2"/>
              <a:buChar char="q"/>
            </a:pPr>
            <a:r>
              <a:rPr lang="pl-PL" altLang="pl-PL" dirty="0"/>
              <a:t>Przedsięwzięcie nie może być realizowane na nieruchomościach wykorzystanych sezonowo (np. domki letniskowe)</a:t>
            </a:r>
          </a:p>
          <a:p>
            <a:pPr marL="283737" indent="-283737">
              <a:buFont typeface="Wingdings" panose="05000000000000000000" pitchFamily="2" charset="2"/>
              <a:buChar char="q"/>
            </a:pPr>
            <a:endParaRPr lang="pl-PL" altLang="pl-PL" dirty="0"/>
          </a:p>
          <a:p>
            <a:pPr marL="283737" indent="-283737"/>
            <a:endParaRPr lang="pl-PL" altLang="pl-PL" dirty="0"/>
          </a:p>
          <a:p>
            <a:pPr marL="283737" indent="-283737"/>
            <a:endParaRPr lang="pl-PL" altLang="pl-PL" dirty="0"/>
          </a:p>
        </p:txBody>
      </p:sp>
      <p:sp>
        <p:nvSpPr>
          <p:cNvPr id="93188" name="Symbol zastępczy numeru slajdu 3">
            <a:extLst>
              <a:ext uri="{FF2B5EF4-FFF2-40B4-BE49-F238E27FC236}">
                <a16:creationId xmlns:a16="http://schemas.microsoft.com/office/drawing/2014/main" id="{E01D89F6-8165-4C95-A1B6-9058FF2EC1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D3D692-C2F1-4A92-B929-F7106DC3E834}" type="slidenum">
              <a:rPr lang="pl-PL" altLang="pl-PL"/>
              <a:pPr/>
              <a:t>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96705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ymbol zastępczy obrazu slajdu 1">
            <a:extLst>
              <a:ext uri="{FF2B5EF4-FFF2-40B4-BE49-F238E27FC236}">
                <a16:creationId xmlns:a16="http://schemas.microsoft.com/office/drawing/2014/main" id="{355E8165-8D5E-4BA9-A1A9-D8492FD90A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0325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Symbol zastępczy notatek 2">
            <a:extLst>
              <a:ext uri="{FF2B5EF4-FFF2-40B4-BE49-F238E27FC236}">
                <a16:creationId xmlns:a16="http://schemas.microsoft.com/office/drawing/2014/main" id="{C1B01525-771A-4B6F-A817-B3C9E272AF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Klasy efektywności energetycznej określone są w Rozporządzeniu delegowanym Komisji (UE) nr 811/2013 z dnia 18 lutego 2013 r., uzupełniającym dyrektywę Parlamentu Europejskiego i Rady 2010/30/UE w odniesieniu do etykiet efektywności energetycznej dla ogrzewaczy pomieszczeń, ogrzewaczy wielofunkcyjnych, zestawów zawierających ogrzewacz pomieszczeń, regulator temperatury i urządzenie słoneczne oraz zestawów zawierających ogrzewacz wielofunkcyjny, regulator temperatury i urządzenie słoneczne</a:t>
            </a:r>
          </a:p>
          <a:p>
            <a:endParaRPr lang="pl-PL" altLang="pl-PL"/>
          </a:p>
          <a:p>
            <a:endParaRPr lang="pl-PL" altLang="pl-PL"/>
          </a:p>
        </p:txBody>
      </p:sp>
      <p:sp>
        <p:nvSpPr>
          <p:cNvPr id="97284" name="Symbol zastępczy numeru slajdu 3">
            <a:extLst>
              <a:ext uri="{FF2B5EF4-FFF2-40B4-BE49-F238E27FC236}">
                <a16:creationId xmlns:a16="http://schemas.microsoft.com/office/drawing/2014/main" id="{9BD1D6D3-F4D2-440C-AA19-ADDE53918D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F35BB9-D62B-4982-A390-5F30E02E47BD}" type="slidenum">
              <a:rPr lang="pl-PL" altLang="pl-PL"/>
              <a:pPr/>
              <a:t>10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75699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6"/>
          <p:cNvSpPr/>
          <p:nvPr userDrawn="1"/>
        </p:nvSpPr>
        <p:spPr>
          <a:xfrm>
            <a:off x="0" y="500063"/>
            <a:ext cx="1238251" cy="1071562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717" y="357174"/>
            <a:ext cx="10153683" cy="1143000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717" y="1600201"/>
            <a:ext cx="10153683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>
          <a:xfrm>
            <a:off x="11518901" y="6356351"/>
            <a:ext cx="673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016427-E37D-4B4B-869F-20A3D68524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9335407-34AE-4B90-A871-8C953AE37F2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1AFE6A-35E2-46ED-819C-2E3A1E4F27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20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26" descr="Obraz1.jpg"/>
          <p:cNvPicPr>
            <a:picLocks noChangeAspect="1"/>
          </p:cNvPicPr>
          <p:nvPr userDrawn="1"/>
        </p:nvPicPr>
        <p:blipFill>
          <a:blip r:embed="rId7" cstate="print"/>
          <a:srcRect t="124" r="7246" b="3027"/>
          <a:stretch>
            <a:fillRect/>
          </a:stretch>
        </p:blipFill>
        <p:spPr bwMode="auto">
          <a:xfrm>
            <a:off x="1" y="0"/>
            <a:ext cx="121814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333501" y="357188"/>
            <a:ext cx="10248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8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333501" y="1600201"/>
            <a:ext cx="102489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tekst</a:t>
            </a:r>
          </a:p>
          <a:p>
            <a:pPr lvl="1"/>
            <a:r>
              <a:rPr lang="pl-PL"/>
              <a:t>Drugi poziom tekstu</a:t>
            </a:r>
          </a:p>
          <a:p>
            <a:pPr lvl="2"/>
            <a:r>
              <a:rPr lang="pl-PL"/>
              <a:t>Trzeci poziom tekstu</a:t>
            </a:r>
          </a:p>
          <a:p>
            <a:pPr lvl="3"/>
            <a:r>
              <a:rPr lang="pl-PL"/>
              <a:t>Czwarty poziom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pic>
        <p:nvPicPr>
          <p:cNvPr id="1030" name="Obraz 8" descr="dekor2.png"/>
          <p:cNvPicPr>
            <a:picLocks noChangeAspect="1"/>
          </p:cNvPicPr>
          <p:nvPr userDrawn="1"/>
        </p:nvPicPr>
        <p:blipFill>
          <a:blip r:embed="rId8" cstate="print"/>
          <a:srcRect l="470" t="31482" b="38889"/>
          <a:stretch>
            <a:fillRect/>
          </a:stretch>
        </p:blipFill>
        <p:spPr bwMode="auto">
          <a:xfrm>
            <a:off x="1" y="554038"/>
            <a:ext cx="1250951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 userDrawn="1"/>
        </p:nvSpPr>
        <p:spPr>
          <a:xfrm>
            <a:off x="1" y="6237288"/>
            <a:ext cx="12181417" cy="62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" name="pole tekstowe 11"/>
          <p:cNvSpPr txBox="1"/>
          <p:nvPr userDrawn="1"/>
        </p:nvSpPr>
        <p:spPr>
          <a:xfrm>
            <a:off x="285751" y="6381751"/>
            <a:ext cx="5143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Zainwestujmy razem w środowisko</a:t>
            </a: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13" y="6250396"/>
            <a:ext cx="7365988" cy="594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p:transition spd="med">
    <p:fade thruBlk="1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just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rtl="0" fontAlgn="base">
        <a:spcBef>
          <a:spcPct val="20000"/>
        </a:spcBef>
        <a:spcAft>
          <a:spcPct val="0"/>
        </a:spcAft>
        <a:buSzPct val="70000"/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doradztwo-energetyczne.gov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emf"/><Relationship Id="rId11" Type="http://schemas.openxmlformats.org/officeDocument/2006/relationships/image" Target="../media/image6.jpeg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524000" y="0"/>
            <a:ext cx="9144000" cy="5845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8195" name="Picture 2" descr="H:\Grupy\DL\FOTOLIA\Fotolia_65208503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0" b="4877"/>
          <a:stretch>
            <a:fillRect/>
          </a:stretch>
        </p:blipFill>
        <p:spPr bwMode="auto">
          <a:xfrm>
            <a:off x="5556" y="-24825"/>
            <a:ext cx="12192000" cy="604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rostokąt 11"/>
          <p:cNvSpPr/>
          <p:nvPr/>
        </p:nvSpPr>
        <p:spPr>
          <a:xfrm>
            <a:off x="1524001" y="1628800"/>
            <a:ext cx="9155113" cy="538162"/>
          </a:xfrm>
          <a:prstGeom prst="rect">
            <a:avLst/>
          </a:prstGeom>
          <a:solidFill>
            <a:schemeClr val="bg1">
              <a:lumMod val="9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1" name="Prostokąt 30"/>
          <p:cNvSpPr/>
          <p:nvPr/>
        </p:nvSpPr>
        <p:spPr>
          <a:xfrm>
            <a:off x="1521296" y="3933057"/>
            <a:ext cx="9146704" cy="784225"/>
          </a:xfrm>
          <a:prstGeom prst="rect">
            <a:avLst/>
          </a:prstGeom>
          <a:solidFill>
            <a:schemeClr val="bg1">
              <a:lumMod val="75000"/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34" name="Prostokąt 33"/>
          <p:cNvSpPr/>
          <p:nvPr/>
        </p:nvSpPr>
        <p:spPr>
          <a:xfrm>
            <a:off x="1525452" y="4718790"/>
            <a:ext cx="9157817" cy="1120775"/>
          </a:xfrm>
          <a:prstGeom prst="rect">
            <a:avLst/>
          </a:prstGeom>
          <a:solidFill>
            <a:schemeClr val="bg1">
              <a:lumMod val="9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 b="1" i="1" dirty="0">
              <a:solidFill>
                <a:schemeClr val="bg1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 b="1" i="1" dirty="0">
              <a:solidFill>
                <a:schemeClr val="tx1"/>
              </a:solidFill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4778375" y="1730400"/>
            <a:ext cx="5500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i="1" dirty="0">
                <a:latin typeface="+mj-lt"/>
              </a:rPr>
              <a:t>Z a i n w e s t u j m y   r a z e m   w   ś r o d o w i s k o</a:t>
            </a:r>
          </a:p>
        </p:txBody>
      </p:sp>
      <p:sp>
        <p:nvSpPr>
          <p:cNvPr id="8200" name="pole tekstowe 31"/>
          <p:cNvSpPr txBox="1">
            <a:spLocks noChangeArrowheads="1"/>
          </p:cNvSpPr>
          <p:nvPr/>
        </p:nvSpPr>
        <p:spPr bwMode="auto">
          <a:xfrm>
            <a:off x="1773238" y="2171209"/>
            <a:ext cx="8894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bg1"/>
                </a:solidFill>
              </a:rPr>
              <a:t>Urząd Marszałkowski Województwa Lubelskiego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1521296" y="2540541"/>
            <a:ext cx="9157818" cy="1385397"/>
          </a:xfrm>
          <a:prstGeom prst="rect">
            <a:avLst/>
          </a:prstGeom>
          <a:solidFill>
            <a:schemeClr val="bg1">
              <a:lumMod val="75000"/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pl-PL" altLang="pl-PL" sz="4000" b="1" dirty="0">
                <a:solidFill>
                  <a:srgbClr val="000000"/>
                </a:solidFill>
              </a:rPr>
              <a:t>Program Priorytetowy „Czyste Powietrze” </a:t>
            </a:r>
            <a:br>
              <a:rPr lang="pl-PL" altLang="pl-PL" sz="4400" b="1" dirty="0">
                <a:solidFill>
                  <a:srgbClr val="000000"/>
                </a:solidFill>
              </a:rPr>
            </a:br>
            <a:endParaRPr lang="pl-PL" altLang="pl-PL" sz="4400" b="1" i="1" dirty="0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571" y="4402452"/>
            <a:ext cx="1989492" cy="9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46026188-33D7-4DD3-A493-0A094DBE7B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6635" r="4167" b="27663"/>
          <a:stretch/>
        </p:blipFill>
        <p:spPr>
          <a:xfrm>
            <a:off x="4223792" y="6253877"/>
            <a:ext cx="7159995" cy="60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87503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7">
            <a:extLst>
              <a:ext uri="{FF2B5EF4-FFF2-40B4-BE49-F238E27FC236}">
                <a16:creationId xmlns:a16="http://schemas.microsoft.com/office/drawing/2014/main" id="{547ED53B-14B2-43AB-AF92-9D94D7F7E803}"/>
              </a:ext>
            </a:extLst>
          </p:cNvPr>
          <p:cNvSpPr txBox="1">
            <a:spLocks/>
          </p:cNvSpPr>
          <p:nvPr/>
        </p:nvSpPr>
        <p:spPr>
          <a:xfrm>
            <a:off x="1415480" y="548680"/>
            <a:ext cx="8714184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Ważne informacje nt. wymagań technicznych</a:t>
            </a:r>
            <a:endParaRPr lang="pl-PL" sz="2400" dirty="0"/>
          </a:p>
        </p:txBody>
      </p:sp>
      <p:sp>
        <p:nvSpPr>
          <p:cNvPr id="5" name="Prostokąt zaokrąglony 3">
            <a:extLst>
              <a:ext uri="{FF2B5EF4-FFF2-40B4-BE49-F238E27FC236}">
                <a16:creationId xmlns:a16="http://schemas.microsoft.com/office/drawing/2014/main" id="{1356B996-1465-414F-9304-8A595672DE75}"/>
              </a:ext>
            </a:extLst>
          </p:cNvPr>
          <p:cNvSpPr/>
          <p:nvPr/>
        </p:nvSpPr>
        <p:spPr>
          <a:xfrm>
            <a:off x="263352" y="2240868"/>
            <a:ext cx="11665296" cy="2952328"/>
          </a:xfrm>
          <a:prstGeom prst="roundRect">
            <a:avLst>
              <a:gd name="adj" fmla="val 3684"/>
            </a:avLst>
          </a:prstGeom>
          <a:solidFill>
            <a:srgbClr val="70AD47">
              <a:lumMod val="20000"/>
              <a:lumOff val="8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1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6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altLang="pl-PL" sz="1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Nowo montowane kotły na paliwo stałe (biomasę/węgiel ) muszą spełniać wymogi rozporządzenia Komisji (UE) 2015/1189 w sprawie wykonania dyrektywy Parlamentu Europejskiego i Rady 2009/125/WE w odniesieniu do wymogów dotyczących ekoprojektu dla kotłów na paliwo stałe</a:t>
            </a:r>
          </a:p>
          <a:p>
            <a:pPr marL="742950" marR="0" lvl="1" indent="-2857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altLang="pl-PL" sz="1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Kotły na paliwa gazowe i olej opałowy do celów grzewczych muszą spełniać wymogi klasy efektywności energetycznej minimum A</a:t>
            </a:r>
          </a:p>
          <a:p>
            <a:pPr marL="742950" marR="0" lvl="1" indent="-2857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altLang="pl-PL" sz="1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Pompy ciepła do celów grzewczych muszą spełniać wymogi klasy efektywności energetycznej minimum A+</a:t>
            </a:r>
          </a:p>
          <a:p>
            <a:pPr marL="742950" marR="0" lvl="1" indent="-2857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altLang="pl-PL" sz="1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Zmodernizowane przegrody zewnętrzne (ściany, okna, drzwi) muszą spełniać normy określone w Warunkach Technicznych, obowiązujących od 31.12.2020 r.</a:t>
            </a:r>
          </a:p>
          <a:p>
            <a:pPr marL="0" marR="0" lvl="1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6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499EA38-14E1-4F3D-830D-C5D2319B23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6635" r="4167" b="27663"/>
          <a:stretch/>
        </p:blipFill>
        <p:spPr>
          <a:xfrm>
            <a:off x="4223792" y="6253877"/>
            <a:ext cx="7159995" cy="60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51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D9FDB10-EBFE-4929-895C-8F359A993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16130"/>
              </p:ext>
            </p:extLst>
          </p:nvPr>
        </p:nvGraphicFramePr>
        <p:xfrm>
          <a:off x="191344" y="1340768"/>
          <a:ext cx="11737304" cy="26146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val="120027198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850138274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58817681"/>
                    </a:ext>
                  </a:extLst>
                </a:gridCol>
              </a:tblGrid>
              <a:tr h="822063">
                <a:tc>
                  <a:txBody>
                    <a:bodyPr/>
                    <a:lstStyle/>
                    <a:p>
                      <a:pPr lvl="1" algn="l"/>
                      <a:r>
                        <a:rPr lang="pl-PL" sz="1300" dirty="0"/>
                        <a:t>Nazwa elementu przedsięwzięcia</a:t>
                      </a:r>
                      <a:endParaRPr lang="pl-PL" sz="13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Jednostka</a:t>
                      </a:r>
                      <a:endParaRPr lang="pl-PL" sz="13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Maksymalny jednostkowy koszt kwalifikowany na</a:t>
                      </a:r>
                      <a:r>
                        <a:rPr lang="pl-PL" sz="1300" baseline="0" dirty="0"/>
                        <a:t> </a:t>
                      </a:r>
                      <a:r>
                        <a:rPr lang="pl-PL" sz="1300" dirty="0"/>
                        <a:t>jeden budynek</a:t>
                      </a:r>
                      <a:endParaRPr lang="pl-PL" sz="13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5009580"/>
                  </a:ext>
                </a:extLst>
              </a:tr>
              <a:tr h="420787">
                <a:tc>
                  <a:txBody>
                    <a:bodyPr/>
                    <a:lstStyle/>
                    <a:p>
                      <a:pPr lvl="1" algn="l"/>
                      <a:r>
                        <a:rPr lang="pl-PL" sz="1400" dirty="0"/>
                        <a:t>audyt energetyczny budynku przed realizacją przedsięwzięcia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szt.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do 1000 zł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253896"/>
                  </a:ext>
                </a:extLst>
              </a:tr>
              <a:tr h="530211">
                <a:tc>
                  <a:txBody>
                    <a:bodyPr/>
                    <a:lstStyle/>
                    <a:p>
                      <a:pPr lvl="1" algn="l"/>
                      <a:r>
                        <a:rPr lang="pl-PL" sz="1400" dirty="0"/>
                        <a:t>dokumentacja projektowa związana z modernizacją, przebudową dachu (części konstrukcyjnych dachu)</a:t>
                      </a:r>
                      <a:br>
                        <a:rPr lang="pl-PL" sz="1400" dirty="0"/>
                      </a:br>
                      <a:r>
                        <a:rPr lang="pl-PL" sz="1400" dirty="0"/>
                        <a:t>wraz z dociepleniem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szt.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do 1000 zł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9324281"/>
                  </a:ext>
                </a:extLst>
              </a:tr>
              <a:tr h="420787">
                <a:tc>
                  <a:txBody>
                    <a:bodyPr/>
                    <a:lstStyle/>
                    <a:p>
                      <a:pPr lvl="1" algn="l"/>
                      <a:r>
                        <a:rPr lang="pl-PL" sz="1400" dirty="0"/>
                        <a:t>dokumentacja projektowa modernizacji instalacji wewnętrznych oraz wymiany źródła ciepła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szt.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do 1000 zł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5290009"/>
                  </a:ext>
                </a:extLst>
              </a:tr>
              <a:tr h="420787">
                <a:tc>
                  <a:txBody>
                    <a:bodyPr/>
                    <a:lstStyle/>
                    <a:p>
                      <a:pPr lvl="1" algn="l"/>
                      <a:r>
                        <a:rPr lang="pl-PL" sz="1400" dirty="0"/>
                        <a:t>ekspertyza ornitologiczna i chiropterologiczna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szt.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do 500 zł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9150142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5ADADF3-3028-4F01-9828-ED7E0972F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639251"/>
              </p:ext>
            </p:extLst>
          </p:nvPr>
        </p:nvGraphicFramePr>
        <p:xfrm>
          <a:off x="191344" y="3903510"/>
          <a:ext cx="11737305" cy="18692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val="10725300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203596575"/>
                    </a:ext>
                  </a:extLst>
                </a:gridCol>
                <a:gridCol w="2088233">
                  <a:extLst>
                    <a:ext uri="{9D8B030D-6E8A-4147-A177-3AD203B41FA5}">
                      <a16:colId xmlns:a16="http://schemas.microsoft.com/office/drawing/2014/main" val="1619404772"/>
                    </a:ext>
                  </a:extLst>
                </a:gridCol>
              </a:tblGrid>
              <a:tr h="500789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dirty="0"/>
                        <a:t>Nazwa elementu przedsięwzięcia</a:t>
                      </a:r>
                      <a:endParaRPr lang="pl-PL" sz="13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Jednostka</a:t>
                      </a:r>
                      <a:endParaRPr lang="pl-PL" sz="13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Maksymalny jednostkowy koszt kwalifikowany</a:t>
                      </a:r>
                      <a:endParaRPr lang="pl-PL" sz="13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0913711"/>
                  </a:ext>
                </a:extLst>
              </a:tr>
              <a:tr h="414084">
                <a:tc>
                  <a:txBody>
                    <a:bodyPr/>
                    <a:lstStyle/>
                    <a:p>
                      <a:pPr lvl="1"/>
                      <a:r>
                        <a:rPr lang="pl-PL" sz="1400" dirty="0"/>
                        <a:t>docieplenie </a:t>
                      </a:r>
                      <a:r>
                        <a:rPr lang="pl-PL" sz="1400" baseline="0" dirty="0"/>
                        <a:t>przegród budowlanych oraz uzasadnione prace towarzyszące 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m</a:t>
                      </a:r>
                      <a:r>
                        <a:rPr lang="pl-PL" sz="1400" u="none" strike="noStrike" baseline="30000" dirty="0">
                          <a:effectLst/>
                        </a:rPr>
                        <a:t>2</a:t>
                      </a:r>
                      <a:r>
                        <a:rPr lang="pl-PL" sz="1400" u="none" strike="noStrike" dirty="0">
                          <a:effectLst/>
                        </a:rPr>
                        <a:t> powierzchni przegrody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150 zł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8757294"/>
                  </a:ext>
                </a:extLst>
              </a:tr>
              <a:tr h="500789">
                <a:tc>
                  <a:txBody>
                    <a:bodyPr/>
                    <a:lstStyle/>
                    <a:p>
                      <a:pPr lvl="1"/>
                      <a:r>
                        <a:rPr lang="pl-PL" sz="1400" dirty="0"/>
                        <a:t>wymiana stolarki zewnętrznej, w tym: okien, okien połaciowych, drzwi balkonowych, powierzchni przezroczystych nieotwieralnych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m</a:t>
                      </a:r>
                      <a:r>
                        <a:rPr lang="pl-PL" sz="1400" u="none" strike="noStrike" baseline="30000" dirty="0">
                          <a:effectLst/>
                        </a:rPr>
                        <a:t>2</a:t>
                      </a:r>
                      <a:r>
                        <a:rPr lang="pl-PL" sz="1400" u="none" strike="noStrike" dirty="0">
                          <a:effectLst/>
                        </a:rPr>
                        <a:t> powierzchni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700 zł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3922936"/>
                  </a:ext>
                </a:extLst>
              </a:tr>
              <a:tr h="414084">
                <a:tc>
                  <a:txBody>
                    <a:bodyPr/>
                    <a:lstStyle/>
                    <a:p>
                      <a:pPr lvl="1"/>
                      <a:r>
                        <a:rPr lang="pl-PL" sz="1400" dirty="0"/>
                        <a:t>wymiana drzwi zewnętrznych/bram</a:t>
                      </a:r>
                      <a:r>
                        <a:rPr lang="pl-PL" sz="1400" baseline="0" dirty="0"/>
                        <a:t> garażowych</a:t>
                      </a:r>
                      <a:endParaRPr lang="pl-PL" sz="1400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m</a:t>
                      </a:r>
                      <a:r>
                        <a:rPr lang="pl-PL" sz="1400" u="none" strike="noStrike" baseline="30000" dirty="0">
                          <a:effectLst/>
                        </a:rPr>
                        <a:t>2</a:t>
                      </a:r>
                      <a:r>
                        <a:rPr lang="pl-PL" sz="1400" u="none" strike="noStrike" dirty="0">
                          <a:effectLst/>
                        </a:rPr>
                        <a:t> powierzchni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2000 zł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333993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C8C305DC-7095-4056-9F9A-DB2FF10CF29E}"/>
              </a:ext>
            </a:extLst>
          </p:cNvPr>
          <p:cNvSpPr txBox="1"/>
          <p:nvPr/>
        </p:nvSpPr>
        <p:spPr>
          <a:xfrm>
            <a:off x="7824192" y="5742010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+mn-lt"/>
              </a:rPr>
              <a:t>* koszty przekraczające wartości w tabelach</a:t>
            </a:r>
            <a:br>
              <a:rPr lang="pl-PL" sz="1400" dirty="0">
                <a:latin typeface="+mn-lt"/>
              </a:rPr>
            </a:br>
            <a:r>
              <a:rPr lang="pl-PL" sz="1400" dirty="0">
                <a:latin typeface="+mn-lt"/>
              </a:rPr>
              <a:t>   stanowią koszty niekwalifikowane </a:t>
            </a:r>
          </a:p>
        </p:txBody>
      </p:sp>
      <p:sp>
        <p:nvSpPr>
          <p:cNvPr id="7" name="Tytuł 7">
            <a:extLst>
              <a:ext uri="{FF2B5EF4-FFF2-40B4-BE49-F238E27FC236}">
                <a16:creationId xmlns:a16="http://schemas.microsoft.com/office/drawing/2014/main" id="{9DA409D5-D168-4A98-B3AA-285163B5D42F}"/>
              </a:ext>
            </a:extLst>
          </p:cNvPr>
          <p:cNvSpPr txBox="1">
            <a:spLocks/>
          </p:cNvSpPr>
          <p:nvPr/>
        </p:nvSpPr>
        <p:spPr>
          <a:xfrm>
            <a:off x="1415480" y="447836"/>
            <a:ext cx="8714184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>
                <a:latin typeface="Arial" charset="0"/>
              </a:rPr>
              <a:t>Maksymalny jednostkowy poziom kosztów kwalifikowanych pojedynczego elementu przedsięwzięcia (1)*</a:t>
            </a:r>
            <a:endParaRPr lang="pl-PL" sz="24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4054F6B-ED6F-4D42-B068-E6580FB750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6635" r="4167" b="27663"/>
          <a:stretch/>
        </p:blipFill>
        <p:spPr>
          <a:xfrm>
            <a:off x="4223792" y="6253877"/>
            <a:ext cx="7159995" cy="60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31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2C58885-5D94-4926-AE9A-F503A5EC3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350029"/>
              </p:ext>
            </p:extLst>
          </p:nvPr>
        </p:nvGraphicFramePr>
        <p:xfrm>
          <a:off x="191344" y="1340768"/>
          <a:ext cx="11737305" cy="437868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73011019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112946098"/>
                    </a:ext>
                  </a:extLst>
                </a:gridCol>
                <a:gridCol w="2232249">
                  <a:extLst>
                    <a:ext uri="{9D8B030D-6E8A-4147-A177-3AD203B41FA5}">
                      <a16:colId xmlns:a16="http://schemas.microsoft.com/office/drawing/2014/main" val="541543434"/>
                    </a:ext>
                  </a:extLst>
                </a:gridCol>
              </a:tblGrid>
              <a:tr h="378042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200" u="none" strike="noStrike" dirty="0">
                          <a:effectLst/>
                        </a:rPr>
                        <a:t>Nazwa elementu przedsięwzięcia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Jednostka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Maksymalny jednostkowy koszt kwalifikowany na jeden budynek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5866331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węzeł cieplny z programatorem temperatury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zestaw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10 000 zł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3994726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kotły na paliwo stałe (biomasa pochodzenia leśnego lub rolniczego) wraz z systemem odprowadzania spalin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zestaw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20 000 zł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7635697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kotły na paliwo stałe (węgiel gruby, średni</a:t>
                      </a:r>
                      <a:r>
                        <a:rPr lang="pl-PL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pl-PL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miałowy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wraz z systemem odprowadzania spalin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zestaw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10 000 zł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694319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materiały budowlane wchodzące w skład systemu ogrzewania elektrycznego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zestaw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10 000 zł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16502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kotły gazowe, olejowe kondensacyjne</a:t>
                      </a:r>
                      <a:r>
                        <a:rPr lang="pl-PL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 sterowaniem, armaturą zabezpieczającą i regulującą, układem doprowadzenia powietrza i odprowadzenia spalin, zbiornikiem na gaz/olej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zestaw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15 000 zł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260852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pompy ciepła</a:t>
                      </a:r>
                      <a:r>
                        <a:rPr lang="pl-PL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 powietrze/woda, powietrze/powietrze) wraz z osprzętem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zestaw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30 000 zł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9663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pompy ciepła (</a:t>
                      </a:r>
                      <a:r>
                        <a:rPr lang="pl-PL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grunt/woda, woda/woda) wraz z osprzętem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zestaw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45 000 zł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688052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materiały budowlane wchodzące w skład instalacji ogrzewania i ciepłej wody użytkowej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zestaw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15 000</a:t>
                      </a:r>
                      <a:r>
                        <a:rPr lang="pl-PL" sz="1400" u="none" strike="noStrike" baseline="0" dirty="0">
                          <a:effectLst/>
                        </a:rPr>
                        <a:t> zł</a:t>
                      </a:r>
                      <a:endParaRPr lang="pl-P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30806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wentylacja mechaniczna wraz z odzyskiem ciepła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zestaw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</a:t>
                      </a:r>
                      <a:r>
                        <a:rPr lang="pl-PL" sz="1400" u="none" strike="noStrike" baseline="0" dirty="0">
                          <a:effectLst/>
                        </a:rPr>
                        <a:t>  10 000 zł</a:t>
                      </a:r>
                      <a:endParaRPr lang="pl-P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9540524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kolektory słoneczne z osprzętem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zestaw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8 000 zł</a:t>
                      </a:r>
                      <a:endParaRPr lang="pl-P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6717627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ogniwo fotowoltaiczne z osprzętem**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zestaw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do 30 000 zł</a:t>
                      </a:r>
                      <a:endParaRPr lang="pl-P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6179509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CE74057F-D776-44B7-B56F-E0ECAA51756A}"/>
              </a:ext>
            </a:extLst>
          </p:cNvPr>
          <p:cNvSpPr txBox="1"/>
          <p:nvPr/>
        </p:nvSpPr>
        <p:spPr>
          <a:xfrm>
            <a:off x="7464153" y="5715254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+mn-lt"/>
              </a:rPr>
              <a:t>(**) Koszt kwalifikowany instalacji za 1KWp wynosi maksymalnie 6000 zł. </a:t>
            </a:r>
            <a:endParaRPr lang="pl-PL" sz="1400" strike="sngStrike" dirty="0">
              <a:latin typeface="+mn-lt"/>
            </a:endParaRPr>
          </a:p>
        </p:txBody>
      </p:sp>
      <p:sp>
        <p:nvSpPr>
          <p:cNvPr id="5" name="Tytuł 7">
            <a:extLst>
              <a:ext uri="{FF2B5EF4-FFF2-40B4-BE49-F238E27FC236}">
                <a16:creationId xmlns:a16="http://schemas.microsoft.com/office/drawing/2014/main" id="{477F654F-4C51-410E-B99E-C37193730CAC}"/>
              </a:ext>
            </a:extLst>
          </p:cNvPr>
          <p:cNvSpPr txBox="1">
            <a:spLocks/>
          </p:cNvSpPr>
          <p:nvPr/>
        </p:nvSpPr>
        <p:spPr>
          <a:xfrm>
            <a:off x="1415480" y="404664"/>
            <a:ext cx="8714184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Maksymalny jednostkowy poziom kosztów kwalifikowanych pojedynczego elementu przedsięwzięcia (2)</a:t>
            </a:r>
            <a:endParaRPr lang="pl-PL" sz="24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4871C2A-0D35-47C0-A4A8-4673F78171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6635" r="4167" b="27663"/>
          <a:stretch/>
        </p:blipFill>
        <p:spPr>
          <a:xfrm>
            <a:off x="4223792" y="6253877"/>
            <a:ext cx="7159995" cy="60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42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FDA0FC35-92CC-4E28-89E2-70A97A0C78E9}"/>
              </a:ext>
            </a:extLst>
          </p:cNvPr>
          <p:cNvSpPr txBox="1"/>
          <p:nvPr/>
        </p:nvSpPr>
        <p:spPr>
          <a:xfrm>
            <a:off x="6708068" y="5373216"/>
            <a:ext cx="5040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+mn-lt"/>
              </a:rPr>
              <a:t>(***) tylko w przypadku podłączenia nowego źródła </a:t>
            </a:r>
          </a:p>
          <a:p>
            <a:r>
              <a:rPr lang="pl-PL" sz="1400" dirty="0">
                <a:latin typeface="+mn-lt"/>
              </a:rPr>
              <a:t>(****) z wyłączeniem kosztu ponoszonego przez operatora sieci dystrybucyjnej w przypadku </a:t>
            </a:r>
            <a:r>
              <a:rPr lang="pl-PL" sz="1400" dirty="0" err="1">
                <a:latin typeface="+mn-lt"/>
              </a:rPr>
              <a:t>mikroinstalacji</a:t>
            </a:r>
            <a:r>
              <a:rPr lang="pl-PL" sz="1400" dirty="0">
                <a:latin typeface="+mn-lt"/>
              </a:rPr>
              <a:t> fotowoltaicznej 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BC50D22-A0C5-4526-AC40-55B4DBB47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980739"/>
              </p:ext>
            </p:extLst>
          </p:nvPr>
        </p:nvGraphicFramePr>
        <p:xfrm>
          <a:off x="443373" y="1340768"/>
          <a:ext cx="11305255" cy="38884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552728">
                  <a:extLst>
                    <a:ext uri="{9D8B030D-6E8A-4147-A177-3AD203B41FA5}">
                      <a16:colId xmlns:a16="http://schemas.microsoft.com/office/drawing/2014/main" val="334457595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694998841"/>
                    </a:ext>
                  </a:extLst>
                </a:gridCol>
                <a:gridCol w="3456383">
                  <a:extLst>
                    <a:ext uri="{9D8B030D-6E8A-4147-A177-3AD203B41FA5}">
                      <a16:colId xmlns:a16="http://schemas.microsoft.com/office/drawing/2014/main" val="3049377249"/>
                    </a:ext>
                  </a:extLst>
                </a:gridCol>
              </a:tblGrid>
              <a:tr h="972108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700" u="none" strike="noStrike" dirty="0">
                          <a:effectLst/>
                        </a:rPr>
                        <a:t>Nazwa elementu przedsięwzięcia</a:t>
                      </a:r>
                      <a:endParaRPr lang="pl-PL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9" marR="12359" marT="12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</a:rPr>
                        <a:t>Jednostka</a:t>
                      </a:r>
                      <a:endParaRPr lang="pl-PL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9" marR="12359" marT="12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</a:rPr>
                        <a:t>Maksymalny jednostkowy koszt kwalifikowany na jeden budynek</a:t>
                      </a:r>
                      <a:endParaRPr lang="pl-PL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9" marR="12359" marT="12359" marB="0" anchor="ctr"/>
                </a:tc>
                <a:extLst>
                  <a:ext uri="{0D108BD9-81ED-4DB2-BD59-A6C34878D82A}">
                    <a16:rowId xmlns:a16="http://schemas.microsoft.com/office/drawing/2014/main" val="695687040"/>
                  </a:ext>
                </a:extLst>
              </a:tr>
              <a:tr h="972108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600" u="none" strike="noStrike" dirty="0">
                          <a:effectLst/>
                        </a:rPr>
                        <a:t>przyłącza i instalacja wewnętrzna gazowa (***)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9" marR="12359" marT="12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zestaw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9" marR="12359" marT="12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do 5 000 zł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9" marR="12359" marT="12359" marB="0" anchor="ctr"/>
                </a:tc>
                <a:extLst>
                  <a:ext uri="{0D108BD9-81ED-4DB2-BD59-A6C34878D82A}">
                    <a16:rowId xmlns:a16="http://schemas.microsoft.com/office/drawing/2014/main" val="1838886972"/>
                  </a:ext>
                </a:extLst>
              </a:tr>
              <a:tr h="972108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600" u="none" strike="noStrike" dirty="0">
                          <a:effectLst/>
                        </a:rPr>
                        <a:t>przyłącze cieplne (***)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9" marR="12359" marT="12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zestaw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9" marR="12359" marT="12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do 10 000 zł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9" marR="12359" marT="12359" marB="0" anchor="ctr"/>
                </a:tc>
                <a:extLst>
                  <a:ext uri="{0D108BD9-81ED-4DB2-BD59-A6C34878D82A}">
                    <a16:rowId xmlns:a16="http://schemas.microsoft.com/office/drawing/2014/main" val="1005309210"/>
                  </a:ext>
                </a:extLst>
              </a:tr>
              <a:tr h="972108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600" u="none" strike="noStrike" dirty="0">
                          <a:effectLst/>
                        </a:rPr>
                        <a:t>przyłącze i instalacje wewnętrzne elektroenergetyczne (****)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9" marR="12359" marT="12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zestaw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9" marR="12359" marT="12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</a:rPr>
                        <a:t>do 8 000 zł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9" marR="12359" marT="12359" marB="0" anchor="ctr"/>
                </a:tc>
                <a:extLst>
                  <a:ext uri="{0D108BD9-81ED-4DB2-BD59-A6C34878D82A}">
                    <a16:rowId xmlns:a16="http://schemas.microsoft.com/office/drawing/2014/main" val="3543531871"/>
                  </a:ext>
                </a:extLst>
              </a:tr>
            </a:tbl>
          </a:graphicData>
        </a:graphic>
      </p:graphicFrame>
      <p:sp>
        <p:nvSpPr>
          <p:cNvPr id="6" name="Tytuł 7">
            <a:extLst>
              <a:ext uri="{FF2B5EF4-FFF2-40B4-BE49-F238E27FC236}">
                <a16:creationId xmlns:a16="http://schemas.microsoft.com/office/drawing/2014/main" id="{2539F434-4E2D-42F9-9FDF-9EA0AF3FE9D1}"/>
              </a:ext>
            </a:extLst>
          </p:cNvPr>
          <p:cNvSpPr txBox="1">
            <a:spLocks/>
          </p:cNvSpPr>
          <p:nvPr/>
        </p:nvSpPr>
        <p:spPr>
          <a:xfrm>
            <a:off x="1343472" y="404664"/>
            <a:ext cx="8714184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Maksymalny jednostkowy poziom kosztów kwalifikowanych pojedynczego elementu przedsięwzięcia (3)</a:t>
            </a:r>
            <a:endParaRPr lang="pl-PL" sz="24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DE6DD4D-15F5-4E40-A650-BB8ED50F3C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6635" r="4167" b="27663"/>
          <a:stretch/>
        </p:blipFill>
        <p:spPr>
          <a:xfrm>
            <a:off x="4223792" y="6253877"/>
            <a:ext cx="7159995" cy="60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72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7">
            <a:extLst>
              <a:ext uri="{FF2B5EF4-FFF2-40B4-BE49-F238E27FC236}">
                <a16:creationId xmlns:a16="http://schemas.microsoft.com/office/drawing/2014/main" id="{706CEDF9-C957-4410-A643-05EFE85A5334}"/>
              </a:ext>
            </a:extLst>
          </p:cNvPr>
          <p:cNvSpPr txBox="1">
            <a:spLocks/>
          </p:cNvSpPr>
          <p:nvPr/>
        </p:nvSpPr>
        <p:spPr>
          <a:xfrm>
            <a:off x="1445846" y="358958"/>
            <a:ext cx="8714184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Intensywność dofinansowania</a:t>
            </a:r>
            <a:endParaRPr lang="pl-PL" sz="24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490E6CD-DB0D-4784-99CF-FC586A0D0558}"/>
              </a:ext>
            </a:extLst>
          </p:cNvPr>
          <p:cNvSpPr txBox="1"/>
          <p:nvPr/>
        </p:nvSpPr>
        <p:spPr>
          <a:xfrm>
            <a:off x="8688289" y="1937197"/>
            <a:ext cx="331236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buFont typeface="+mj-lt"/>
              <a:buAutoNum type="arabicPeriod"/>
              <a:tabLst>
                <a:tab pos="342900" algn="l"/>
              </a:tabLst>
              <a:defRPr/>
            </a:pPr>
            <a:r>
              <a:rPr lang="pl-PL" sz="1200" dirty="0">
                <a:solidFill>
                  <a:prstClr val="black"/>
                </a:solidFill>
                <a:latin typeface="Calibri"/>
              </a:rPr>
              <a:t>Tabela dotyczy wnioskodawców, którzy nie mogą skorzystać z ulgi termomodernizacyjnej, w szczególności wnioskodawców, których dochody nie podlegają opodatkowaniu na podstawie przepisów o podatku dochodowym od osób fizycznych: wymienione w art. 3 pkt 1 lit. c ustawy  o świadczeniach rodzinnych (Dz. U. z 2017 r. poz. 1952, z </a:t>
            </a:r>
            <a:r>
              <a:rPr lang="pl-PL" sz="1200" dirty="0" err="1">
                <a:solidFill>
                  <a:prstClr val="black"/>
                </a:solidFill>
                <a:latin typeface="Calibri"/>
              </a:rPr>
              <a:t>późn</a:t>
            </a:r>
            <a:r>
              <a:rPr lang="pl-PL" sz="1200" dirty="0">
                <a:solidFill>
                  <a:prstClr val="black"/>
                </a:solidFill>
                <a:latin typeface="Calibri"/>
              </a:rPr>
              <a:t>. zm.) oraz wnioskodawców korzystających                           z dofinansowania dotyczącego nowo budowanych budynków jednorodzinnych.</a:t>
            </a:r>
            <a:endParaRPr lang="pl-PL" sz="1200" dirty="0">
              <a:solidFill>
                <a:prstClr val="black">
                  <a:lumMod val="50000"/>
                </a:prstClr>
              </a:solidFill>
              <a:latin typeface="Calibri"/>
              <a:ea typeface="Times New Roman" pitchFamily="18" charset="0"/>
              <a:cs typeface="Times-Roman" charset="0"/>
            </a:endParaRPr>
          </a:p>
          <a:p>
            <a:pPr marL="342900" indent="-342900" eaLnBrk="0" hangingPunct="0">
              <a:buFont typeface="+mj-lt"/>
              <a:buAutoNum type="arabicPeriod"/>
              <a:tabLst>
                <a:tab pos="342900" algn="l"/>
              </a:tabLst>
              <a:defRPr/>
            </a:pPr>
            <a:r>
              <a:rPr lang="pl-PL" sz="1200" dirty="0">
                <a:solidFill>
                  <a:prstClr val="black">
                    <a:lumMod val="50000"/>
                  </a:prstClr>
                </a:solidFill>
                <a:latin typeface="Calibri"/>
                <a:ea typeface="Times New Roman" pitchFamily="18" charset="0"/>
                <a:cs typeface="Times-Roman" charset="0"/>
              </a:rPr>
              <a:t>Intensywność dofinansowania dotacyjnego jest określona na podstawie średniego miesięcznego dochodu na osobę                            w gospodarstwie domowym wnioskodawcy.</a:t>
            </a:r>
            <a:br>
              <a:rPr lang="pl-PL" sz="1200" dirty="0">
                <a:solidFill>
                  <a:prstClr val="black">
                    <a:lumMod val="50000"/>
                  </a:prstClr>
                </a:solidFill>
                <a:latin typeface="Calibri"/>
                <a:ea typeface="Times New Roman" pitchFamily="18" charset="0"/>
                <a:cs typeface="Times-Roman" charset="0"/>
              </a:rPr>
            </a:br>
            <a:endParaRPr lang="pl-PL" sz="12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100756A4-90BD-41C6-9900-7D4016E69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991213"/>
              </p:ext>
            </p:extLst>
          </p:nvPr>
        </p:nvGraphicFramePr>
        <p:xfrm>
          <a:off x="191344" y="1628800"/>
          <a:ext cx="8496945" cy="4430139"/>
        </p:xfrm>
        <a:graphic>
          <a:graphicData uri="http://schemas.openxmlformats.org/drawingml/2006/table">
            <a:tbl>
              <a:tblPr firstRow="1" bandRow="1"/>
              <a:tblGrid>
                <a:gridCol w="1123563">
                  <a:extLst>
                    <a:ext uri="{9D8B030D-6E8A-4147-A177-3AD203B41FA5}">
                      <a16:colId xmlns:a16="http://schemas.microsoft.com/office/drawing/2014/main" val="3290256173"/>
                    </a:ext>
                  </a:extLst>
                </a:gridCol>
                <a:gridCol w="2528017">
                  <a:extLst>
                    <a:ext uri="{9D8B030D-6E8A-4147-A177-3AD203B41FA5}">
                      <a16:colId xmlns:a16="http://schemas.microsoft.com/office/drawing/2014/main" val="994871435"/>
                    </a:ext>
                  </a:extLst>
                </a:gridCol>
                <a:gridCol w="2106681">
                  <a:extLst>
                    <a:ext uri="{9D8B030D-6E8A-4147-A177-3AD203B41FA5}">
                      <a16:colId xmlns:a16="http://schemas.microsoft.com/office/drawing/2014/main" val="73335353"/>
                    </a:ext>
                  </a:extLst>
                </a:gridCol>
                <a:gridCol w="1404454">
                  <a:extLst>
                    <a:ext uri="{9D8B030D-6E8A-4147-A177-3AD203B41FA5}">
                      <a16:colId xmlns:a16="http://schemas.microsoft.com/office/drawing/2014/main" val="3658905346"/>
                    </a:ext>
                  </a:extLst>
                </a:gridCol>
                <a:gridCol w="1334230">
                  <a:extLst>
                    <a:ext uri="{9D8B030D-6E8A-4147-A177-3AD203B41FA5}">
                      <a16:colId xmlns:a16="http://schemas.microsoft.com/office/drawing/2014/main" val="2990836209"/>
                    </a:ext>
                  </a:extLst>
                </a:gridCol>
              </a:tblGrid>
              <a:tr h="51873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Grupa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Kwota miesięcznego dochodu / osoba w PLN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Dotacja</a:t>
                      </a:r>
                      <a:br>
                        <a:rPr lang="pl-PL" sz="1050" dirty="0">
                          <a:solidFill>
                            <a:schemeClr val="bg1"/>
                          </a:solidFill>
                        </a:rPr>
                      </a:br>
                      <a:br>
                        <a:rPr lang="pl-PL" sz="1050" dirty="0">
                          <a:solidFill>
                            <a:schemeClr val="bg1"/>
                          </a:solidFill>
                        </a:rPr>
                      </a:br>
                      <a:r>
                        <a:rPr lang="pl-PL" sz="1000" b="0" dirty="0">
                          <a:solidFill>
                            <a:schemeClr val="bg1"/>
                          </a:solidFill>
                        </a:rPr>
                        <a:t>(procent kosztów kwalifikowanych przewidzianych do wsparcia dotacyjnego)</a:t>
                      </a:r>
                    </a:p>
                    <a:p>
                      <a:pPr algn="ctr"/>
                      <a:endParaRPr lang="pl-PL" sz="1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Pożyczka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473771"/>
                  </a:ext>
                </a:extLst>
              </a:tr>
              <a:tr h="60700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uzupełnienie do wartości dotacji</a:t>
                      </a:r>
                    </a:p>
                    <a:p>
                      <a:pPr algn="ctr" fontAlgn="ctr"/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pozostałe koszty kwalifikowane</a:t>
                      </a:r>
                    </a:p>
                    <a:p>
                      <a:pPr algn="ctr" fontAlgn="ctr"/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708478"/>
                  </a:ext>
                </a:extLst>
              </a:tr>
              <a:tr h="317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400" b="0" dirty="0"/>
                        <a:t>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453940"/>
                  </a:ext>
                </a:extLst>
              </a:tr>
              <a:tr h="4266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400" b="1" dirty="0"/>
                        <a:t>I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600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90%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746283"/>
                  </a:ext>
                </a:extLst>
              </a:tr>
              <a:tr h="4266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400" b="1" dirty="0"/>
                        <a:t>II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601 - 800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80%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20%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342138"/>
                  </a:ext>
                </a:extLst>
              </a:tr>
              <a:tr h="4266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400" b="1" dirty="0"/>
                        <a:t>III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801 - 1 000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70%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30%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18836"/>
                  </a:ext>
                </a:extLst>
              </a:tr>
              <a:tr h="4266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400" b="1" dirty="0"/>
                        <a:t>IV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1 001</a:t>
                      </a:r>
                      <a:r>
                        <a:rPr lang="pl-PL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- 1 200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60%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40%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57223"/>
                  </a:ext>
                </a:extLst>
              </a:tr>
              <a:tr h="4266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400" b="1" dirty="0"/>
                        <a:t>V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1 201 - 1 400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50%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50%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087714"/>
                  </a:ext>
                </a:extLst>
              </a:tr>
              <a:tr h="4266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400" b="1" dirty="0"/>
                        <a:t>VI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1 401 - 1 600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40%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60%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387047"/>
                  </a:ext>
                </a:extLst>
              </a:tr>
              <a:tr h="4266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400" b="1" dirty="0"/>
                        <a:t>VII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powyżej 1 600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30%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70%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002363"/>
                  </a:ext>
                </a:extLst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740846"/>
              </p:ext>
            </p:extLst>
          </p:nvPr>
        </p:nvGraphicFramePr>
        <p:xfrm>
          <a:off x="4451229" y="611223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460270017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  <a:prstDash val="solid"/>
                    </a:lnL>
                    <a:lnR w="12700" cmpd="sng">
                      <a:solidFill>
                        <a:sysClr val="window" lastClr="FFFFFF"/>
                      </a:solidFill>
                      <a:prstDash val="solid"/>
                    </a:lnR>
                    <a:lnT w="12700" cmpd="sng">
                      <a:solidFill>
                        <a:sysClr val="window" lastClr="FFFFFF"/>
                      </a:solidFill>
                      <a:prstDash val="solid"/>
                    </a:lnT>
                    <a:lnB w="12700" cmpd="sng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257356"/>
                  </a:ext>
                </a:extLst>
              </a:tr>
            </a:tbl>
          </a:graphicData>
        </a:graphic>
      </p:graphicFrame>
      <p:pic>
        <p:nvPicPr>
          <p:cNvPr id="7" name="Obraz 6">
            <a:extLst>
              <a:ext uri="{FF2B5EF4-FFF2-40B4-BE49-F238E27FC236}">
                <a16:creationId xmlns:a16="http://schemas.microsoft.com/office/drawing/2014/main" id="{DB5D0CAA-86FE-4A35-B509-9D7C30D14A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6635" r="4167" b="27663"/>
          <a:stretch/>
        </p:blipFill>
        <p:spPr>
          <a:xfrm>
            <a:off x="4223792" y="6253877"/>
            <a:ext cx="7159995" cy="60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73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7">
            <a:extLst>
              <a:ext uri="{FF2B5EF4-FFF2-40B4-BE49-F238E27FC236}">
                <a16:creationId xmlns:a16="http://schemas.microsoft.com/office/drawing/2014/main" id="{706CEDF9-C957-4410-A643-05EFE85A5334}"/>
              </a:ext>
            </a:extLst>
          </p:cNvPr>
          <p:cNvSpPr txBox="1">
            <a:spLocks/>
          </p:cNvSpPr>
          <p:nvPr/>
        </p:nvSpPr>
        <p:spPr>
          <a:xfrm>
            <a:off x="1445846" y="358958"/>
            <a:ext cx="8714184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Intensywność dofinansowania</a:t>
            </a:r>
            <a:endParaRPr lang="pl-PL" sz="2400" dirty="0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09032"/>
              </p:ext>
            </p:extLst>
          </p:nvPr>
        </p:nvGraphicFramePr>
        <p:xfrm>
          <a:off x="335360" y="1137859"/>
          <a:ext cx="8280920" cy="4762536"/>
        </p:xfrm>
        <a:graphic>
          <a:graphicData uri="http://schemas.openxmlformats.org/drawingml/2006/table">
            <a:tbl>
              <a:tblPr firstRow="1" bandRow="1"/>
              <a:tblGrid>
                <a:gridCol w="1425231">
                  <a:extLst>
                    <a:ext uri="{9D8B030D-6E8A-4147-A177-3AD203B41FA5}">
                      <a16:colId xmlns:a16="http://schemas.microsoft.com/office/drawing/2014/main" val="699996002"/>
                    </a:ext>
                  </a:extLst>
                </a:gridCol>
                <a:gridCol w="1532753">
                  <a:extLst>
                    <a:ext uri="{9D8B030D-6E8A-4147-A177-3AD203B41FA5}">
                      <a16:colId xmlns:a16="http://schemas.microsoft.com/office/drawing/2014/main" val="1425862997"/>
                    </a:ext>
                  </a:extLst>
                </a:gridCol>
                <a:gridCol w="1473979">
                  <a:extLst>
                    <a:ext uri="{9D8B030D-6E8A-4147-A177-3AD203B41FA5}">
                      <a16:colId xmlns:a16="http://schemas.microsoft.com/office/drawing/2014/main" val="2618394914"/>
                    </a:ext>
                  </a:extLst>
                </a:gridCol>
                <a:gridCol w="1310204">
                  <a:extLst>
                    <a:ext uri="{9D8B030D-6E8A-4147-A177-3AD203B41FA5}">
                      <a16:colId xmlns:a16="http://schemas.microsoft.com/office/drawing/2014/main" val="2234814596"/>
                    </a:ext>
                  </a:extLst>
                </a:gridCol>
                <a:gridCol w="1282997">
                  <a:extLst>
                    <a:ext uri="{9D8B030D-6E8A-4147-A177-3AD203B41FA5}">
                      <a16:colId xmlns:a16="http://schemas.microsoft.com/office/drawing/2014/main" val="1504915024"/>
                    </a:ext>
                  </a:extLst>
                </a:gridCol>
                <a:gridCol w="1255756">
                  <a:extLst>
                    <a:ext uri="{9D8B030D-6E8A-4147-A177-3AD203B41FA5}">
                      <a16:colId xmlns:a16="http://schemas.microsoft.com/office/drawing/2014/main" val="2829276353"/>
                    </a:ext>
                  </a:extLst>
                </a:gridCol>
              </a:tblGrid>
              <a:tr h="24393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Grupa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Kwota miesięcznego dochodu / osoba w PLN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Dotacja</a:t>
                      </a:r>
                      <a:br>
                        <a:rPr lang="pl-PL" sz="1050" dirty="0">
                          <a:solidFill>
                            <a:schemeClr val="bg1"/>
                          </a:solidFill>
                        </a:rPr>
                      </a:br>
                      <a:br>
                        <a:rPr lang="pl-PL" sz="1050" dirty="0">
                          <a:solidFill>
                            <a:schemeClr val="bg1"/>
                          </a:solidFill>
                        </a:rPr>
                      </a:br>
                      <a:r>
                        <a:rPr lang="pl-PL" sz="900" b="0" dirty="0">
                          <a:solidFill>
                            <a:schemeClr val="bg1"/>
                          </a:solidFill>
                        </a:rPr>
                        <a:t>(procent kosztów kwalifikowanych przewidzianych do wsparcia dotacyjnego)</a:t>
                      </a:r>
                    </a:p>
                    <a:p>
                      <a:pPr algn="ctr"/>
                      <a:endParaRPr lang="pl-PL" sz="105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Pożyczka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409398"/>
                  </a:ext>
                </a:extLst>
              </a:tr>
              <a:tr h="91519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uzupełnienie do wartości dotacji</a:t>
                      </a:r>
                    </a:p>
                    <a:p>
                      <a:pPr algn="ctr" fontAlgn="ctr"/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pozostałe koszty kwalifikowane</a:t>
                      </a:r>
                    </a:p>
                    <a:p>
                      <a:pPr algn="ctr" fontAlgn="ctr"/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Kwota rocznego dochodu wnioskodawcy</a:t>
                      </a:r>
                    </a:p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  <a:r>
                        <a:rPr lang="pl-PL" sz="11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PLN</a:t>
                      </a:r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948036"/>
                  </a:ext>
                </a:extLst>
              </a:tr>
              <a:tr h="2934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400" b="0" dirty="0"/>
                        <a:t>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138336"/>
                  </a:ext>
                </a:extLst>
              </a:tr>
              <a:tr h="2934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400" b="1" dirty="0"/>
                        <a:t>I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600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90%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10%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Nie dotyczy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180913"/>
                  </a:ext>
                </a:extLst>
              </a:tr>
              <a:tr h="2934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400" b="1" dirty="0"/>
                        <a:t>II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601 - 800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80%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20%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31146217"/>
                  </a:ext>
                </a:extLst>
              </a:tr>
              <a:tr h="2934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400" b="1" dirty="0"/>
                        <a:t>III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801 - 1 000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67%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33%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77082227"/>
                  </a:ext>
                </a:extLst>
              </a:tr>
              <a:tr h="2934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400" b="1" dirty="0"/>
                        <a:t>IV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1 001</a:t>
                      </a:r>
                      <a:r>
                        <a:rPr lang="pl-PL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- 1 200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55%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45%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46094723"/>
                  </a:ext>
                </a:extLst>
              </a:tr>
              <a:tr h="2934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400" b="1" dirty="0"/>
                        <a:t>V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1 201 - 1 400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43%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57%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86019086"/>
                  </a:ext>
                </a:extLst>
              </a:tr>
              <a:tr h="2934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400" b="1" dirty="0"/>
                        <a:t>VI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1 401 - 1 600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30%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70%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6877365"/>
                  </a:ext>
                </a:extLst>
              </a:tr>
              <a:tr h="625413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400" b="1" dirty="0"/>
                        <a:t>VII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powyżej 1 600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18%</a:t>
                      </a:r>
                    </a:p>
                    <a:p>
                      <a:pPr algn="ctr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82 %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 85 528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918938"/>
                  </a:ext>
                </a:extLst>
              </a:tr>
              <a:tr h="41999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15%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</a:t>
                      </a:r>
                      <a:r>
                        <a:rPr lang="pl-PL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85%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l-PL" sz="1400" dirty="0">
                          <a:latin typeface="+mn-lt"/>
                        </a:rPr>
                        <a:t>        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l-PL" sz="1400" dirty="0">
                          <a:latin typeface="+mn-lt"/>
                        </a:rPr>
                        <a:t>      od   85 529</a:t>
                      </a:r>
                    </a:p>
                    <a:p>
                      <a:r>
                        <a:rPr lang="pl-PL" sz="1400" dirty="0">
                          <a:latin typeface="+mn-lt"/>
                        </a:rPr>
                        <a:t>      do 125 528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916762"/>
                  </a:ext>
                </a:extLst>
              </a:tr>
              <a:tr h="3391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do 100%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l-PL" sz="1400" dirty="0">
                          <a:latin typeface="+mn-lt"/>
                        </a:rPr>
                        <a:t>        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l-PL" sz="1400" dirty="0">
                          <a:latin typeface="+mn-lt"/>
                        </a:rPr>
                        <a:t>powyżej 125 528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624174"/>
                  </a:ext>
                </a:extLst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386636"/>
              </p:ext>
            </p:extLst>
          </p:nvPr>
        </p:nvGraphicFramePr>
        <p:xfrm>
          <a:off x="8617789" y="1302589"/>
          <a:ext cx="983411" cy="4356339"/>
        </p:xfrm>
        <a:graphic>
          <a:graphicData uri="http://schemas.openxmlformats.org/drawingml/2006/table">
            <a:tbl>
              <a:tblPr/>
              <a:tblGrid>
                <a:gridCol w="983411">
                  <a:extLst>
                    <a:ext uri="{9D8B030D-6E8A-4147-A177-3AD203B41FA5}">
                      <a16:colId xmlns:a16="http://schemas.microsoft.com/office/drawing/2014/main" val="3795059978"/>
                    </a:ext>
                  </a:extLst>
                </a:gridCol>
              </a:tblGrid>
              <a:tr h="43563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7605247"/>
                  </a:ext>
                </a:extLst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564549"/>
              </p:ext>
            </p:extLst>
          </p:nvPr>
        </p:nvGraphicFramePr>
        <p:xfrm>
          <a:off x="8617789" y="1293962"/>
          <a:ext cx="957532" cy="500332"/>
        </p:xfrm>
        <a:graphic>
          <a:graphicData uri="http://schemas.openxmlformats.org/drawingml/2006/table">
            <a:tbl>
              <a:tblPr/>
              <a:tblGrid>
                <a:gridCol w="957532">
                  <a:extLst>
                    <a:ext uri="{9D8B030D-6E8A-4147-A177-3AD203B41FA5}">
                      <a16:colId xmlns:a16="http://schemas.microsoft.com/office/drawing/2014/main" val="3444161213"/>
                    </a:ext>
                  </a:extLst>
                </a:gridCol>
              </a:tblGrid>
              <a:tr h="5003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  <a:prstDash val="solid"/>
                    </a:lnL>
                    <a:lnR w="12700" cmpd="sng">
                      <a:solidFill>
                        <a:sysClr val="window" lastClr="FFFFFF"/>
                      </a:solidFill>
                      <a:prstDash val="solid"/>
                    </a:lnR>
                    <a:lnT w="12700" cmpd="sng">
                      <a:solidFill>
                        <a:sysClr val="window" lastClr="FFFFFF"/>
                      </a:solidFill>
                      <a:prstDash val="solid"/>
                    </a:lnT>
                    <a:lnB w="12700" cmpd="sng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732255"/>
                  </a:ext>
                </a:extLst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740147"/>
              </p:ext>
            </p:extLst>
          </p:nvPr>
        </p:nvGraphicFramePr>
        <p:xfrm>
          <a:off x="8687286" y="914400"/>
          <a:ext cx="3240360" cy="5943600"/>
        </p:xfrm>
        <a:graphic>
          <a:graphicData uri="http://schemas.openxmlformats.org/drawingml/2006/table">
            <a:tbl>
              <a:tblPr/>
              <a:tblGrid>
                <a:gridCol w="3240360">
                  <a:extLst>
                    <a:ext uri="{9D8B030D-6E8A-4147-A177-3AD203B41FA5}">
                      <a16:colId xmlns:a16="http://schemas.microsoft.com/office/drawing/2014/main" val="667736927"/>
                    </a:ext>
                  </a:extLst>
                </a:gridCol>
              </a:tblGrid>
              <a:tr h="3127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  <a:prstDash val="solid"/>
                    </a:lnL>
                    <a:lnR w="12700" cmpd="sng">
                      <a:solidFill>
                        <a:sysClr val="window" lastClr="FFFFFF"/>
                      </a:solidFill>
                      <a:prstDash val="solid"/>
                    </a:lnR>
                    <a:lnT w="12700" cmpd="sng">
                      <a:solidFill>
                        <a:sysClr val="window" lastClr="FFFFFF"/>
                      </a:solidFill>
                      <a:prstDash val="soli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465313"/>
                  </a:ext>
                </a:extLst>
              </a:tr>
              <a:tr h="49475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0" algn="l"/>
                      <a:r>
                        <a:rPr lang="pl-PL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Tabela</a:t>
                      </a:r>
                      <a:r>
                        <a:rPr lang="pl-PL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dotyczy wnioskodawców, którzy rozliczając się indywidualnie lub wspólnie </a:t>
                      </a:r>
                      <a:b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małżonkiem, będą mogli skorzystać z ulgi termomodernizacyjnej na zasadach określonych w ustawie z dnia 9 listopada 2018 r. o zmianie ustawy o podatku dochodowym od osób fizycznych oraz ustawy o zryczałtowanym podatku dochodowym od niektórych przychodów osiąganych przez osoby fizyczne (Dz. U. z 2018 r. poz. 2246).</a:t>
                      </a:r>
                    </a:p>
                    <a:p>
                      <a:pPr algn="l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l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Intensywność dofinansowania jest określona na podstawie średniego miesięcznego dochodu na osobę w gospodarstwie domowym wnioskodawcy, za wskazany rok podatkowy poprzedzający datę złożenia wniosku.</a:t>
                      </a:r>
                    </a:p>
                    <a:p>
                      <a:pPr algn="l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l"/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Dla Wnioskodawców, których średni miesięczny dochód na osobę w gospodarstwie domowym kwalifikuje do Grupy VII, intensywność dofinansowania jest uzależniona dodatkowo od osiągniętego przez Wnioskodawcę lub Wnioskodawcę i małżonka (w przypadku wspólnego rozliczenia)rocznego dochodu stanowiącego podstawę do opodatkowania za wskazany rok podatkowy poprzedzający datę złożenia wniosku.  </a:t>
                      </a:r>
                    </a:p>
                    <a:p>
                      <a:endParaRPr lang="pl-P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  <a:prstDash val="solid"/>
                    </a:lnL>
                    <a:lnR w="12700" cmpd="sng">
                      <a:solidFill>
                        <a:sysClr val="window" lastClr="FFFFFF"/>
                      </a:solidFill>
                      <a:prstDash val="solid"/>
                    </a:lnR>
                    <a:lnT w="12700" cmpd="sng">
                      <a:solidFill>
                        <a:sysClr val="window" lastClr="FFFFFF"/>
                      </a:solidFill>
                      <a:prstDash val="soli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587141"/>
                  </a:ext>
                </a:extLst>
              </a:tr>
              <a:tr h="2843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pl-PL" sz="14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  <a:prstDash val="solid"/>
                    </a:lnL>
                    <a:lnR w="12700" cmpd="sng">
                      <a:solidFill>
                        <a:sysClr val="window" lastClr="FFFFFF"/>
                      </a:solidFill>
                      <a:prstDash val="soli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4141999"/>
                  </a:ext>
                </a:extLst>
              </a:tr>
            </a:tbl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173401"/>
              </p:ext>
            </p:extLst>
          </p:nvPr>
        </p:nvGraphicFramePr>
        <p:xfrm>
          <a:off x="8643669" y="2348879"/>
          <a:ext cx="260644" cy="1015365"/>
        </p:xfrm>
        <a:graphic>
          <a:graphicData uri="http://schemas.openxmlformats.org/drawingml/2006/table">
            <a:tbl>
              <a:tblPr/>
              <a:tblGrid>
                <a:gridCol w="260644">
                  <a:extLst>
                    <a:ext uri="{9D8B030D-6E8A-4147-A177-3AD203B41FA5}">
                      <a16:colId xmlns:a16="http://schemas.microsoft.com/office/drawing/2014/main" val="1660805308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  <a:prstDash val="solid"/>
                    </a:lnL>
                    <a:lnR w="12700" cmpd="sng">
                      <a:solidFill>
                        <a:sysClr val="window" lastClr="FFFFFF"/>
                      </a:solidFill>
                      <a:prstDash val="solid"/>
                    </a:lnR>
                    <a:lnT w="12700" cmpd="sng">
                      <a:solidFill>
                        <a:sysClr val="window" lastClr="FFFFFF"/>
                      </a:solidFill>
                      <a:prstDash val="soli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10298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  <a:prstDash val="solid"/>
                    </a:lnL>
                    <a:lnR w="12700" cmpd="sng">
                      <a:solidFill>
                        <a:sysClr val="window" lastClr="FFFFFF"/>
                      </a:solidFill>
                      <a:prstDash val="solid"/>
                    </a:lnR>
                    <a:lnT w="12700" cmpd="sng">
                      <a:solidFill>
                        <a:sysClr val="window" lastClr="FFFFFF"/>
                      </a:solidFill>
                      <a:prstDash val="soli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16393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dirty="0"/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  <a:prstDash val="solid"/>
                    </a:lnL>
                    <a:lnR w="12700" cmpd="sng">
                      <a:solidFill>
                        <a:sysClr val="window" lastClr="FFFFFF"/>
                      </a:solidFill>
                      <a:prstDash val="solid"/>
                    </a:lnR>
                    <a:lnT w="12700" cmpd="sng">
                      <a:solidFill>
                        <a:sysClr val="window" lastClr="FFFFFF"/>
                      </a:solidFill>
                      <a:prstDash val="soli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793799"/>
                  </a:ext>
                </a:extLst>
              </a:tr>
            </a:tbl>
          </a:graphicData>
        </a:graphic>
      </p:graphicFrame>
      <p:pic>
        <p:nvPicPr>
          <p:cNvPr id="8" name="Obraz 7">
            <a:extLst>
              <a:ext uri="{FF2B5EF4-FFF2-40B4-BE49-F238E27FC236}">
                <a16:creationId xmlns:a16="http://schemas.microsoft.com/office/drawing/2014/main" id="{336C4712-53EF-4B78-9B00-73781FF939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6635" r="4167" b="27663"/>
          <a:stretch/>
        </p:blipFill>
        <p:spPr>
          <a:xfrm>
            <a:off x="4223792" y="6253877"/>
            <a:ext cx="7159995" cy="60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00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7">
            <a:extLst>
              <a:ext uri="{FF2B5EF4-FFF2-40B4-BE49-F238E27FC236}">
                <a16:creationId xmlns:a16="http://schemas.microsoft.com/office/drawing/2014/main" id="{8025691D-74A1-4E54-8FAA-A1AF6D496FA3}"/>
              </a:ext>
            </a:extLst>
          </p:cNvPr>
          <p:cNvSpPr txBox="1">
            <a:spLocks/>
          </p:cNvSpPr>
          <p:nvPr/>
        </p:nvSpPr>
        <p:spPr>
          <a:xfrm>
            <a:off x="1271464" y="404664"/>
            <a:ext cx="8714184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Rozliczenie inwestycji</a:t>
            </a:r>
            <a:endParaRPr lang="pl-PL" sz="2400" dirty="0"/>
          </a:p>
        </p:txBody>
      </p:sp>
      <p:sp>
        <p:nvSpPr>
          <p:cNvPr id="6" name="Prostokąt zaokrąglony 3">
            <a:extLst>
              <a:ext uri="{FF2B5EF4-FFF2-40B4-BE49-F238E27FC236}">
                <a16:creationId xmlns:a16="http://schemas.microsoft.com/office/drawing/2014/main" id="{56D68785-BD72-47AB-8E02-71B4EC934967}"/>
              </a:ext>
            </a:extLst>
          </p:cNvPr>
          <p:cNvSpPr/>
          <p:nvPr/>
        </p:nvSpPr>
        <p:spPr>
          <a:xfrm>
            <a:off x="730796" y="2420888"/>
            <a:ext cx="10730408" cy="2232248"/>
          </a:xfrm>
          <a:prstGeom prst="roundRect">
            <a:avLst>
              <a:gd name="adj" fmla="val 3684"/>
            </a:avLst>
          </a:prstGeom>
          <a:solidFill>
            <a:srgbClr val="70AD47">
              <a:lumMod val="20000"/>
              <a:lumOff val="8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1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pl-PL" altLang="pl-PL" sz="20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Etap rozliczenia:</a:t>
            </a:r>
            <a:endParaRPr kumimoji="0" lang="pl-PL" altLang="pl-PL" sz="2000" b="1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742950" marR="0" lvl="1" indent="-2857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alt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Wniosek o płatność z protokołem częściowym lub końcowym</a:t>
            </a:r>
          </a:p>
          <a:p>
            <a:pPr marL="742950" marR="0" lvl="1" indent="-2857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alt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Dokumenty księgowe (np. faktury) potwierdzające zakup materiałów i usług</a:t>
            </a:r>
          </a:p>
          <a:p>
            <a:pPr marL="742950" marR="0" lvl="1" indent="-2857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alt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Dokumenty potwierdzające dokonanie płatności (np. potwierdzenie przelewu) w przypadku płatności na rachunek beneficjenta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5B15E6E-934B-4730-B04D-F0FEBC27A4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6635" r="4167" b="27663"/>
          <a:stretch/>
        </p:blipFill>
        <p:spPr>
          <a:xfrm>
            <a:off x="4223792" y="6253877"/>
            <a:ext cx="7159995" cy="60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20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5038044E-10AF-4F4F-B599-ACBC12F07A9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360" y="1537190"/>
            <a:ext cx="4907299" cy="4619875"/>
          </a:xfrm>
          <a:prstGeom prst="rect">
            <a:avLst/>
          </a:prstGeom>
        </p:spPr>
      </p:pic>
      <p:sp>
        <p:nvSpPr>
          <p:cNvPr id="9" name="Prostokąt 6">
            <a:extLst>
              <a:ext uri="{FF2B5EF4-FFF2-40B4-BE49-F238E27FC236}">
                <a16:creationId xmlns:a16="http://schemas.microsoft.com/office/drawing/2014/main" id="{D5B393E0-082A-4DB0-9ED7-DDD38E33C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872" y="5733256"/>
            <a:ext cx="136815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1050" b="1" dirty="0">
                <a:latin typeface="+mn-lt"/>
              </a:rPr>
              <a:t>Źródło: </a:t>
            </a:r>
            <a:r>
              <a:rPr lang="pl-PL" altLang="pl-PL" sz="1050" dirty="0">
                <a:latin typeface="+mn-lt"/>
              </a:rPr>
              <a:t>www.17funduszy.pl</a:t>
            </a:r>
          </a:p>
        </p:txBody>
      </p:sp>
      <p:sp>
        <p:nvSpPr>
          <p:cNvPr id="10" name="Tytuł 7">
            <a:extLst>
              <a:ext uri="{FF2B5EF4-FFF2-40B4-BE49-F238E27FC236}">
                <a16:creationId xmlns:a16="http://schemas.microsoft.com/office/drawing/2014/main" id="{3F3EE5D6-2EC4-4009-8F1D-E927ECE1EAFB}"/>
              </a:ext>
            </a:extLst>
          </p:cNvPr>
          <p:cNvSpPr txBox="1">
            <a:spLocks/>
          </p:cNvSpPr>
          <p:nvPr/>
        </p:nvSpPr>
        <p:spPr>
          <a:xfrm>
            <a:off x="1343472" y="666994"/>
            <a:ext cx="8714184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KONTAKT</a:t>
            </a:r>
            <a:endParaRPr lang="pl-PL" sz="1600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5CFDA7BB-7E03-4A21-B36F-27AC27E244CE}"/>
              </a:ext>
            </a:extLst>
          </p:cNvPr>
          <p:cNvSpPr txBox="1"/>
          <p:nvPr/>
        </p:nvSpPr>
        <p:spPr>
          <a:xfrm>
            <a:off x="5447928" y="1816558"/>
            <a:ext cx="6390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pl-PL" altLang="pl-PL" sz="2000" b="1" u="sng" dirty="0">
                <a:solidFill>
                  <a:srgbClr val="70AD47"/>
                </a:solidFill>
                <a:latin typeface="Calibri"/>
              </a:rPr>
              <a:t>Wojewódzki Fundusz Ochrony Środowiska</a:t>
            </a:r>
            <a:br>
              <a:rPr lang="pl-PL" altLang="pl-PL" sz="2000" b="1" u="sng" dirty="0">
                <a:solidFill>
                  <a:srgbClr val="70AD47"/>
                </a:solidFill>
                <a:latin typeface="Calibri"/>
              </a:rPr>
            </a:br>
            <a:r>
              <a:rPr lang="pl-PL" altLang="pl-PL" sz="2000" b="1" u="sng" dirty="0">
                <a:solidFill>
                  <a:srgbClr val="70AD47"/>
                </a:solidFill>
                <a:latin typeface="Calibri"/>
              </a:rPr>
              <a:t>i Gospodarki Wodnej w Lublinie </a:t>
            </a:r>
          </a:p>
          <a:p>
            <a:pPr eaLnBrk="0" hangingPunct="0"/>
            <a:r>
              <a:rPr lang="pl-PL" sz="2000" b="1" u="sng" dirty="0">
                <a:solidFill>
                  <a:srgbClr val="70AD47"/>
                </a:solidFill>
                <a:latin typeface="Calibri"/>
              </a:rPr>
              <a:t>Biuro Czyste Powietrze</a:t>
            </a:r>
            <a:endParaRPr lang="pl-PL" sz="2000" dirty="0">
              <a:solidFill>
                <a:srgbClr val="70AD47"/>
              </a:solidFill>
              <a:latin typeface="Calibri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44A6697-21EA-49A3-9B0E-5587A9162E61}"/>
              </a:ext>
            </a:extLst>
          </p:cNvPr>
          <p:cNvSpPr txBox="1"/>
          <p:nvPr/>
        </p:nvSpPr>
        <p:spPr>
          <a:xfrm>
            <a:off x="5447928" y="2932698"/>
            <a:ext cx="1294366" cy="380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pl-PL" altLang="pl-PL" sz="1600" b="1" dirty="0">
                <a:solidFill>
                  <a:prstClr val="black"/>
                </a:solidFill>
                <a:latin typeface="Calibri"/>
              </a:rPr>
              <a:t>Adres:</a:t>
            </a:r>
            <a:endParaRPr lang="pl-PL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9804084-D3D4-41A3-9312-56BE8BE9D6D5}"/>
              </a:ext>
            </a:extLst>
          </p:cNvPr>
          <p:cNvSpPr txBox="1"/>
          <p:nvPr/>
        </p:nvSpPr>
        <p:spPr>
          <a:xfrm>
            <a:off x="6096000" y="2940062"/>
            <a:ext cx="45141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pl-PL" altLang="pl-PL" sz="1400" dirty="0">
                <a:solidFill>
                  <a:prstClr val="black"/>
                </a:solidFill>
                <a:latin typeface="+mj-lt"/>
              </a:rPr>
              <a:t>Al. Kraśnicka 31, III piętro, </a:t>
            </a:r>
          </a:p>
          <a:p>
            <a:pPr eaLnBrk="0" hangingPunct="0"/>
            <a:r>
              <a:rPr lang="pl-PL" altLang="pl-PL" sz="1400" dirty="0">
                <a:solidFill>
                  <a:prstClr val="black"/>
                </a:solidFill>
                <a:latin typeface="+mj-lt"/>
              </a:rPr>
              <a:t>lok. 302</a:t>
            </a:r>
            <a:br>
              <a:rPr lang="pl-PL" altLang="pl-PL" sz="1400" dirty="0">
                <a:solidFill>
                  <a:prstClr val="black"/>
                </a:solidFill>
                <a:latin typeface="+mj-lt"/>
              </a:rPr>
            </a:br>
            <a:r>
              <a:rPr lang="pl-PL" altLang="pl-PL" sz="1400" dirty="0">
                <a:solidFill>
                  <a:prstClr val="black"/>
                </a:solidFill>
                <a:latin typeface="+mj-lt"/>
              </a:rPr>
              <a:t>tel. (81) 503 00 08, 503 00 30</a:t>
            </a:r>
          </a:p>
          <a:p>
            <a:pPr eaLnBrk="0" hangingPunct="0"/>
            <a:endParaRPr lang="pl-PL" sz="1400" dirty="0">
              <a:solidFill>
                <a:prstClr val="black"/>
              </a:solidFill>
              <a:latin typeface="+mj-lt"/>
            </a:endParaRPr>
          </a:p>
          <a:p>
            <a:pPr eaLnBrk="0" hangingPunct="0"/>
            <a:r>
              <a:rPr lang="pl-PL" sz="1400" u="sng" dirty="0">
                <a:solidFill>
                  <a:prstClr val="black"/>
                </a:solidFill>
                <a:latin typeface="+mj-lt"/>
                <a:cs typeface="Arial" pitchFamily="34" charset="0"/>
              </a:rPr>
              <a:t>Lokalne Punkty:</a:t>
            </a:r>
          </a:p>
          <a:p>
            <a:pPr eaLnBrk="0" hangingPunct="0"/>
            <a:endParaRPr lang="pl-PL" sz="1400" u="sng" dirty="0">
              <a:solidFill>
                <a:prstClr val="black"/>
              </a:solidFill>
              <a:latin typeface="+mj-lt"/>
              <a:cs typeface="Arial" pitchFamily="34" charset="0"/>
            </a:endParaRPr>
          </a:p>
          <a:p>
            <a:pPr eaLnBrk="0" hangingPunct="0">
              <a:buFontTx/>
              <a:buChar char="-"/>
            </a:pPr>
            <a:r>
              <a:rPr lang="pl-PL" sz="1400" dirty="0">
                <a:latin typeface="+mj-lt"/>
              </a:rPr>
              <a:t>  Biłgoraj, ul. Włosiankarskiej 5, </a:t>
            </a:r>
          </a:p>
          <a:p>
            <a:pPr eaLnBrk="0" hangingPunct="0">
              <a:buFontTx/>
              <a:buChar char="-"/>
            </a:pPr>
            <a:r>
              <a:rPr lang="pl-PL" sz="1400" dirty="0">
                <a:latin typeface="+mj-lt"/>
              </a:rPr>
              <a:t>  Tomaszowów Lubelski ul. Lwowskiej 68, II piętro, pokój 53 </a:t>
            </a:r>
            <a:br>
              <a:rPr lang="pl-PL" sz="1400" dirty="0">
                <a:latin typeface="+mj-lt"/>
              </a:rPr>
            </a:br>
            <a:r>
              <a:rPr lang="pl-PL" sz="1400" dirty="0">
                <a:latin typeface="+mj-lt"/>
              </a:rPr>
              <a:t>-  Hrubieszów, ul. Narutowicza 34, pokój 13, </a:t>
            </a:r>
          </a:p>
          <a:p>
            <a:pPr eaLnBrk="0" hangingPunct="0">
              <a:buFontTx/>
              <a:buChar char="-"/>
            </a:pPr>
            <a:r>
              <a:rPr lang="pl-PL" sz="1400" dirty="0">
                <a:latin typeface="+mj-lt"/>
              </a:rPr>
              <a:t>  Janów Lubelski, ul. Zamoyskiego 59, II piętro, pokój 222,</a:t>
            </a:r>
            <a:br>
              <a:rPr lang="pl-PL" sz="1400" dirty="0">
                <a:latin typeface="+mj-lt"/>
              </a:rPr>
            </a:br>
            <a:r>
              <a:rPr lang="pl-PL" sz="1400" dirty="0">
                <a:latin typeface="+mj-lt"/>
              </a:rPr>
              <a:t>-  Opole Lubelskie, ul. Strażackiej 8</a:t>
            </a:r>
          </a:p>
          <a:p>
            <a:pPr eaLnBrk="0" hangingPunct="0">
              <a:buFontTx/>
              <a:buChar char="-"/>
            </a:pPr>
            <a:r>
              <a:rPr lang="pl-PL" sz="1400" dirty="0">
                <a:latin typeface="+mj-lt"/>
              </a:rPr>
              <a:t>  Łuków, ul. J. Piłsudskiego 22</a:t>
            </a:r>
            <a:endParaRPr lang="pl-PL" sz="14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47A2008-34D9-4289-9078-262C4B7A5D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6635" r="4167" b="27663"/>
          <a:stretch/>
        </p:blipFill>
        <p:spPr>
          <a:xfrm>
            <a:off x="4223792" y="6253877"/>
            <a:ext cx="7159995" cy="60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95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27200" y="2178050"/>
            <a:ext cx="8229600" cy="685800"/>
          </a:xfrm>
        </p:spPr>
        <p:txBody>
          <a:bodyPr/>
          <a:lstStyle/>
          <a:p>
            <a:pPr algn="r" eaLnBrk="1" hangingPunct="1"/>
            <a:r>
              <a:rPr lang="pl-PL" altLang="pl-PL" sz="4000"/>
              <a:t>Dziękuję za uwagę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1727200" y="5068888"/>
            <a:ext cx="8229600" cy="685800"/>
          </a:xfrm>
          <a:prstGeom prst="rect">
            <a:avLst/>
          </a:prstGeom>
        </p:spPr>
        <p:txBody>
          <a:bodyPr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4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697038" y="3361854"/>
            <a:ext cx="8229600" cy="2011362"/>
          </a:xfrm>
          <a:prstGeom prst="rect">
            <a:avLst/>
          </a:prstGeom>
        </p:spPr>
        <p:txBody>
          <a:bodyPr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e-mail:</a:t>
            </a: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doradztwo.energetyczne@lubelskie.pl</a:t>
            </a: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200" dirty="0">
                <a:solidFill>
                  <a:schemeClr val="bg1">
                    <a:lumMod val="50000"/>
                  </a:schemeClr>
                </a:solidFill>
                <a:latin typeface="+mn-lt"/>
                <a:hlinkClick r:id="rId2"/>
              </a:rPr>
              <a:t>www.doradztwo-energetyczne.gov.pl</a:t>
            </a:r>
            <a:endParaRPr lang="pl-PL" sz="2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200" dirty="0">
              <a:latin typeface="+mn-lt"/>
            </a:endParaRPr>
          </a:p>
        </p:txBody>
      </p:sp>
      <p:pic>
        <p:nvPicPr>
          <p:cNvPr id="63493" name="Picture 2" descr="H:\Grupy\DL\FOTOLIA\fotolia_300692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1125538"/>
            <a:ext cx="18049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Symbol zastępczy numeru slajdu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altLang="pl-PL">
                <a:cs typeface="+mn-cs"/>
              </a:rPr>
              <a:t>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3D3B3B2-9EC1-40EE-9357-64D1C2C1F4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6635" r="4167" b="27663"/>
          <a:stretch/>
        </p:blipFill>
        <p:spPr>
          <a:xfrm>
            <a:off x="4223792" y="6253877"/>
            <a:ext cx="7159995" cy="60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1458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C9550FE2-B5B7-4DB9-8858-5D446E31FB36}"/>
              </a:ext>
            </a:extLst>
          </p:cNvPr>
          <p:cNvSpPr/>
          <p:nvPr/>
        </p:nvSpPr>
        <p:spPr>
          <a:xfrm>
            <a:off x="557024" y="2852936"/>
            <a:ext cx="5097170" cy="1890560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/>
              <a:t>Środki </a:t>
            </a:r>
            <a:r>
              <a:rPr lang="pl-PL" sz="2800" b="1" dirty="0" err="1"/>
              <a:t>NFOŚiGW</a:t>
            </a:r>
            <a:endParaRPr lang="pl-PL" sz="2800" b="1" dirty="0"/>
          </a:p>
        </p:txBody>
      </p:sp>
      <p:sp>
        <p:nvSpPr>
          <p:cNvPr id="7" name="Prostokąt zaokrąglony 6">
            <a:extLst>
              <a:ext uri="{FF2B5EF4-FFF2-40B4-BE49-F238E27FC236}">
                <a16:creationId xmlns:a16="http://schemas.microsoft.com/office/drawing/2014/main" id="{DB97101F-69BC-46B5-9C24-7D5331006A5C}"/>
              </a:ext>
            </a:extLst>
          </p:cNvPr>
          <p:cNvSpPr/>
          <p:nvPr/>
        </p:nvSpPr>
        <p:spPr>
          <a:xfrm>
            <a:off x="6557014" y="2852936"/>
            <a:ext cx="5097170" cy="189056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l-PL" sz="2800" b="1" dirty="0"/>
              <a:t>Środki </a:t>
            </a:r>
            <a:r>
              <a:rPr lang="pl-PL" sz="2800" b="1" dirty="0" err="1"/>
              <a:t>WFOŚiGW</a:t>
            </a:r>
            <a:endParaRPr lang="pl-PL" sz="28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l-PL" sz="2800" b="1" dirty="0"/>
              <a:t>Środki inne np. BOŚ Bank</a:t>
            </a:r>
          </a:p>
        </p:txBody>
      </p:sp>
      <p:sp>
        <p:nvSpPr>
          <p:cNvPr id="5" name="Tytuł 7">
            <a:extLst>
              <a:ext uri="{FF2B5EF4-FFF2-40B4-BE49-F238E27FC236}">
                <a16:creationId xmlns:a16="http://schemas.microsoft.com/office/drawing/2014/main" id="{55C17510-9DDC-44E2-B93A-1F91CC66C8A8}"/>
              </a:ext>
            </a:extLst>
          </p:cNvPr>
          <p:cNvSpPr txBox="1">
            <a:spLocks/>
          </p:cNvSpPr>
          <p:nvPr/>
        </p:nvSpPr>
        <p:spPr>
          <a:xfrm>
            <a:off x="1487488" y="620688"/>
            <a:ext cx="7923288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sz="3000" kern="0" dirty="0"/>
              <a:t>Program priorytetowy „Czyste Powietrze”</a:t>
            </a:r>
            <a:endParaRPr lang="pl-PL" sz="3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15DFD16-F90D-4C27-8AFC-4100D04D6D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6635" r="4167" b="27663"/>
          <a:stretch/>
        </p:blipFill>
        <p:spPr>
          <a:xfrm>
            <a:off x="4223792" y="6253877"/>
            <a:ext cx="7159995" cy="60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54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7">
            <a:extLst>
              <a:ext uri="{FF2B5EF4-FFF2-40B4-BE49-F238E27FC236}">
                <a16:creationId xmlns:a16="http://schemas.microsoft.com/office/drawing/2014/main" id="{FBE26B6B-B512-4B23-A336-8DA021A84A1A}"/>
              </a:ext>
            </a:extLst>
          </p:cNvPr>
          <p:cNvSpPr txBox="1">
            <a:spLocks/>
          </p:cNvSpPr>
          <p:nvPr/>
        </p:nvSpPr>
        <p:spPr>
          <a:xfrm>
            <a:off x="1343472" y="599407"/>
            <a:ext cx="7923288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Program priorytetowy „Czyste Powietrze”</a:t>
            </a:r>
            <a:endParaRPr lang="pl-PL" dirty="0"/>
          </a:p>
        </p:txBody>
      </p:sp>
      <p:sp>
        <p:nvSpPr>
          <p:cNvPr id="17" name="Prostokąt zaokrąglony 16">
            <a:extLst>
              <a:ext uri="{FF2B5EF4-FFF2-40B4-BE49-F238E27FC236}">
                <a16:creationId xmlns:a16="http://schemas.microsoft.com/office/drawing/2014/main" id="{56A64B91-768E-4755-A882-618EBE37D2D0}"/>
              </a:ext>
            </a:extLst>
          </p:cNvPr>
          <p:cNvSpPr/>
          <p:nvPr/>
        </p:nvSpPr>
        <p:spPr>
          <a:xfrm>
            <a:off x="229026" y="1988841"/>
            <a:ext cx="2823266" cy="1649147"/>
          </a:xfrm>
          <a:prstGeom prst="roundRect">
            <a:avLst>
              <a:gd name="adj" fmla="val 5325"/>
            </a:avLst>
          </a:prstGeom>
          <a:solidFill>
            <a:srgbClr val="70AD47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 programu</a:t>
            </a:r>
          </a:p>
        </p:txBody>
      </p:sp>
      <p:sp>
        <p:nvSpPr>
          <p:cNvPr id="18" name="Prostokąt zaokrąglony 17">
            <a:extLst>
              <a:ext uri="{FF2B5EF4-FFF2-40B4-BE49-F238E27FC236}">
                <a16:creationId xmlns:a16="http://schemas.microsoft.com/office/drawing/2014/main" id="{1B92D279-9B7C-446C-88A5-D88F6C885A00}"/>
              </a:ext>
            </a:extLst>
          </p:cNvPr>
          <p:cNvSpPr/>
          <p:nvPr/>
        </p:nvSpPr>
        <p:spPr>
          <a:xfrm>
            <a:off x="239766" y="4097444"/>
            <a:ext cx="2823266" cy="1545032"/>
          </a:xfrm>
          <a:prstGeom prst="roundRect">
            <a:avLst>
              <a:gd name="adj" fmla="val 5273"/>
            </a:avLst>
          </a:prstGeom>
          <a:solidFill>
            <a:srgbClr val="70AD47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 dofinansowania</a:t>
            </a:r>
          </a:p>
        </p:txBody>
      </p:sp>
      <p:sp>
        <p:nvSpPr>
          <p:cNvPr id="19" name="Prostokąt zaokrąglony 18">
            <a:extLst>
              <a:ext uri="{FF2B5EF4-FFF2-40B4-BE49-F238E27FC236}">
                <a16:creationId xmlns:a16="http://schemas.microsoft.com/office/drawing/2014/main" id="{4F6C9B02-297B-4FF7-8792-74814B46442B}"/>
              </a:ext>
            </a:extLst>
          </p:cNvPr>
          <p:cNvSpPr/>
          <p:nvPr/>
        </p:nvSpPr>
        <p:spPr>
          <a:xfrm>
            <a:off x="3359696" y="1988840"/>
            <a:ext cx="6404834" cy="1649147"/>
          </a:xfrm>
          <a:prstGeom prst="roundRect">
            <a:avLst>
              <a:gd name="adj" fmla="val 6659"/>
            </a:avLst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Poprawa efektywności energetycznej i zmniejszenie emisji pyłów          i innych zanieczyszczeń do atmosfery z istniejących jednorodzinnych budynków mieszkalnych lub uniknięcie emisji zanieczyszczeń powietrza, pochodzących z nowo budowanych jednorodzinnych budynków mieszkalnych. </a:t>
            </a:r>
          </a:p>
        </p:txBody>
      </p:sp>
      <p:sp>
        <p:nvSpPr>
          <p:cNvPr id="20" name="Prostokąt zaokrąglony 19">
            <a:extLst>
              <a:ext uri="{FF2B5EF4-FFF2-40B4-BE49-F238E27FC236}">
                <a16:creationId xmlns:a16="http://schemas.microsoft.com/office/drawing/2014/main" id="{B6698BA3-A8EC-4430-83F2-CC5A0D566E20}"/>
              </a:ext>
            </a:extLst>
          </p:cNvPr>
          <p:cNvSpPr/>
          <p:nvPr/>
        </p:nvSpPr>
        <p:spPr>
          <a:xfrm>
            <a:off x="3363392" y="4080800"/>
            <a:ext cx="6404834" cy="1545032"/>
          </a:xfrm>
          <a:prstGeom prst="roundRect">
            <a:avLst>
              <a:gd name="adj" fmla="val 5273"/>
            </a:avLst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285750" marR="0" lvl="0" indent="-2857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Dotacja i /lub</a:t>
            </a:r>
          </a:p>
          <a:p>
            <a:pPr marL="285750" marR="0" lvl="0" indent="-2857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Pożyczka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4891C90-682C-4B95-B6AD-A8DCE883EA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6635" r="4167" b="27663"/>
          <a:stretch/>
        </p:blipFill>
        <p:spPr>
          <a:xfrm>
            <a:off x="4223792" y="6253877"/>
            <a:ext cx="7159995" cy="60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18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7">
            <a:extLst>
              <a:ext uri="{FF2B5EF4-FFF2-40B4-BE49-F238E27FC236}">
                <a16:creationId xmlns:a16="http://schemas.microsoft.com/office/drawing/2014/main" id="{FBE26B6B-B512-4B23-A336-8DA021A84A1A}"/>
              </a:ext>
            </a:extLst>
          </p:cNvPr>
          <p:cNvSpPr txBox="1">
            <a:spLocks/>
          </p:cNvSpPr>
          <p:nvPr/>
        </p:nvSpPr>
        <p:spPr>
          <a:xfrm>
            <a:off x="1343472" y="599407"/>
            <a:ext cx="7923288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Program priorytetowy „Czyste Powietrze”</a:t>
            </a:r>
            <a:endParaRPr lang="pl-PL" dirty="0"/>
          </a:p>
        </p:txBody>
      </p:sp>
      <p:sp>
        <p:nvSpPr>
          <p:cNvPr id="7" name="Prostokąt zaokrąglony 6">
            <a:extLst>
              <a:ext uri="{FF2B5EF4-FFF2-40B4-BE49-F238E27FC236}">
                <a16:creationId xmlns:a16="http://schemas.microsoft.com/office/drawing/2014/main" id="{56A64B91-768E-4755-A882-618EBE37D2D0}"/>
              </a:ext>
            </a:extLst>
          </p:cNvPr>
          <p:cNvSpPr/>
          <p:nvPr/>
        </p:nvSpPr>
        <p:spPr>
          <a:xfrm>
            <a:off x="335360" y="2204864"/>
            <a:ext cx="3240360" cy="3168351"/>
          </a:xfrm>
          <a:prstGeom prst="roundRect">
            <a:avLst>
              <a:gd name="adj" fmla="val 5325"/>
            </a:avLst>
          </a:prstGeom>
          <a:solidFill>
            <a:srgbClr val="70AD47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Kto może ubiegać się           o wsparcie </a:t>
            </a:r>
          </a:p>
        </p:txBody>
      </p:sp>
      <p:sp>
        <p:nvSpPr>
          <p:cNvPr id="8" name="Prostokąt zaokrąglony 7">
            <a:extLst>
              <a:ext uri="{FF2B5EF4-FFF2-40B4-BE49-F238E27FC236}">
                <a16:creationId xmlns:a16="http://schemas.microsoft.com/office/drawing/2014/main" id="{4F6C9B02-297B-4FF7-8792-74814B46442B}"/>
              </a:ext>
            </a:extLst>
          </p:cNvPr>
          <p:cNvSpPr/>
          <p:nvPr/>
        </p:nvSpPr>
        <p:spPr>
          <a:xfrm>
            <a:off x="4007768" y="2220106"/>
            <a:ext cx="7344816" cy="3168352"/>
          </a:xfrm>
          <a:prstGeom prst="roundRect">
            <a:avLst>
              <a:gd name="adj" fmla="val 6659"/>
            </a:avLst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Osoby fizyczne będące właścicielami/ współwłaścicielami jednorodzinnego budynku mieszkalnego, lub wydzielonego w budynku jednorodzinnym lokalu z wyodrębnioną księgą wieczystą.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Osoby fizyczne, które uzyskały zgodę na rozpoczęcie budowy jednorodzinnego budynku mieszkalnego zgodnie z obowiązującymi przepisami ustawy z dnia 7 lipca 1994 r. – Prawo budowlane (Dz. U. z 2018 r. poz. 1202, z </a:t>
            </a:r>
            <a:r>
              <a:rPr kumimoji="0" lang="pl-PL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późn</a:t>
            </a: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zm.) i budynek nie został jeszcze przekazany lub zgłoszony do użytkowania.</a:t>
            </a:r>
            <a:endParaRPr kumimoji="0" lang="pl-PL" b="0" i="0" u="sng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8BE8502-F84C-4AD5-A2CC-8848EB5710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6635" r="4167" b="27663"/>
          <a:stretch/>
        </p:blipFill>
        <p:spPr>
          <a:xfrm>
            <a:off x="4223792" y="6253877"/>
            <a:ext cx="7159995" cy="60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10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5" name="pole tekstowe 26">
            <a:extLst>
              <a:ext uri="{FF2B5EF4-FFF2-40B4-BE49-F238E27FC236}">
                <a16:creationId xmlns:a16="http://schemas.microsoft.com/office/drawing/2014/main" id="{40251CCC-7067-4C98-9F08-996EDF6C9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387" y="6165304"/>
            <a:ext cx="25923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1200" b="1" dirty="0">
                <a:latin typeface="+mn-lt"/>
              </a:rPr>
              <a:t>Źródło:</a:t>
            </a:r>
            <a:r>
              <a:rPr lang="pl-PL" altLang="pl-PL" sz="1200" dirty="0">
                <a:latin typeface="+mn-lt"/>
              </a:rPr>
              <a:t> www.nfosigw.gov.pl</a:t>
            </a:r>
          </a:p>
        </p:txBody>
      </p:sp>
      <p:sp>
        <p:nvSpPr>
          <p:cNvPr id="13" name="Tytuł 7">
            <a:extLst>
              <a:ext uri="{FF2B5EF4-FFF2-40B4-BE49-F238E27FC236}">
                <a16:creationId xmlns:a16="http://schemas.microsoft.com/office/drawing/2014/main" id="{A8906F45-7A1D-415E-BEBC-04B3F9E220E4}"/>
              </a:ext>
            </a:extLst>
          </p:cNvPr>
          <p:cNvSpPr txBox="1">
            <a:spLocks/>
          </p:cNvSpPr>
          <p:nvPr/>
        </p:nvSpPr>
        <p:spPr>
          <a:xfrm>
            <a:off x="1401191" y="558037"/>
            <a:ext cx="7923288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pl-PL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3200" b="1" ker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/>
              <a:t>Program priorytetowy „Czyste Powietrze”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4A82A17-B08A-485D-8911-98FD9FB4A4E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088" y="3766732"/>
            <a:ext cx="1526748" cy="190526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D9873DC-03D9-4BCC-ABDD-B88C23FDF0D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3432" y="1628800"/>
            <a:ext cx="1526748" cy="169174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B9F283CA-AF9E-4095-AA27-7BF019B592E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5678" y="1628800"/>
            <a:ext cx="1559581" cy="172459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AFD3F98-6420-4DE5-8F37-3E2135602B0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03635" y="1633208"/>
            <a:ext cx="2325678" cy="180071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BE01B94-3EB7-4B42-8933-940F858C42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1628800"/>
            <a:ext cx="1656184" cy="1739475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947BF4F8-01C6-46DE-AFE2-1354942DF84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24479" y="3766732"/>
            <a:ext cx="1527195" cy="1538900"/>
          </a:xfrm>
          <a:prstGeom prst="rect">
            <a:avLst/>
          </a:prstGeom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47" y="3766732"/>
            <a:ext cx="1527908" cy="15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6468034-B161-4B96-A9D5-082F3A784C1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93001" y="3766731"/>
            <a:ext cx="1527195" cy="1812725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968F052D-AC81-4398-83DC-78ED3B54436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6635" r="4167" b="27663"/>
          <a:stretch/>
        </p:blipFill>
        <p:spPr>
          <a:xfrm>
            <a:off x="4223792" y="6253877"/>
            <a:ext cx="7159995" cy="60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68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D9FDB10-EBFE-4929-895C-8F359A993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725704"/>
              </p:ext>
            </p:extLst>
          </p:nvPr>
        </p:nvGraphicFramePr>
        <p:xfrm>
          <a:off x="191344" y="1340768"/>
          <a:ext cx="11737304" cy="46128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48672">
                  <a:extLst>
                    <a:ext uri="{9D8B030D-6E8A-4147-A177-3AD203B41FA5}">
                      <a16:colId xmlns:a16="http://schemas.microsoft.com/office/drawing/2014/main" val="120027198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85013827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58817681"/>
                    </a:ext>
                  </a:extLst>
                </a:gridCol>
              </a:tblGrid>
              <a:tr h="648072">
                <a:tc rowSpan="2">
                  <a:txBody>
                    <a:bodyPr/>
                    <a:lstStyle/>
                    <a:p>
                      <a:pPr algn="ctr"/>
                      <a:endParaRPr lang="pl-PL" sz="12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Pozwolenie na budowę </a:t>
                      </a:r>
                      <a:br>
                        <a:rPr lang="pl-PL" sz="1300" dirty="0"/>
                      </a:br>
                      <a:r>
                        <a:rPr lang="pl-PL" sz="1300" dirty="0"/>
                        <a:t>wydane do 15.12.2002 r., </a:t>
                      </a:r>
                      <a:endParaRPr lang="pl-PL" sz="13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Pozwolenie na budowę </a:t>
                      </a:r>
                      <a:br>
                        <a:rPr lang="pl-PL" sz="1300" dirty="0"/>
                      </a:br>
                      <a:r>
                        <a:rPr lang="pl-PL" sz="1300" dirty="0"/>
                        <a:t>wydane po 15.12.2002 r.</a:t>
                      </a:r>
                      <a:endParaRPr lang="pl-PL" sz="13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5009580"/>
                  </a:ext>
                </a:extLst>
              </a:tr>
              <a:tr h="936104">
                <a:tc vMerge="1">
                  <a:txBody>
                    <a:bodyPr/>
                    <a:lstStyle/>
                    <a:p>
                      <a:pPr lvl="1" algn="l"/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źródło ciepła jest stare, niespełniające wymagań programu</a:t>
                      </a:r>
                      <a:endParaRPr lang="pl-PL" sz="1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źródło ciepła jest nowe, spełniające wymagania programu</a:t>
                      </a:r>
                      <a:endParaRPr lang="pl-PL" sz="1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źródło ciepła jest stare, niespełniające wymagań programu</a:t>
                      </a:r>
                      <a:endParaRPr lang="pl-PL" sz="1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źródło ciepła jest nowe, spełniające wymagania programu</a:t>
                      </a:r>
                      <a:endParaRPr lang="pl-PL" sz="13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745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Wymiana źródła ciepła* ** na spełniające warunki programu wraz z przyłączami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X</a:t>
                      </a:r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X</a:t>
                      </a:r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253896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Docieplanie przegród zewnętrznych i wewnętrznych budynku oddzielających pomieszczenia</a:t>
                      </a:r>
                      <a:r>
                        <a:rPr lang="pl-PL" sz="1400" u="none" strike="noStrike" baseline="0" dirty="0">
                          <a:effectLst/>
                          <a:latin typeface="+mj-lt"/>
                        </a:rPr>
                        <a:t> ogrzewane od środowiska zewnętrznego lub pomieszczeń nieogrzewanych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X</a:t>
                      </a:r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X</a:t>
                      </a:r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X</a:t>
                      </a:r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9324281"/>
                  </a:ext>
                </a:extLst>
              </a:tr>
              <a:tr h="338877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Wymiana stolarki zewnętrznej (okien, drzwi garażowych)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X</a:t>
                      </a:r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X</a:t>
                      </a:r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X</a:t>
                      </a:r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5290009"/>
                  </a:ext>
                </a:extLst>
              </a:tr>
              <a:tr h="322745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Montaż lub modernizacja instalacji wewnętrznych centralnego ogrzewania  i ciepłej wody użytkowej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X</a:t>
                      </a:r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X</a:t>
                      </a:r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X</a:t>
                      </a:r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9150142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Zastosowanie instalacji odnawialnych źródeł energii: kolektory słoneczne; mikroinstalacja</a:t>
                      </a:r>
                      <a:r>
                        <a:rPr lang="pl-PL" sz="1400" u="none" strike="noStrike" baseline="0" dirty="0">
                          <a:effectLst/>
                          <a:latin typeface="+mj-lt"/>
                        </a:rPr>
                        <a:t> fotowoltaiczna</a:t>
                      </a:r>
                      <a:br>
                        <a:rPr lang="pl-PL" sz="1400" u="none" strike="noStrike" dirty="0">
                          <a:effectLst/>
                          <a:latin typeface="+mj-lt"/>
                        </a:rPr>
                      </a:br>
                      <a:r>
                        <a:rPr lang="pl-PL" sz="1400" u="sng" strike="noStrike" dirty="0">
                          <a:effectLst/>
                          <a:latin typeface="+mj-lt"/>
                        </a:rPr>
                        <a:t>Uwaga: </a:t>
                      </a:r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dofinansowanie jedynie w formie pożyczki do 100% kosztów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X</a:t>
                      </a:r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X</a:t>
                      </a:r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X</a:t>
                      </a:r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X</a:t>
                      </a:r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745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Montaż wentylacji mechanicznej z odzyskiem ciepła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X</a:t>
                      </a:r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X</a:t>
                      </a:r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X</a:t>
                      </a:r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ytuł 7">
            <a:extLst>
              <a:ext uri="{FF2B5EF4-FFF2-40B4-BE49-F238E27FC236}">
                <a16:creationId xmlns:a16="http://schemas.microsoft.com/office/drawing/2014/main" id="{0E9DA063-C771-4B84-AD5C-806127791CD0}"/>
              </a:ext>
            </a:extLst>
          </p:cNvPr>
          <p:cNvSpPr txBox="1">
            <a:spLocks/>
          </p:cNvSpPr>
          <p:nvPr/>
        </p:nvSpPr>
        <p:spPr>
          <a:xfrm>
            <a:off x="1415480" y="404664"/>
            <a:ext cx="8714184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Rodzaje przedsięwzięć dla budynków istniejących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90643" y="5873343"/>
            <a:ext cx="11689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latin typeface="+mn-lt"/>
              </a:rPr>
              <a:t>* </a:t>
            </a:r>
            <a:r>
              <a:rPr lang="pl-PL" sz="1100" dirty="0">
                <a:latin typeface="+mn-lt"/>
              </a:rPr>
              <a:t>wymiana lub montaż indywidualnego źródła ciepła jest możliwa, gdy podłączenie do sieci ciepłowniczej na danym obszarze nie jest możliwe lub nie jest uzasadnione ekonomicznie</a:t>
            </a:r>
          </a:p>
        </p:txBody>
      </p:sp>
      <p:sp>
        <p:nvSpPr>
          <p:cNvPr id="8" name="Prostokąt 7"/>
          <p:cNvSpPr/>
          <p:nvPr/>
        </p:nvSpPr>
        <p:spPr>
          <a:xfrm>
            <a:off x="191344" y="6011843"/>
            <a:ext cx="118775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100" dirty="0">
                <a:latin typeface="+mn-lt"/>
              </a:rPr>
              <a:t>***warunkiem montażu wszystkich kotłów na paliwo stałe, jest brak możliwości podłączenia lub brak uzasadnienia ekonomicznego podłączenia do sieci dystrybucji gazu</a:t>
            </a:r>
            <a:r>
              <a:rPr lang="pl-PL" sz="1000" dirty="0">
                <a:latin typeface="+mn-lt"/>
              </a:rPr>
              <a:t>.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6035AAA-9045-4236-ACFB-35E6A6A9A5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6635" r="4167" b="27663"/>
          <a:stretch/>
        </p:blipFill>
        <p:spPr>
          <a:xfrm>
            <a:off x="4223792" y="6253877"/>
            <a:ext cx="7159995" cy="60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33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7">
            <a:extLst>
              <a:ext uri="{FF2B5EF4-FFF2-40B4-BE49-F238E27FC236}">
                <a16:creationId xmlns:a16="http://schemas.microsoft.com/office/drawing/2014/main" id="{FB1503A6-540F-4E27-803E-306FE77750DB}"/>
              </a:ext>
            </a:extLst>
          </p:cNvPr>
          <p:cNvSpPr txBox="1">
            <a:spLocks/>
          </p:cNvSpPr>
          <p:nvPr/>
        </p:nvSpPr>
        <p:spPr>
          <a:xfrm>
            <a:off x="1415480" y="437979"/>
            <a:ext cx="8786192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sz="2800" kern="0" dirty="0"/>
              <a:t>Rodzaje przedsięwzięć dla budynków nowo budowanych </a:t>
            </a:r>
            <a:endParaRPr lang="pl-PL" sz="2800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7D9FDB10-EBFE-4929-895C-8F359A993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793589"/>
              </p:ext>
            </p:extLst>
          </p:nvPr>
        </p:nvGraphicFramePr>
        <p:xfrm>
          <a:off x="191344" y="1340768"/>
          <a:ext cx="11737304" cy="3934641"/>
        </p:xfrm>
        <a:graphic>
          <a:graphicData uri="http://schemas.openxmlformats.org/drawingml/2006/table">
            <a:tbl>
              <a:tblPr firstRow="1" bandRow="1"/>
              <a:tblGrid>
                <a:gridCol w="7887468">
                  <a:extLst>
                    <a:ext uri="{9D8B030D-6E8A-4147-A177-3AD203B41FA5}">
                      <a16:colId xmlns:a16="http://schemas.microsoft.com/office/drawing/2014/main" val="1200271988"/>
                    </a:ext>
                  </a:extLst>
                </a:gridCol>
                <a:gridCol w="2065766">
                  <a:extLst>
                    <a:ext uri="{9D8B030D-6E8A-4147-A177-3AD203B41FA5}">
                      <a16:colId xmlns:a16="http://schemas.microsoft.com/office/drawing/2014/main" val="1850138274"/>
                    </a:ext>
                  </a:extLst>
                </a:gridCol>
                <a:gridCol w="1784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pl-PL" sz="120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300" b="1" dirty="0"/>
                        <a:t>Budynek nowo budowany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5009580"/>
                  </a:ext>
                </a:extLst>
              </a:tr>
              <a:tr h="864096">
                <a:tc vMerge="1">
                  <a:txBody>
                    <a:bodyPr/>
                    <a:lstStyle/>
                    <a:p>
                      <a:pPr lvl="1" algn="l"/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300" b="1" dirty="0">
                          <a:solidFill>
                            <a:schemeClr val="bg1"/>
                          </a:solidFill>
                          <a:latin typeface="+mn-lt"/>
                        </a:rPr>
                        <a:t>Brak źródła ciepła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300" b="1" dirty="0">
                          <a:solidFill>
                            <a:schemeClr val="bg1"/>
                          </a:solidFill>
                          <a:latin typeface="+mn-lt"/>
                        </a:rPr>
                        <a:t>Istniejące źródło ciepła spełnia wymagania programu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1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1"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Zakup i montaż źródła ciepła*,** spełniającego warunki programu wraz z przyłączami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53896"/>
                  </a:ext>
                </a:extLst>
              </a:tr>
              <a:tr h="9316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1"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Zastosowanie instalacji odnawialnych źródeł energii: kolektory słoneczne;</a:t>
                      </a:r>
                    </a:p>
                    <a:p>
                      <a:pPr lvl="1" algn="l" fontAlgn="ctr"/>
                      <a:r>
                        <a:rPr lang="pl-PL" sz="1400" u="none" strike="noStrike" dirty="0" err="1">
                          <a:effectLst/>
                          <a:latin typeface="+mj-lt"/>
                        </a:rPr>
                        <a:t>mikroinstalacja</a:t>
                      </a:r>
                      <a:r>
                        <a:rPr lang="pl-PL" sz="1400" u="none" strike="noStrike" baseline="0" dirty="0">
                          <a:effectLst/>
                          <a:latin typeface="+mj-lt"/>
                        </a:rPr>
                        <a:t> fotowoltaiczna</a:t>
                      </a:r>
                      <a:br>
                        <a:rPr lang="pl-PL" sz="1400" u="none" strike="noStrike" dirty="0">
                          <a:effectLst/>
                          <a:latin typeface="+mj-lt"/>
                        </a:rPr>
                      </a:br>
                      <a:r>
                        <a:rPr lang="pl-PL" sz="1400" u="sng" strike="noStrike" dirty="0">
                          <a:effectLst/>
                          <a:latin typeface="+mj-lt"/>
                        </a:rPr>
                        <a:t>Uwaga: </a:t>
                      </a:r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dofinansowanie jedynie w formie pożyczki do 100% kosztów</a:t>
                      </a:r>
                      <a:r>
                        <a:rPr lang="pl-PL" sz="1400" u="none" strike="noStrike" baseline="0" dirty="0">
                          <a:effectLst/>
                          <a:latin typeface="+mj-lt"/>
                        </a:rPr>
                        <a:t> kwalifikowanych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316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1"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Zakup i montaż wentylacji mechanicznej wraz z odzyskaniem ciepła </a:t>
                      </a:r>
                    </a:p>
                  </a:txBody>
                  <a:tcPr marL="6501" marR="6501" marT="650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506014"/>
                  </a:ext>
                </a:extLst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191344" y="5481956"/>
            <a:ext cx="11737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latin typeface="+mn-lt"/>
              </a:rPr>
              <a:t>* </a:t>
            </a:r>
            <a:r>
              <a:rPr lang="pl-PL" sz="1100" dirty="0">
                <a:latin typeface="+mn-lt"/>
              </a:rPr>
              <a:t>montaż indywidualnego źródła ciepła jest możliwa, gdy podłączenie do sieci ciepłowniczej na danym obszarze nie jest możliwe lub nie jest uzasadnione ekonomicznie</a:t>
            </a:r>
          </a:p>
        </p:txBody>
      </p:sp>
      <p:sp>
        <p:nvSpPr>
          <p:cNvPr id="9" name="Prostokąt 8"/>
          <p:cNvSpPr/>
          <p:nvPr/>
        </p:nvSpPr>
        <p:spPr>
          <a:xfrm>
            <a:off x="191344" y="5703892"/>
            <a:ext cx="117373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100" dirty="0">
                <a:latin typeface="+mn-lt"/>
              </a:rPr>
              <a:t>*** warunkiem montażu wszystkich kotłów na paliwo stałe, jest brak możliwości podłączenia lub brak uzasadnienia ekonomicznego podłączenia do sieci dystrybucji gazu.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BEED63D-0EA2-44A3-94B5-820805FCD7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6635" r="4167" b="27663"/>
          <a:stretch/>
        </p:blipFill>
        <p:spPr>
          <a:xfrm>
            <a:off x="4223792" y="6253877"/>
            <a:ext cx="7159995" cy="60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49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7">
            <a:extLst>
              <a:ext uri="{FF2B5EF4-FFF2-40B4-BE49-F238E27FC236}">
                <a16:creationId xmlns:a16="http://schemas.microsoft.com/office/drawing/2014/main" id="{9425D965-3018-49EF-9FF2-2B0D37FECAAC}"/>
              </a:ext>
            </a:extLst>
          </p:cNvPr>
          <p:cNvSpPr txBox="1">
            <a:spLocks/>
          </p:cNvSpPr>
          <p:nvPr/>
        </p:nvSpPr>
        <p:spPr>
          <a:xfrm>
            <a:off x="1919536" y="459686"/>
            <a:ext cx="7923288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pl-PL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3200" b="1" ker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/>
              <a:t>Warunki dofinansowania – aspekty finansowe</a:t>
            </a:r>
          </a:p>
        </p:txBody>
      </p:sp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9DA3D185-75B3-41A0-BF18-5463F79BF138}"/>
              </a:ext>
            </a:extLst>
          </p:cNvPr>
          <p:cNvSpPr/>
          <p:nvPr/>
        </p:nvSpPr>
        <p:spPr>
          <a:xfrm>
            <a:off x="335360" y="1323782"/>
            <a:ext cx="11377264" cy="4896544"/>
          </a:xfrm>
          <a:prstGeom prst="roundRect">
            <a:avLst>
              <a:gd name="adj" fmla="val 3684"/>
            </a:avLst>
          </a:prstGeom>
          <a:solidFill>
            <a:srgbClr val="70AD47">
              <a:lumMod val="20000"/>
              <a:lumOff val="8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285750" marR="0" lvl="0" indent="-2857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AD4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1600" kern="0" dirty="0">
                <a:solidFill>
                  <a:srgbClr val="70AD47">
                    <a:lumMod val="75000"/>
                  </a:srgbClr>
                </a:solidFill>
                <a:latin typeface="Calibri"/>
              </a:rPr>
              <a:t>K</a:t>
            </a:r>
            <a:r>
              <a:rPr kumimoji="0" lang="pl-PL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oszty</a:t>
            </a:r>
            <a:r>
              <a:rPr kumimoji="0" lang="pl-PL" sz="1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kwalifikowane od 01.07.2019 r.: </a:t>
            </a:r>
          </a:p>
          <a:p>
            <a:pPr marL="742950" marR="0" lvl="1" indent="-2857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1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nie wcześniej niż od dnia złożenia wniosku o dofinansowanie, z wyłączeniem dokumentacji projektowej i audytu energetycznego, które mogą być wykonane wcześniej.</a:t>
            </a:r>
          </a:p>
          <a:p>
            <a:pPr marR="0" lvl="1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16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AD4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Maksymalne koszty kwalifikowane, od których jest liczona wysokość dotacji – </a:t>
            </a: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53 tys. zł</a:t>
            </a:r>
          </a:p>
          <a:p>
            <a:pPr marL="285750" marR="0" lvl="0" indent="-2857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AD4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Minimalna wartość kosztów kwalifikowanych przedsięwzięcia – </a:t>
            </a: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tys. </a:t>
            </a:r>
            <a:r>
              <a:rPr lang="pl-PL" sz="1600" b="1" kern="0" dirty="0">
                <a:solidFill>
                  <a:srgbClr val="70AD47">
                    <a:lumMod val="75000"/>
                  </a:srgbClr>
                </a:solidFill>
                <a:latin typeface="Calibri"/>
              </a:rPr>
              <a:t>z</a:t>
            </a: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ł</a:t>
            </a:r>
          </a:p>
          <a:p>
            <a:pPr marL="285750" indent="-28575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70AD47"/>
              </a:buClr>
              <a:buFont typeface="Wingdings" panose="05000000000000000000" pitchFamily="2" charset="2"/>
              <a:buChar char="§"/>
              <a:defRPr/>
            </a:pPr>
            <a:r>
              <a:rPr lang="pl-PL" sz="1600" kern="0" dirty="0">
                <a:solidFill>
                  <a:srgbClr val="70AD47">
                    <a:lumMod val="75000"/>
                  </a:srgbClr>
                </a:solidFill>
                <a:latin typeface="Calibri"/>
              </a:rPr>
              <a:t>Udział powierzchni, na której prowadzona jest działalność gospodarcza, w całkowitej ogrzewanej powierzchni budynku, pomniejsza koszt kwalifikowany przedsięwzięcia.</a:t>
            </a:r>
            <a:endParaRPr kumimoji="0" lang="pl-PL" sz="1600" b="1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AD4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1600" kern="0" dirty="0">
                <a:solidFill>
                  <a:srgbClr val="70AD47">
                    <a:lumMod val="75000"/>
                  </a:srgbClr>
                </a:solidFill>
                <a:latin typeface="Calibri"/>
              </a:rPr>
              <a:t>Pożyczka - z</a:t>
            </a:r>
            <a:r>
              <a:rPr kumimoji="0" lang="pl-PL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mienne</a:t>
            </a:r>
            <a:r>
              <a:rPr kumimoji="0" lang="pl-PL" sz="1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oprocentowanie, ustalane na podstawie WIBOR 12M + 70 pkt bazowych i nie mniej niż 2% rocznie, przy czym ustalenie wysokości oprocentowania następuje w cyklu rocznym; </a:t>
            </a:r>
            <a:endParaRPr kumimoji="0" lang="pl-PL" sz="1600" b="1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AD4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Planowany okres spłaty pożyczki: </a:t>
            </a: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</a:t>
            </a:r>
            <a:r>
              <a:rPr lang="pl-PL" sz="1600" b="1" kern="0" dirty="0">
                <a:solidFill>
                  <a:srgbClr val="70AD47">
                    <a:lumMod val="75000"/>
                  </a:srgbClr>
                </a:solidFill>
                <a:latin typeface="Calibri"/>
              </a:rPr>
              <a:t>180</a:t>
            </a: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miesięcy</a:t>
            </a:r>
            <a:r>
              <a:rPr kumimoji="0" lang="pl-PL" sz="160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285750" marR="0" lvl="0" indent="-2857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AD4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Możliwa karencja (zwłoka) w spłacie: przy udzielaniu pożyczki może być stosowana karencja w spłacie rat kapitałowych liczona od daty wypłaty ostatniej transzy pożyczki do daty spłaty pierwszej raty kapitałowej, lecz nie dłuższa niż do 12 miesięcy po zakończeniu realizacji przedsięwzięcia. Karencja w spłacie pożyczki wlicza się w okres spłaty pożyczki;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36BC9EE-3DF7-4504-9F36-C27DC04F03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6635" r="4167" b="27663"/>
          <a:stretch/>
        </p:blipFill>
        <p:spPr>
          <a:xfrm>
            <a:off x="4223792" y="6253877"/>
            <a:ext cx="7159995" cy="60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78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7">
            <a:extLst>
              <a:ext uri="{FF2B5EF4-FFF2-40B4-BE49-F238E27FC236}">
                <a16:creationId xmlns:a16="http://schemas.microsoft.com/office/drawing/2014/main" id="{A21758FE-4D36-4685-9791-236D3BB256D7}"/>
              </a:ext>
            </a:extLst>
          </p:cNvPr>
          <p:cNvSpPr txBox="1">
            <a:spLocks/>
          </p:cNvSpPr>
          <p:nvPr/>
        </p:nvSpPr>
        <p:spPr>
          <a:xfrm>
            <a:off x="1271464" y="332656"/>
            <a:ext cx="8714184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Warunki dofinansowania – czas realizacji inwestycji</a:t>
            </a:r>
            <a:endParaRPr lang="pl-PL" dirty="0"/>
          </a:p>
        </p:txBody>
      </p:sp>
      <p:sp>
        <p:nvSpPr>
          <p:cNvPr id="4" name="Prostokąt zaokrąglony 3">
            <a:extLst>
              <a:ext uri="{FF2B5EF4-FFF2-40B4-BE49-F238E27FC236}">
                <a16:creationId xmlns:a16="http://schemas.microsoft.com/office/drawing/2014/main" id="{31145864-3682-41D4-A431-56FE12D8AF21}"/>
              </a:ext>
            </a:extLst>
          </p:cNvPr>
          <p:cNvSpPr/>
          <p:nvPr/>
        </p:nvSpPr>
        <p:spPr>
          <a:xfrm>
            <a:off x="695400" y="1484784"/>
            <a:ext cx="10549780" cy="4608512"/>
          </a:xfrm>
          <a:prstGeom prst="roundRect">
            <a:avLst>
              <a:gd name="adj" fmla="val 3684"/>
            </a:avLst>
          </a:prstGeom>
          <a:solidFill>
            <a:srgbClr val="70AD47">
              <a:lumMod val="20000"/>
              <a:lumOff val="8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742950" marR="0" lvl="1" indent="-28575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sz="16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pl-PL" sz="1600" kern="0" dirty="0">
              <a:solidFill>
                <a:srgbClr val="70AD47">
                  <a:lumMod val="75000"/>
                </a:srgbClr>
              </a:solidFill>
              <a:latin typeface="Calibri"/>
            </a:endParaRPr>
          </a:p>
          <a:p>
            <a:pPr marL="742950" marR="0" lvl="1" indent="-28575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sz="16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sz="16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Okres realizacji przedsięwzięcia: do </a:t>
            </a:r>
            <a:r>
              <a:rPr lang="pl-PL" sz="1600" kern="0" dirty="0">
                <a:solidFill>
                  <a:srgbClr val="70AD47">
                    <a:lumMod val="75000"/>
                  </a:srgbClr>
                </a:solidFill>
                <a:latin typeface="Calibri"/>
              </a:rPr>
              <a:t>30</a:t>
            </a:r>
            <a:r>
              <a:rPr kumimoji="0" lang="pl-PL" sz="1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miesięcy od daty </a:t>
            </a:r>
            <a:r>
              <a:rPr lang="pl-PL" sz="1600" kern="0" dirty="0">
                <a:solidFill>
                  <a:srgbClr val="70AD47">
                    <a:lumMod val="75000"/>
                  </a:srgbClr>
                </a:solidFill>
                <a:latin typeface="Calibri"/>
              </a:rPr>
              <a:t>złożenia wniosku </a:t>
            </a:r>
            <a:endParaRPr kumimoji="0" lang="pl-PL" sz="16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lvl="1" indent="-285750" eaLnBrk="0" fontAlgn="auto" hangingPunct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1600" kern="0" dirty="0">
                <a:solidFill>
                  <a:srgbClr val="70AD47">
                    <a:lumMod val="75000"/>
                  </a:srgbClr>
                </a:solidFill>
                <a:latin typeface="Calibri"/>
              </a:rPr>
              <a:t>Wizytacji końcowej podlegać będą wszystkie przedsięwzięcia realizowane w całości lub w części siłami własnymi i nie mniej niż 15 % zadań zakończonych wybranych na podstawie próby określonej według zasad obowiązujących w </a:t>
            </a:r>
            <a:r>
              <a:rPr lang="pl-PL" altLang="pl-PL" sz="1600" kern="0" dirty="0" err="1">
                <a:solidFill>
                  <a:srgbClr val="70AD47">
                    <a:lumMod val="75000"/>
                  </a:srgbClr>
                </a:solidFill>
                <a:latin typeface="Calibri"/>
              </a:rPr>
              <a:t>WFOŚiGW</a:t>
            </a:r>
            <a:endParaRPr lang="pl-PL" altLang="pl-PL" sz="1600" kern="0" dirty="0">
              <a:solidFill>
                <a:srgbClr val="70AD47">
                  <a:lumMod val="75000"/>
                </a:srgbClr>
              </a:solidFill>
              <a:latin typeface="Calibri"/>
            </a:endParaRPr>
          </a:p>
          <a:p>
            <a:pPr lvl="1" eaLnBrk="0" fontAlgn="auto" hangingPunct="0">
              <a:spcBef>
                <a:spcPts val="600"/>
              </a:spcBef>
              <a:spcAft>
                <a:spcPts val="0"/>
              </a:spcAft>
              <a:defRPr/>
            </a:pPr>
            <a:endParaRPr lang="pl-PL" altLang="pl-PL" sz="1600" kern="0" dirty="0">
              <a:solidFill>
                <a:srgbClr val="70AD47">
                  <a:lumMod val="75000"/>
                </a:srgbClr>
              </a:solidFill>
              <a:latin typeface="Calibri"/>
            </a:endParaRPr>
          </a:p>
          <a:p>
            <a:pPr marL="742950" marR="0" lvl="1" indent="-2857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altLang="pl-PL" sz="1600" kern="0" dirty="0">
                <a:solidFill>
                  <a:srgbClr val="70AD47">
                    <a:lumMod val="75000"/>
                  </a:srgbClr>
                </a:solidFill>
                <a:latin typeface="+mj-lt"/>
              </a:rPr>
              <a:t>Wnioski beneficjentów są przyjmowane i obsługiwane przez </a:t>
            </a:r>
            <a:r>
              <a:rPr lang="pl-PL" altLang="pl-PL" sz="1600" b="1" kern="0" dirty="0" err="1">
                <a:solidFill>
                  <a:srgbClr val="70AD47">
                    <a:lumMod val="75000"/>
                  </a:srgbClr>
                </a:solidFill>
                <a:latin typeface="+mj-lt"/>
              </a:rPr>
              <a:t>WFOŚiGW</a:t>
            </a:r>
            <a:r>
              <a:rPr lang="pl-PL" altLang="pl-PL" sz="1600" b="1" kern="0" dirty="0">
                <a:solidFill>
                  <a:srgbClr val="70AD47">
                    <a:lumMod val="75000"/>
                  </a:srgbClr>
                </a:solidFill>
                <a:latin typeface="+mj-lt"/>
              </a:rPr>
              <a:t> i gminy </a:t>
            </a:r>
            <a:r>
              <a:rPr lang="pl-PL" altLang="pl-PL" sz="1600" kern="0" dirty="0">
                <a:solidFill>
                  <a:srgbClr val="70AD47">
                    <a:lumMod val="75000"/>
                  </a:srgbClr>
                </a:solidFill>
                <a:latin typeface="+mj-lt"/>
              </a:rPr>
              <a:t>(na podstawie porozumień zawartych z </a:t>
            </a:r>
            <a:r>
              <a:rPr lang="pl-PL" altLang="pl-PL" sz="1600" kern="0" dirty="0" err="1">
                <a:solidFill>
                  <a:srgbClr val="70AD47">
                    <a:lumMod val="75000"/>
                  </a:srgbClr>
                </a:solidFill>
                <a:latin typeface="+mj-lt"/>
              </a:rPr>
              <a:t>WFOŚiGW</a:t>
            </a:r>
            <a:r>
              <a:rPr lang="pl-PL" altLang="pl-PL" sz="1600" kern="0" dirty="0">
                <a:solidFill>
                  <a:srgbClr val="70AD47">
                    <a:lumMod val="75000"/>
                  </a:srgbClr>
                </a:solidFill>
                <a:latin typeface="+mj-lt"/>
              </a:rPr>
              <a:t>)</a:t>
            </a:r>
          </a:p>
          <a:p>
            <a:pPr marL="0" marR="0" lvl="1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1600" b="1" kern="0" dirty="0">
                <a:solidFill>
                  <a:srgbClr val="70AD47">
                    <a:lumMod val="75000"/>
                  </a:srgbClr>
                </a:solidFill>
                <a:latin typeface="+mj-lt"/>
              </a:rPr>
              <a:t>Wniosek</a:t>
            </a:r>
            <a:r>
              <a:rPr lang="pl-PL" altLang="pl-PL" sz="1600" kern="0" dirty="0">
                <a:solidFill>
                  <a:srgbClr val="70AD47">
                    <a:lumMod val="75000"/>
                  </a:srgbClr>
                </a:solidFill>
                <a:latin typeface="+mj-lt"/>
              </a:rPr>
              <a:t> może być wypełniony:</a:t>
            </a:r>
          </a:p>
          <a:p>
            <a:pPr marL="742950" marR="0" lvl="1" indent="-2857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altLang="pl-PL" sz="1600" kern="0" dirty="0">
                <a:solidFill>
                  <a:srgbClr val="70AD47">
                    <a:lumMod val="75000"/>
                  </a:srgbClr>
                </a:solidFill>
                <a:latin typeface="+mj-lt"/>
              </a:rPr>
              <a:t>W wersji elektronicznej i przesłany elektronicznie z wykorzystaniem kwalifikowanego podpisu elektronicznego w aplikacji internetowej </a:t>
            </a:r>
          </a:p>
          <a:p>
            <a:pPr marL="742950" marR="0" lvl="1" indent="-2857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altLang="pl-PL" sz="1600" kern="0" dirty="0">
                <a:solidFill>
                  <a:srgbClr val="70AD47">
                    <a:lumMod val="75000"/>
                  </a:srgbClr>
                </a:solidFill>
                <a:latin typeface="+mj-lt"/>
              </a:rPr>
              <a:t>W wersji elektronicznej w aplikacji internetowej, przesłany elektronicznie bez podpisu elektronicznego i złożony w </a:t>
            </a:r>
            <a:r>
              <a:rPr lang="pl-PL" altLang="pl-PL" sz="1600" b="1" kern="0" dirty="0" err="1">
                <a:solidFill>
                  <a:srgbClr val="70AD47">
                    <a:lumMod val="75000"/>
                  </a:srgbClr>
                </a:solidFill>
                <a:latin typeface="+mj-lt"/>
              </a:rPr>
              <a:t>WFOŚiGW</a:t>
            </a:r>
            <a:r>
              <a:rPr lang="pl-PL" altLang="pl-PL" sz="1600" kern="0" dirty="0">
                <a:solidFill>
                  <a:srgbClr val="70AD47">
                    <a:lumMod val="75000"/>
                  </a:srgbClr>
                </a:solidFill>
                <a:latin typeface="+mj-lt"/>
              </a:rPr>
              <a:t> w wersji papierowej</a:t>
            </a:r>
          </a:p>
          <a:p>
            <a:pPr marL="0" marR="0" lvl="1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100000"/>
              <a:buFontTx/>
              <a:buNone/>
              <a:tabLst/>
              <a:defRPr/>
            </a:pPr>
            <a:r>
              <a:rPr lang="pl-PL" altLang="pl-PL" sz="1600" b="1" kern="0" dirty="0">
                <a:solidFill>
                  <a:srgbClr val="70AD47">
                    <a:lumMod val="75000"/>
                  </a:srgbClr>
                </a:solidFill>
                <a:latin typeface="Calibri"/>
              </a:rPr>
              <a:t>Dokument obowiązkowy do wniosku:</a:t>
            </a:r>
          </a:p>
          <a:p>
            <a:pPr marL="742950" marR="0" lvl="1" indent="-2857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pl-PL" altLang="pl-PL" sz="1600" kern="0" dirty="0">
                <a:solidFill>
                  <a:srgbClr val="70AD47">
                    <a:lumMod val="75000"/>
                  </a:srgbClr>
                </a:solidFill>
                <a:latin typeface="Calibri"/>
              </a:rPr>
              <a:t>Dokumenty potwierdzające wysokość dochodu</a:t>
            </a:r>
          </a:p>
          <a:p>
            <a:pPr marL="742950" lvl="1" indent="-285750" eaLnBrk="0" fontAlgn="auto" hangingPunct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l-PL" altLang="pl-PL" sz="1600" kern="0" dirty="0">
              <a:solidFill>
                <a:srgbClr val="70AD47">
                  <a:lumMod val="75000"/>
                </a:srgbClr>
              </a:solidFill>
              <a:latin typeface="Calibri"/>
            </a:endParaRPr>
          </a:p>
          <a:p>
            <a:pPr marL="742950" marR="0" lvl="1" indent="-28575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16F55C9-88C7-4A48-8FB7-97E4DB3CED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6635" r="4167" b="27663"/>
          <a:stretch/>
        </p:blipFill>
        <p:spPr>
          <a:xfrm>
            <a:off x="4223792" y="6253877"/>
            <a:ext cx="7159995" cy="60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217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12545</TotalTime>
  <Words>1833</Words>
  <Application>Microsoft Office PowerPoint</Application>
  <PresentationFormat>Panoramiczny</PresentationFormat>
  <Paragraphs>395</Paragraphs>
  <Slides>18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Calibri</vt:lpstr>
      <vt:lpstr>Courier New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wb-JRP</dc:creator>
  <cp:lastModifiedBy>Michał Jodełko</cp:lastModifiedBy>
  <cp:revision>1031</cp:revision>
  <cp:lastPrinted>2019-04-09T06:49:36Z</cp:lastPrinted>
  <dcterms:created xsi:type="dcterms:W3CDTF">2014-08-06T13:18:13Z</dcterms:created>
  <dcterms:modified xsi:type="dcterms:W3CDTF">2019-09-04T12:05:08Z</dcterms:modified>
</cp:coreProperties>
</file>