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64" r:id="rId2"/>
    <p:sldId id="902" r:id="rId3"/>
    <p:sldId id="1025" r:id="rId4"/>
    <p:sldId id="1026" r:id="rId5"/>
    <p:sldId id="1028" r:id="rId6"/>
    <p:sldId id="1027" r:id="rId7"/>
    <p:sldId id="1030" r:id="rId8"/>
    <p:sldId id="1032" r:id="rId9"/>
    <p:sldId id="1031" r:id="rId10"/>
    <p:sldId id="886" r:id="rId11"/>
    <p:sldId id="1042" r:id="rId12"/>
    <p:sldId id="917" r:id="rId13"/>
    <p:sldId id="738" r:id="rId14"/>
    <p:sldId id="1053" r:id="rId15"/>
    <p:sldId id="1034" r:id="rId16"/>
    <p:sldId id="1038" r:id="rId17"/>
    <p:sldId id="865" r:id="rId18"/>
    <p:sldId id="866" r:id="rId19"/>
    <p:sldId id="889" r:id="rId20"/>
    <p:sldId id="890" r:id="rId21"/>
    <p:sldId id="884" r:id="rId22"/>
    <p:sldId id="863" r:id="rId23"/>
    <p:sldId id="864" r:id="rId24"/>
    <p:sldId id="835" r:id="rId25"/>
    <p:sldId id="1047" r:id="rId26"/>
    <p:sldId id="1048" r:id="rId27"/>
    <p:sldId id="1050" r:id="rId28"/>
    <p:sldId id="1051" r:id="rId29"/>
    <p:sldId id="1052" r:id="rId30"/>
    <p:sldId id="868" r:id="rId31"/>
    <p:sldId id="960" r:id="rId32"/>
    <p:sldId id="836" r:id="rId33"/>
    <p:sldId id="1039" r:id="rId34"/>
    <p:sldId id="1040" r:id="rId35"/>
    <p:sldId id="852" r:id="rId36"/>
    <p:sldId id="847" r:id="rId37"/>
    <p:sldId id="853" r:id="rId38"/>
    <p:sldId id="1043" r:id="rId39"/>
    <p:sldId id="1045" r:id="rId40"/>
    <p:sldId id="1041" r:id="rId41"/>
    <p:sldId id="1044" r:id="rId42"/>
    <p:sldId id="894" r:id="rId43"/>
    <p:sldId id="895" r:id="rId44"/>
    <p:sldId id="897" r:id="rId45"/>
    <p:sldId id="893" r:id="rId46"/>
  </p:sldIdLst>
  <p:sldSz cx="12192000" cy="6858000"/>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r Piot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074"/>
    <a:srgbClr val="8DB723"/>
    <a:srgbClr val="F2F2F2"/>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20" autoAdjust="0"/>
  </p:normalViewPr>
  <p:slideViewPr>
    <p:cSldViewPr snapToGrid="0">
      <p:cViewPr varScale="1">
        <p:scale>
          <a:sx n="62" d="100"/>
          <a:sy n="62" d="100"/>
        </p:scale>
        <p:origin x="712"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576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71B20B4-97C0-4546-A5EC-3EF5D29ACAFD}" type="datetimeFigureOut">
              <a:rPr lang="pl-PL"/>
              <a:pPr>
                <a:defRPr/>
              </a:pPr>
              <a:t>22.06.2021</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9817700-4B2C-44FE-9F5B-2E60C633AF76}" type="slidenum">
              <a:rPr lang="pl-PL"/>
              <a:pPr>
                <a:defRPr/>
              </a:pPr>
              <a:t>‹#›</a:t>
            </a:fld>
            <a:endParaRPr 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FCA8776-EF31-4E28-BE73-D9DA5AB351BA}" type="datetimeFigureOut">
              <a:rPr lang="pl-PL"/>
              <a:pPr>
                <a:defRPr/>
              </a:pPr>
              <a:t>22.06.2021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2DAC9A4-DB88-4841-A209-0965CACC1D75}"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PM10-mieszanina zawieszonych w powietrzu cząstek o śr. nie większej niż 10µm  wynikających z procesu spalania paliw mi.in. Paliw stałych</a:t>
            </a:r>
          </a:p>
        </p:txBody>
      </p:sp>
      <p:sp>
        <p:nvSpPr>
          <p:cNvPr id="4" name="Symbol zastępczy numeru slajdu 3"/>
          <p:cNvSpPr>
            <a:spLocks noGrp="1"/>
          </p:cNvSpPr>
          <p:nvPr>
            <p:ph type="sldNum" sz="quarter" idx="5"/>
          </p:nvPr>
        </p:nvSpPr>
        <p:spPr/>
        <p:txBody>
          <a:bodyPr/>
          <a:lstStyle/>
          <a:p>
            <a:pPr>
              <a:defRPr/>
            </a:pPr>
            <a:fld id="{E2DAC9A4-DB88-4841-A209-0965CACC1D75}" type="slidenum">
              <a:rPr lang="pl-PL" smtClean="0"/>
              <a:pPr>
                <a:defRPr/>
              </a:pPr>
              <a:t>2</a:t>
            </a:fld>
            <a:endParaRPr lang="pl-PL"/>
          </a:p>
        </p:txBody>
      </p:sp>
    </p:spTree>
    <p:extLst>
      <p:ext uri="{BB962C8B-B14F-4D97-AF65-F5344CB8AC3E}">
        <p14:creationId xmlns:p14="http://schemas.microsoft.com/office/powerpoint/2010/main" val="1465366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ymbol zastępczy obrazu slajdu 1"/>
          <p:cNvSpPr>
            <a:spLocks noGrp="1" noRot="1" noChangeAspect="1"/>
          </p:cNvSpPr>
          <p:nvPr>
            <p:ph type="sldImg"/>
          </p:nvPr>
        </p:nvSpPr>
        <p:spPr bwMode="auto">
          <a:noFill/>
          <a:ln>
            <a:solidFill>
              <a:srgbClr val="000000"/>
            </a:solidFill>
            <a:miter lim="800000"/>
            <a:headEnd/>
            <a:tailEnd/>
          </a:ln>
        </p:spPr>
      </p:sp>
      <p:sp>
        <p:nvSpPr>
          <p:cNvPr id="5427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5427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AC97A-595A-4AF8-A049-C7482C7A5D64}" type="slidenum">
              <a:rPr lang="pl-PL">
                <a:cs typeface="Arial" charset="0"/>
              </a:rPr>
              <a:pPr fontAlgn="base">
                <a:spcBef>
                  <a:spcPct val="0"/>
                </a:spcBef>
                <a:spcAft>
                  <a:spcPct val="0"/>
                </a:spcAft>
              </a:pPr>
              <a:t>36</a:t>
            </a:fld>
            <a:endParaRPr lang="pl-P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ymbol zastępczy obrazu slajdu 1"/>
          <p:cNvSpPr>
            <a:spLocks noGrp="1" noRot="1" noChangeAspect="1"/>
          </p:cNvSpPr>
          <p:nvPr>
            <p:ph type="sldImg"/>
          </p:nvPr>
        </p:nvSpPr>
        <p:spPr bwMode="auto">
          <a:noFill/>
          <a:ln>
            <a:solidFill>
              <a:srgbClr val="000000"/>
            </a:solidFill>
            <a:miter lim="800000"/>
            <a:headEnd/>
            <a:tailEnd/>
          </a:ln>
        </p:spPr>
      </p:sp>
      <p:sp>
        <p:nvSpPr>
          <p:cNvPr id="5632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5632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B0B2CC-AB1A-4570-A1D1-9783FCC3374E}" type="slidenum">
              <a:rPr lang="pl-PL">
                <a:cs typeface="Arial" charset="0"/>
              </a:rPr>
              <a:pPr fontAlgn="base">
                <a:spcBef>
                  <a:spcPct val="0"/>
                </a:spcBef>
                <a:spcAft>
                  <a:spcPct val="0"/>
                </a:spcAft>
              </a:pPr>
              <a:t>37</a:t>
            </a:fld>
            <a:endParaRPr lang="pl-P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Efektywność Energetyczna: stosunek uzyskanej energii do wkładu energii. Efektywność wykorzystanie energii ma na celu zmniejszenie energii potrzebnej do jej dostarczenia</a:t>
            </a:r>
          </a:p>
        </p:txBody>
      </p:sp>
      <p:sp>
        <p:nvSpPr>
          <p:cNvPr id="4" name="Symbol zastępczy numeru slajdu 3"/>
          <p:cNvSpPr>
            <a:spLocks noGrp="1"/>
          </p:cNvSpPr>
          <p:nvPr>
            <p:ph type="sldNum" sz="quarter" idx="5"/>
          </p:nvPr>
        </p:nvSpPr>
        <p:spPr/>
        <p:txBody>
          <a:bodyPr/>
          <a:lstStyle/>
          <a:p>
            <a:pPr>
              <a:defRPr/>
            </a:pPr>
            <a:fld id="{E2DAC9A4-DB88-4841-A209-0965CACC1D75}" type="slidenum">
              <a:rPr lang="pl-PL" smtClean="0"/>
              <a:pPr>
                <a:defRPr/>
              </a:pPr>
              <a:t>7</a:t>
            </a:fld>
            <a:endParaRPr lang="pl-PL"/>
          </a:p>
        </p:txBody>
      </p:sp>
    </p:spTree>
    <p:extLst>
      <p:ext uri="{BB962C8B-B14F-4D97-AF65-F5344CB8AC3E}">
        <p14:creationId xmlns:p14="http://schemas.microsoft.com/office/powerpoint/2010/main" val="258796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ymbol zastępczy obrazu slajdu 1"/>
          <p:cNvSpPr>
            <a:spLocks noGrp="1" noRot="1" noChangeAspect="1"/>
          </p:cNvSpPr>
          <p:nvPr>
            <p:ph type="sldImg"/>
          </p:nvPr>
        </p:nvSpPr>
        <p:spPr bwMode="auto">
          <a:noFill/>
          <a:ln>
            <a:solidFill>
              <a:srgbClr val="000000"/>
            </a:solidFill>
            <a:miter lim="800000"/>
            <a:headEnd/>
            <a:tailEnd/>
          </a:ln>
        </p:spPr>
      </p:sp>
      <p:sp>
        <p:nvSpPr>
          <p:cNvPr id="34818"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34819"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F18418-24E9-4ACF-9C76-119031C360AF}" type="slidenum">
              <a:rPr lang="pl-PL">
                <a:cs typeface="Arial" charset="0"/>
              </a:rPr>
              <a:pPr fontAlgn="base">
                <a:spcBef>
                  <a:spcPct val="0"/>
                </a:spcBef>
                <a:spcAft>
                  <a:spcPct val="0"/>
                </a:spcAft>
              </a:pPr>
              <a:t>21</a:t>
            </a:fld>
            <a:endParaRPr lang="pl-P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ymbol zastępczy obrazu slajdu 1"/>
          <p:cNvSpPr>
            <a:spLocks noGrp="1" noRot="1" noChangeAspect="1"/>
          </p:cNvSpPr>
          <p:nvPr>
            <p:ph type="sldImg"/>
          </p:nvPr>
        </p:nvSpPr>
        <p:spPr bwMode="auto">
          <a:noFill/>
          <a:ln>
            <a:solidFill>
              <a:srgbClr val="000000"/>
            </a:solidFill>
            <a:miter lim="800000"/>
            <a:headEnd/>
            <a:tailEnd/>
          </a:ln>
        </p:spPr>
      </p:sp>
      <p:sp>
        <p:nvSpPr>
          <p:cNvPr id="3686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3686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3F5D58-562F-4814-BE12-00482F4F2E3F}" type="slidenum">
              <a:rPr lang="pl-PL">
                <a:cs typeface="Arial" charset="0"/>
              </a:rPr>
              <a:pPr fontAlgn="base">
                <a:spcBef>
                  <a:spcPct val="0"/>
                </a:spcBef>
                <a:spcAft>
                  <a:spcPct val="0"/>
                </a:spcAft>
              </a:pPr>
              <a:t>22</a:t>
            </a:fld>
            <a:endParaRPr lang="pl-P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ymbol zastępczy obrazu slajdu 1"/>
          <p:cNvSpPr>
            <a:spLocks noGrp="1" noRot="1" noChangeAspect="1"/>
          </p:cNvSpPr>
          <p:nvPr>
            <p:ph type="sldImg"/>
          </p:nvPr>
        </p:nvSpPr>
        <p:spPr bwMode="auto">
          <a:noFill/>
          <a:ln>
            <a:solidFill>
              <a:srgbClr val="000000"/>
            </a:solidFill>
            <a:miter lim="800000"/>
            <a:headEnd/>
            <a:tailEnd/>
          </a:ln>
        </p:spPr>
      </p:sp>
      <p:sp>
        <p:nvSpPr>
          <p:cNvPr id="3891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3891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3E0491-5C22-4DB3-888F-AADB2858568A}" type="slidenum">
              <a:rPr lang="pl-PL">
                <a:cs typeface="Arial" charset="0"/>
              </a:rPr>
              <a:pPr fontAlgn="base">
                <a:spcBef>
                  <a:spcPct val="0"/>
                </a:spcBef>
                <a:spcAft>
                  <a:spcPct val="0"/>
                </a:spcAft>
              </a:pPr>
              <a:t>23</a:t>
            </a:fld>
            <a:endParaRPr lang="pl-P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ymbol zastępczy obrazu slajdu 1"/>
          <p:cNvSpPr>
            <a:spLocks noGrp="1" noRot="1" noChangeAspect="1"/>
          </p:cNvSpPr>
          <p:nvPr>
            <p:ph type="sldImg"/>
          </p:nvPr>
        </p:nvSpPr>
        <p:spPr bwMode="auto">
          <a:noFill/>
          <a:ln>
            <a:solidFill>
              <a:srgbClr val="000000"/>
            </a:solidFill>
            <a:miter lim="800000"/>
            <a:headEnd/>
            <a:tailEnd/>
          </a:ln>
        </p:spPr>
      </p:sp>
      <p:sp>
        <p:nvSpPr>
          <p:cNvPr id="4096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096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46B044-61A2-4AA0-9831-8CA247E5F580}" type="slidenum">
              <a:rPr lang="pl-PL">
                <a:cs typeface="Arial" charset="0"/>
              </a:rPr>
              <a:pPr fontAlgn="base">
                <a:spcBef>
                  <a:spcPct val="0"/>
                </a:spcBef>
                <a:spcAft>
                  <a:spcPct val="0"/>
                </a:spcAft>
              </a:pPr>
              <a:t>24</a:t>
            </a:fld>
            <a:endParaRPr lang="pl-P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ymbol zastępczy obrazu slajdu 1"/>
          <p:cNvSpPr>
            <a:spLocks noGrp="1" noRot="1" noChangeAspect="1"/>
          </p:cNvSpPr>
          <p:nvPr>
            <p:ph type="sldImg"/>
          </p:nvPr>
        </p:nvSpPr>
        <p:spPr bwMode="auto">
          <a:noFill/>
          <a:ln>
            <a:solidFill>
              <a:srgbClr val="000000"/>
            </a:solidFill>
            <a:miter lim="800000"/>
            <a:headEnd/>
            <a:tailEnd/>
          </a:ln>
        </p:spPr>
      </p:sp>
      <p:sp>
        <p:nvSpPr>
          <p:cNvPr id="4403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l-PL"/>
              <a:t>Złożenie wniosku poprzez gminę, która ma zawarte porozumienie z WFOŚiGW</a:t>
            </a:r>
          </a:p>
          <a:p>
            <a:pPr>
              <a:spcBef>
                <a:spcPct val="0"/>
              </a:spcBef>
            </a:pPr>
            <a:r>
              <a:rPr lang="pl-PL"/>
              <a:t>Przedstawienie dokumentów wskazanych w umowie o dofinansowanie potwierdzajacych zrealizowanie przedsięwzięcia w całości lub części</a:t>
            </a:r>
          </a:p>
        </p:txBody>
      </p:sp>
      <p:sp>
        <p:nvSpPr>
          <p:cNvPr id="4403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C7B2EC-4B24-43A6-A1D2-2D5D65B9DC20}" type="slidenum">
              <a:rPr lang="pl-PL">
                <a:cs typeface="Arial" charset="0"/>
              </a:rPr>
              <a:pPr fontAlgn="base">
                <a:spcBef>
                  <a:spcPct val="0"/>
                </a:spcBef>
                <a:spcAft>
                  <a:spcPct val="0"/>
                </a:spcAft>
              </a:pPr>
              <a:t>30</a:t>
            </a:fld>
            <a:endParaRPr lang="pl-P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ADC6A-5398-4C43-AEAE-7D32FE3FDA5B}" type="slidenum">
              <a:rPr lang="pl-PL">
                <a:cs typeface="Arial" charset="0"/>
              </a:rPr>
              <a:pPr fontAlgn="base">
                <a:spcBef>
                  <a:spcPct val="0"/>
                </a:spcBef>
                <a:spcAft>
                  <a:spcPct val="0"/>
                </a:spcAft>
              </a:pPr>
              <a:t>32</a:t>
            </a:fld>
            <a:endParaRPr lang="pl-P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ymbol zastępczy obrazu slajdu 1"/>
          <p:cNvSpPr>
            <a:spLocks noGrp="1" noRot="1" noChangeAspect="1"/>
          </p:cNvSpPr>
          <p:nvPr>
            <p:ph type="sldImg"/>
          </p:nvPr>
        </p:nvSpPr>
        <p:spPr bwMode="auto">
          <a:noFill/>
          <a:ln>
            <a:solidFill>
              <a:srgbClr val="000000"/>
            </a:solidFill>
            <a:miter lim="800000"/>
            <a:headEnd/>
            <a:tailEnd/>
          </a:ln>
        </p:spPr>
      </p:sp>
      <p:sp>
        <p:nvSpPr>
          <p:cNvPr id="5222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p>
        </p:txBody>
      </p:sp>
      <p:sp>
        <p:nvSpPr>
          <p:cNvPr id="5222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FD03B1-A571-4F65-850D-E708264FDE6D}" type="slidenum">
              <a:rPr lang="pl-PL">
                <a:cs typeface="Arial" charset="0"/>
              </a:rPr>
              <a:pPr fontAlgn="base">
                <a:spcBef>
                  <a:spcPct val="0"/>
                </a:spcBef>
                <a:spcAft>
                  <a:spcPct val="0"/>
                </a:spcAft>
              </a:pPr>
              <a:t>35</a:t>
            </a:fld>
            <a:endParaRPr lang="pl-P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4" name="Obraz 13"/>
          <p:cNvPicPr>
            <a:picLocks noChangeAspect="1"/>
          </p:cNvPicPr>
          <p:nvPr userDrawn="1"/>
        </p:nvPicPr>
        <p:blipFill>
          <a:blip r:embed="rId2"/>
          <a:srcRect/>
          <a:stretch>
            <a:fillRect/>
          </a:stretch>
        </p:blipFill>
        <p:spPr bwMode="auto">
          <a:xfrm>
            <a:off x="-1588" y="-6350"/>
            <a:ext cx="12192001" cy="4921250"/>
          </a:xfrm>
          <a:prstGeom prst="rect">
            <a:avLst/>
          </a:prstGeom>
          <a:noFill/>
          <a:ln w="9525">
            <a:noFill/>
            <a:miter lim="800000"/>
            <a:headEnd/>
            <a:tailEnd/>
          </a:ln>
        </p:spPr>
      </p:pic>
      <p:pic>
        <p:nvPicPr>
          <p:cNvPr id="5" name="Obraz 15"/>
          <p:cNvPicPr>
            <a:picLocks noChangeAspect="1"/>
          </p:cNvPicPr>
          <p:nvPr userDrawn="1"/>
        </p:nvPicPr>
        <p:blipFill>
          <a:blip r:embed="rId3"/>
          <a:srcRect/>
          <a:stretch>
            <a:fillRect/>
          </a:stretch>
        </p:blipFill>
        <p:spPr bwMode="auto">
          <a:xfrm>
            <a:off x="6927850" y="692150"/>
            <a:ext cx="3879850" cy="4222750"/>
          </a:xfrm>
          <a:prstGeom prst="rect">
            <a:avLst/>
          </a:prstGeom>
          <a:noFill/>
          <a:ln w="9525">
            <a:noFill/>
            <a:miter lim="800000"/>
            <a:headEnd/>
            <a:tailEnd/>
          </a:ln>
        </p:spPr>
      </p:pic>
      <p:sp>
        <p:nvSpPr>
          <p:cNvPr id="6" name="Prostokąt 9"/>
          <p:cNvSpPr/>
          <p:nvPr userDrawn="1"/>
        </p:nvSpPr>
        <p:spPr>
          <a:xfrm>
            <a:off x="-1588" y="-3175"/>
            <a:ext cx="12193588" cy="49149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7" name="Łącznik prosty 7"/>
          <p:cNvCxnSpPr>
            <a:cxnSpLocks/>
          </p:cNvCxnSpPr>
          <p:nvPr userDrawn="1"/>
        </p:nvCxnSpPr>
        <p:spPr>
          <a:xfrm>
            <a:off x="347663" y="0"/>
            <a:ext cx="0" cy="965200"/>
          </a:xfrm>
          <a:prstGeom prst="line">
            <a:avLst/>
          </a:prstGeom>
          <a:ln w="158750" cap="rnd">
            <a:solidFill>
              <a:srgbClr val="8DB723"/>
            </a:solidFill>
          </a:ln>
        </p:spPr>
        <p:style>
          <a:lnRef idx="1">
            <a:schemeClr val="accent1"/>
          </a:lnRef>
          <a:fillRef idx="0">
            <a:schemeClr val="accent1"/>
          </a:fillRef>
          <a:effectRef idx="0">
            <a:schemeClr val="accent1"/>
          </a:effectRef>
          <a:fontRef idx="minor">
            <a:schemeClr val="tx1"/>
          </a:fontRef>
        </p:style>
      </p:cxnSp>
      <p:sp>
        <p:nvSpPr>
          <p:cNvPr id="8" name="pole tekstowe 11"/>
          <p:cNvSpPr txBox="1"/>
          <p:nvPr userDrawn="1"/>
        </p:nvSpPr>
        <p:spPr>
          <a:xfrm>
            <a:off x="593725" y="188913"/>
            <a:ext cx="3352800" cy="830262"/>
          </a:xfrm>
          <a:prstGeom prst="rect">
            <a:avLst/>
          </a:prstGeom>
          <a:noFill/>
        </p:spPr>
        <p:txBody>
          <a:bodyPr>
            <a:spAutoFit/>
          </a:bodyPr>
          <a:lstStyle/>
          <a:p>
            <a:pPr fontAlgn="auto">
              <a:spcBef>
                <a:spcPts val="0"/>
              </a:spcBef>
              <a:spcAft>
                <a:spcPts val="0"/>
              </a:spcAft>
              <a:defRPr/>
            </a:pPr>
            <a:r>
              <a:rPr lang="pl-PL" sz="2400" spc="-150" dirty="0">
                <a:solidFill>
                  <a:srgbClr val="8DB723"/>
                </a:solidFill>
                <a:latin typeface="Arial Black" panose="020B0A04020102020204" pitchFamily="34" charset="0"/>
                <a:cs typeface="+mn-cs"/>
              </a:rPr>
              <a:t>Zainwestujmy razem</a:t>
            </a:r>
          </a:p>
          <a:p>
            <a:pPr fontAlgn="auto">
              <a:spcBef>
                <a:spcPts val="0"/>
              </a:spcBef>
              <a:spcAft>
                <a:spcPts val="0"/>
              </a:spcAft>
              <a:defRPr/>
            </a:pPr>
            <a:r>
              <a:rPr lang="pl-PL" sz="2400" spc="-150" dirty="0">
                <a:solidFill>
                  <a:srgbClr val="8DB723"/>
                </a:solidFill>
                <a:latin typeface="Arial Black" panose="020B0A04020102020204" pitchFamily="34" charset="0"/>
                <a:cs typeface="+mn-cs"/>
              </a:rPr>
              <a:t>w środowisko</a:t>
            </a:r>
          </a:p>
        </p:txBody>
      </p:sp>
      <p:pic>
        <p:nvPicPr>
          <p:cNvPr id="9" name="Grafika 8"/>
          <p:cNvPicPr>
            <a:picLocks noChangeAspect="1"/>
          </p:cNvPicPr>
          <p:nvPr userDrawn="1"/>
        </p:nvPicPr>
        <p:blipFill>
          <a:blip r:embed="rId4"/>
          <a:srcRect/>
          <a:stretch>
            <a:fillRect/>
          </a:stretch>
        </p:blipFill>
        <p:spPr bwMode="auto">
          <a:xfrm>
            <a:off x="10345738" y="246063"/>
            <a:ext cx="1463675" cy="638175"/>
          </a:xfrm>
          <a:prstGeom prst="rect">
            <a:avLst/>
          </a:prstGeom>
          <a:noFill/>
          <a:ln w="9525">
            <a:noFill/>
            <a:miter lim="800000"/>
            <a:headEnd/>
            <a:tailEnd/>
          </a:ln>
        </p:spPr>
      </p:pic>
      <p:sp>
        <p:nvSpPr>
          <p:cNvPr id="10" name="Prostokąt 10"/>
          <p:cNvSpPr/>
          <p:nvPr userDrawn="1"/>
        </p:nvSpPr>
        <p:spPr>
          <a:xfrm>
            <a:off x="0" y="4438650"/>
            <a:ext cx="12192000" cy="47625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1" name="Prostokąt 17"/>
          <p:cNvSpPr/>
          <p:nvPr userDrawn="1"/>
        </p:nvSpPr>
        <p:spPr>
          <a:xfrm>
            <a:off x="0" y="3748088"/>
            <a:ext cx="12192000" cy="690562"/>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2" name="Tytuł 1"/>
          <p:cNvSpPr txBox="1">
            <a:spLocks/>
          </p:cNvSpPr>
          <p:nvPr userDrawn="1"/>
        </p:nvSpPr>
        <p:spPr>
          <a:xfrm>
            <a:off x="0" y="4962525"/>
            <a:ext cx="12192000" cy="474663"/>
          </a:xfrm>
          <a:prstGeom prst="rect">
            <a:avLst/>
          </a:prstGeom>
        </p:spPr>
        <p:txBody>
          <a:bodyPr anchor="ctr">
            <a:normAutofit/>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pPr fontAlgn="auto">
              <a:spcAft>
                <a:spcPts val="0"/>
              </a:spcAft>
              <a:defRPr/>
            </a:pPr>
            <a:r>
              <a:rPr lang="pl-PL" sz="2200" dirty="0">
                <a:solidFill>
                  <a:srgbClr val="00B050"/>
                </a:solidFill>
              </a:rPr>
              <a:t>Wojewódzki Fundusz Ochrony Środowiska i Gospodarki Wodnej we Wrocławiu</a:t>
            </a:r>
          </a:p>
        </p:txBody>
      </p:sp>
      <p:pic>
        <p:nvPicPr>
          <p:cNvPr id="13" name="Obraz 25"/>
          <p:cNvPicPr>
            <a:picLocks noChangeAspect="1"/>
          </p:cNvPicPr>
          <p:nvPr userDrawn="1"/>
        </p:nvPicPr>
        <p:blipFill>
          <a:blip r:embed="rId5"/>
          <a:srcRect/>
          <a:stretch>
            <a:fillRect/>
          </a:stretch>
        </p:blipFill>
        <p:spPr bwMode="auto">
          <a:xfrm>
            <a:off x="1473200" y="5900738"/>
            <a:ext cx="9042400" cy="530225"/>
          </a:xfrm>
          <a:prstGeom prst="rect">
            <a:avLst/>
          </a:prstGeom>
          <a:noFill/>
          <a:ln w="9525">
            <a:noFill/>
            <a:miter lim="800000"/>
            <a:headEnd/>
            <a:tailEnd/>
          </a:ln>
        </p:spPr>
      </p:pic>
      <p:sp>
        <p:nvSpPr>
          <p:cNvPr id="3" name="Podtytuł 2"/>
          <p:cNvSpPr>
            <a:spLocks noGrp="1"/>
          </p:cNvSpPr>
          <p:nvPr>
            <p:ph type="subTitle" idx="1"/>
          </p:nvPr>
        </p:nvSpPr>
        <p:spPr>
          <a:xfrm>
            <a:off x="6301955" y="4488255"/>
            <a:ext cx="5756662" cy="404741"/>
          </a:xfrm>
        </p:spPr>
        <p:txBody>
          <a:bodyPr>
            <a:noAutofit/>
          </a:bodyPr>
          <a:lstStyle>
            <a:lvl1pPr marL="0" indent="0" algn="r">
              <a:spcBef>
                <a:spcPts val="600"/>
              </a:spcBef>
              <a:buNone/>
              <a:defRPr sz="2400">
                <a:solidFill>
                  <a:schemeClr val="bg2">
                    <a:lumMod val="25000"/>
                  </a:schemeClr>
                </a:solidFill>
                <a:latin typeface="Calibri  "/>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2" name="Tytuł 1"/>
          <p:cNvSpPr>
            <a:spLocks noGrp="1"/>
          </p:cNvSpPr>
          <p:nvPr>
            <p:ph type="ctrTitle"/>
          </p:nvPr>
        </p:nvSpPr>
        <p:spPr>
          <a:xfrm>
            <a:off x="2164153" y="3791832"/>
            <a:ext cx="9894013" cy="659766"/>
          </a:xfrm>
        </p:spPr>
        <p:txBody>
          <a:bodyPr>
            <a:normAutofit/>
          </a:bodyPr>
          <a:lstStyle>
            <a:lvl1pPr algn="r">
              <a:defRPr sz="3200">
                <a:solidFill>
                  <a:schemeClr val="accent5">
                    <a:lumMod val="50000"/>
                  </a:schemeClr>
                </a:solidFill>
                <a:latin typeface="Calibri  "/>
                <a:ea typeface="Roboto Medium" panose="02000000000000000000" pitchFamily="2" charset="0"/>
                <a:cs typeface="Arial" panose="020B0604020202020204" pitchFamily="34" charset="0"/>
              </a:defRPr>
            </a:lvl1pPr>
          </a:lstStyle>
          <a:p>
            <a:r>
              <a:rPr lang="pl-PL" dirty="0"/>
              <a:t>Kliknij, aby edytować styl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Prostokąt 10"/>
          <p:cNvSpPr/>
          <p:nvPr userDrawn="1"/>
        </p:nvSpPr>
        <p:spPr>
          <a:xfrm>
            <a:off x="-1588" y="952500"/>
            <a:ext cx="12192001" cy="497681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rostokąt 7"/>
          <p:cNvSpPr/>
          <p:nvPr userDrawn="1"/>
        </p:nvSpPr>
        <p:spPr>
          <a:xfrm>
            <a:off x="0" y="6770688"/>
            <a:ext cx="12192000" cy="87312"/>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6" name="Prostokąt 8"/>
          <p:cNvSpPr/>
          <p:nvPr userDrawn="1"/>
        </p:nvSpPr>
        <p:spPr>
          <a:xfrm>
            <a:off x="3762375" y="0"/>
            <a:ext cx="4679950" cy="87313"/>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 name="Grafika 9"/>
          <p:cNvPicPr>
            <a:picLocks noChangeAspect="1"/>
          </p:cNvPicPr>
          <p:nvPr userDrawn="1"/>
        </p:nvPicPr>
        <p:blipFill>
          <a:blip r:embed="rId2"/>
          <a:srcRect/>
          <a:stretch>
            <a:fillRect/>
          </a:stretch>
        </p:blipFill>
        <p:spPr bwMode="auto">
          <a:xfrm>
            <a:off x="10691813" y="192088"/>
            <a:ext cx="1211262" cy="528637"/>
          </a:xfrm>
          <a:prstGeom prst="rect">
            <a:avLst/>
          </a:prstGeom>
          <a:noFill/>
          <a:ln w="9525">
            <a:noFill/>
            <a:miter lim="800000"/>
            <a:headEnd/>
            <a:tailEnd/>
          </a:ln>
        </p:spPr>
      </p:pic>
      <p:pic>
        <p:nvPicPr>
          <p:cNvPr id="8" name="Obraz 11"/>
          <p:cNvPicPr>
            <a:picLocks noChangeAspect="1"/>
          </p:cNvPicPr>
          <p:nvPr userDrawn="1"/>
        </p:nvPicPr>
        <p:blipFill>
          <a:blip r:embed="rId3"/>
          <a:srcRect b="14998"/>
          <a:stretch>
            <a:fillRect/>
          </a:stretch>
        </p:blipFill>
        <p:spPr bwMode="auto">
          <a:xfrm>
            <a:off x="8847138" y="1490663"/>
            <a:ext cx="3203575" cy="4438650"/>
          </a:xfrm>
          <a:prstGeom prst="rect">
            <a:avLst/>
          </a:prstGeom>
          <a:noFill/>
          <a:ln w="9525">
            <a:noFill/>
            <a:miter lim="800000"/>
            <a:headEnd/>
            <a:tailEnd/>
          </a:ln>
        </p:spPr>
      </p:pic>
      <p:pic>
        <p:nvPicPr>
          <p:cNvPr id="9" name="Grafika 12"/>
          <p:cNvPicPr>
            <a:picLocks noChangeAspect="1"/>
          </p:cNvPicPr>
          <p:nvPr userDrawn="1"/>
        </p:nvPicPr>
        <p:blipFill>
          <a:blip r:embed="rId4"/>
          <a:srcRect/>
          <a:stretch>
            <a:fillRect/>
          </a:stretch>
        </p:blipFill>
        <p:spPr bwMode="auto">
          <a:xfrm>
            <a:off x="1071563" y="6015038"/>
            <a:ext cx="9620250" cy="528637"/>
          </a:xfrm>
          <a:prstGeom prst="rect">
            <a:avLst/>
          </a:prstGeom>
          <a:noFill/>
          <a:ln w="9525">
            <a:noFill/>
            <a:miter lim="800000"/>
            <a:headEnd/>
            <a:tailEnd/>
          </a:ln>
        </p:spPr>
      </p:pic>
      <p:sp>
        <p:nvSpPr>
          <p:cNvPr id="2" name="Tytuł 1"/>
          <p:cNvSpPr>
            <a:spLocks noGrp="1"/>
          </p:cNvSpPr>
          <p:nvPr>
            <p:ph type="title"/>
          </p:nvPr>
        </p:nvSpPr>
        <p:spPr>
          <a:xfrm>
            <a:off x="838200" y="313756"/>
            <a:ext cx="10515600" cy="487630"/>
          </a:xfrm>
        </p:spPr>
        <p:txBody>
          <a:bodyPr>
            <a:normAutofit/>
          </a:bodyPr>
          <a:lstStyle>
            <a:lvl1pPr algn="ctr">
              <a:defRPr sz="3000" b="1">
                <a:solidFill>
                  <a:srgbClr val="6A7074"/>
                </a:solidFill>
                <a:latin typeface="Calibri "/>
              </a:defRPr>
            </a:lvl1pPr>
          </a:lstStyle>
          <a:p>
            <a:r>
              <a:rPr lang="pl-PL" dirty="0"/>
              <a:t>Kliknij, aby edytować styl</a:t>
            </a:r>
          </a:p>
        </p:txBody>
      </p:sp>
      <p:sp>
        <p:nvSpPr>
          <p:cNvPr id="3" name="Symbol zastępczy zawartości 2"/>
          <p:cNvSpPr>
            <a:spLocks noGrp="1"/>
          </p:cNvSpPr>
          <p:nvPr>
            <p:ph idx="1"/>
          </p:nvPr>
        </p:nvSpPr>
        <p:spPr>
          <a:xfrm>
            <a:off x="595900" y="1825625"/>
            <a:ext cx="7845939" cy="3763517"/>
          </a:xfrm>
        </p:spPr>
        <p:txBody>
          <a:bodyPr>
            <a:normAutofit/>
          </a:bodyPr>
          <a:lstStyle>
            <a:lvl1pPr marL="0" indent="0">
              <a:buNone/>
              <a:defRPr sz="1600">
                <a:solidFill>
                  <a:srgbClr val="6A7074"/>
                </a:solidFill>
              </a:defRPr>
            </a:lvl1pPr>
            <a:lvl2pPr marL="457200" indent="0">
              <a:buNone/>
              <a:defRPr sz="1400">
                <a:solidFill>
                  <a:srgbClr val="6A7074"/>
                </a:solidFill>
              </a:defRPr>
            </a:lvl2pPr>
            <a:lvl3pPr marL="914400" indent="0">
              <a:buNone/>
              <a:defRPr sz="1200">
                <a:solidFill>
                  <a:srgbClr val="6A7074"/>
                </a:solidFill>
              </a:defRPr>
            </a:lvl3pPr>
            <a:lvl4pPr marL="1371600" indent="0">
              <a:buNone/>
              <a:defRPr sz="1100">
                <a:solidFill>
                  <a:srgbClr val="6A7074"/>
                </a:solidFill>
              </a:defRPr>
            </a:lvl4pPr>
            <a:lvl5pPr marL="1828800" indent="0">
              <a:buNone/>
              <a:defRPr sz="1100">
                <a:solidFill>
                  <a:srgbClr val="6A7074"/>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ytuł i zawartość">
    <p:spTree>
      <p:nvGrpSpPr>
        <p:cNvPr id="1" name=""/>
        <p:cNvGrpSpPr/>
        <p:nvPr/>
      </p:nvGrpSpPr>
      <p:grpSpPr>
        <a:xfrm>
          <a:off x="0" y="0"/>
          <a:ext cx="0" cy="0"/>
          <a:chOff x="0" y="0"/>
          <a:chExt cx="0" cy="0"/>
        </a:xfrm>
      </p:grpSpPr>
      <p:sp>
        <p:nvSpPr>
          <p:cNvPr id="4" name="Prostokąt 10"/>
          <p:cNvSpPr/>
          <p:nvPr userDrawn="1"/>
        </p:nvSpPr>
        <p:spPr>
          <a:xfrm>
            <a:off x="-1588" y="952500"/>
            <a:ext cx="12192001" cy="497681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 name="Prostokąt 7"/>
          <p:cNvSpPr/>
          <p:nvPr userDrawn="1"/>
        </p:nvSpPr>
        <p:spPr>
          <a:xfrm>
            <a:off x="0" y="6770688"/>
            <a:ext cx="12192000" cy="87312"/>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6" name="Prostokąt 8"/>
          <p:cNvSpPr/>
          <p:nvPr userDrawn="1"/>
        </p:nvSpPr>
        <p:spPr>
          <a:xfrm>
            <a:off x="3762375" y="0"/>
            <a:ext cx="4679950" cy="87313"/>
          </a:xfrm>
          <a:prstGeom prst="rect">
            <a:avLst/>
          </a:prstGeom>
          <a:solidFill>
            <a:srgbClr val="8DB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 name="Grafika 9"/>
          <p:cNvPicPr>
            <a:picLocks noChangeAspect="1"/>
          </p:cNvPicPr>
          <p:nvPr userDrawn="1"/>
        </p:nvPicPr>
        <p:blipFill>
          <a:blip r:embed="rId2"/>
          <a:srcRect/>
          <a:stretch>
            <a:fillRect/>
          </a:stretch>
        </p:blipFill>
        <p:spPr bwMode="auto">
          <a:xfrm>
            <a:off x="10691813" y="192088"/>
            <a:ext cx="1211262" cy="528637"/>
          </a:xfrm>
          <a:prstGeom prst="rect">
            <a:avLst/>
          </a:prstGeom>
          <a:noFill/>
          <a:ln w="9525">
            <a:noFill/>
            <a:miter lim="800000"/>
            <a:headEnd/>
            <a:tailEnd/>
          </a:ln>
        </p:spPr>
      </p:pic>
      <p:pic>
        <p:nvPicPr>
          <p:cNvPr id="8" name="Grafika 13"/>
          <p:cNvPicPr>
            <a:picLocks noChangeAspect="1"/>
          </p:cNvPicPr>
          <p:nvPr userDrawn="1"/>
        </p:nvPicPr>
        <p:blipFill>
          <a:blip r:embed="rId3"/>
          <a:srcRect/>
          <a:stretch>
            <a:fillRect/>
          </a:stretch>
        </p:blipFill>
        <p:spPr bwMode="auto">
          <a:xfrm>
            <a:off x="1025525" y="6011863"/>
            <a:ext cx="9666288" cy="528637"/>
          </a:xfrm>
          <a:prstGeom prst="rect">
            <a:avLst/>
          </a:prstGeom>
          <a:noFill/>
          <a:ln w="9525">
            <a:noFill/>
            <a:miter lim="800000"/>
            <a:headEnd/>
            <a:tailEnd/>
          </a:ln>
        </p:spPr>
      </p:pic>
      <p:sp>
        <p:nvSpPr>
          <p:cNvPr id="2" name="Tytuł 1"/>
          <p:cNvSpPr>
            <a:spLocks noGrp="1"/>
          </p:cNvSpPr>
          <p:nvPr>
            <p:ph type="title"/>
          </p:nvPr>
        </p:nvSpPr>
        <p:spPr>
          <a:xfrm>
            <a:off x="838200" y="313756"/>
            <a:ext cx="10515600" cy="487630"/>
          </a:xfrm>
        </p:spPr>
        <p:txBody>
          <a:bodyPr>
            <a:normAutofit/>
          </a:bodyPr>
          <a:lstStyle>
            <a:lvl1pPr algn="ctr">
              <a:defRPr sz="3000" b="1">
                <a:solidFill>
                  <a:srgbClr val="6A7074"/>
                </a:solidFill>
                <a:latin typeface="Calibri "/>
              </a:defRPr>
            </a:lvl1pPr>
          </a:lstStyle>
          <a:p>
            <a:r>
              <a:rPr lang="pl-PL" dirty="0"/>
              <a:t>Kliknij, aby edytować styl</a:t>
            </a:r>
          </a:p>
        </p:txBody>
      </p:sp>
      <p:sp>
        <p:nvSpPr>
          <p:cNvPr id="3" name="Symbol zastępczy zawartości 2"/>
          <p:cNvSpPr>
            <a:spLocks noGrp="1"/>
          </p:cNvSpPr>
          <p:nvPr>
            <p:ph idx="1"/>
          </p:nvPr>
        </p:nvSpPr>
        <p:spPr>
          <a:xfrm>
            <a:off x="595901" y="1825625"/>
            <a:ext cx="11075399" cy="3763517"/>
          </a:xfrm>
        </p:spPr>
        <p:txBody>
          <a:bodyPr>
            <a:normAutofit/>
          </a:bodyPr>
          <a:lstStyle>
            <a:lvl1pPr marL="0" indent="0">
              <a:buNone/>
              <a:defRPr sz="1600">
                <a:solidFill>
                  <a:srgbClr val="6A7074"/>
                </a:solidFill>
              </a:defRPr>
            </a:lvl1pPr>
            <a:lvl2pPr marL="457200" indent="0">
              <a:buNone/>
              <a:defRPr sz="1400">
                <a:solidFill>
                  <a:srgbClr val="6A7074"/>
                </a:solidFill>
              </a:defRPr>
            </a:lvl2pPr>
            <a:lvl3pPr marL="914400" indent="0">
              <a:buNone/>
              <a:defRPr sz="1200">
                <a:solidFill>
                  <a:srgbClr val="6A7074"/>
                </a:solidFill>
              </a:defRPr>
            </a:lvl3pPr>
            <a:lvl4pPr marL="1371600" indent="0">
              <a:buNone/>
              <a:defRPr sz="1100">
                <a:solidFill>
                  <a:srgbClr val="6A7074"/>
                </a:solidFill>
              </a:defRPr>
            </a:lvl4pPr>
            <a:lvl5pPr marL="1828800" indent="0">
              <a:buNone/>
              <a:defRPr sz="1100">
                <a:solidFill>
                  <a:srgbClr val="6A7074"/>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3" name="Obraz 13"/>
          <p:cNvPicPr>
            <a:picLocks noChangeAspect="1"/>
          </p:cNvPicPr>
          <p:nvPr userDrawn="1"/>
        </p:nvPicPr>
        <p:blipFill>
          <a:blip r:embed="rId2"/>
          <a:srcRect/>
          <a:stretch>
            <a:fillRect/>
          </a:stretch>
        </p:blipFill>
        <p:spPr bwMode="auto">
          <a:xfrm>
            <a:off x="-1588" y="-6350"/>
            <a:ext cx="12192001" cy="4921250"/>
          </a:xfrm>
          <a:prstGeom prst="rect">
            <a:avLst/>
          </a:prstGeom>
          <a:noFill/>
          <a:ln w="9525">
            <a:noFill/>
            <a:miter lim="800000"/>
            <a:headEnd/>
            <a:tailEnd/>
          </a:ln>
        </p:spPr>
      </p:pic>
      <p:pic>
        <p:nvPicPr>
          <p:cNvPr id="4" name="Obraz 15"/>
          <p:cNvPicPr>
            <a:picLocks noChangeAspect="1"/>
          </p:cNvPicPr>
          <p:nvPr userDrawn="1"/>
        </p:nvPicPr>
        <p:blipFill>
          <a:blip r:embed="rId3"/>
          <a:srcRect/>
          <a:stretch>
            <a:fillRect/>
          </a:stretch>
        </p:blipFill>
        <p:spPr bwMode="auto">
          <a:xfrm>
            <a:off x="6927850" y="690563"/>
            <a:ext cx="3879850" cy="4221162"/>
          </a:xfrm>
          <a:prstGeom prst="rect">
            <a:avLst/>
          </a:prstGeom>
          <a:noFill/>
          <a:ln w="9525">
            <a:noFill/>
            <a:miter lim="800000"/>
            <a:headEnd/>
            <a:tailEnd/>
          </a:ln>
        </p:spPr>
      </p:pic>
      <p:sp>
        <p:nvSpPr>
          <p:cNvPr id="5" name="Prostokąt 9"/>
          <p:cNvSpPr/>
          <p:nvPr userDrawn="1"/>
        </p:nvSpPr>
        <p:spPr>
          <a:xfrm>
            <a:off x="-1588" y="-3175"/>
            <a:ext cx="12193588" cy="49149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6" name="Łącznik prosty 7"/>
          <p:cNvCxnSpPr>
            <a:cxnSpLocks/>
          </p:cNvCxnSpPr>
          <p:nvPr userDrawn="1"/>
        </p:nvCxnSpPr>
        <p:spPr>
          <a:xfrm>
            <a:off x="347663" y="0"/>
            <a:ext cx="0" cy="965200"/>
          </a:xfrm>
          <a:prstGeom prst="line">
            <a:avLst/>
          </a:prstGeom>
          <a:ln w="158750" cap="rnd">
            <a:solidFill>
              <a:srgbClr val="8DB723"/>
            </a:solidFill>
          </a:ln>
        </p:spPr>
        <p:style>
          <a:lnRef idx="1">
            <a:schemeClr val="accent1"/>
          </a:lnRef>
          <a:fillRef idx="0">
            <a:schemeClr val="accent1"/>
          </a:fillRef>
          <a:effectRef idx="0">
            <a:schemeClr val="accent1"/>
          </a:effectRef>
          <a:fontRef idx="minor">
            <a:schemeClr val="tx1"/>
          </a:fontRef>
        </p:style>
      </p:cxnSp>
      <p:sp>
        <p:nvSpPr>
          <p:cNvPr id="7" name="pole tekstowe 11"/>
          <p:cNvSpPr txBox="1"/>
          <p:nvPr userDrawn="1"/>
        </p:nvSpPr>
        <p:spPr>
          <a:xfrm>
            <a:off x="593725" y="188913"/>
            <a:ext cx="3352800" cy="830262"/>
          </a:xfrm>
          <a:prstGeom prst="rect">
            <a:avLst/>
          </a:prstGeom>
          <a:noFill/>
        </p:spPr>
        <p:txBody>
          <a:bodyPr>
            <a:spAutoFit/>
          </a:bodyPr>
          <a:lstStyle/>
          <a:p>
            <a:pPr fontAlgn="auto">
              <a:spcBef>
                <a:spcPts val="0"/>
              </a:spcBef>
              <a:spcAft>
                <a:spcPts val="0"/>
              </a:spcAft>
              <a:defRPr/>
            </a:pPr>
            <a:r>
              <a:rPr lang="pl-PL" sz="2400" spc="-150" dirty="0">
                <a:solidFill>
                  <a:srgbClr val="8DB723"/>
                </a:solidFill>
                <a:latin typeface="Arial Black" panose="020B0A04020102020204" pitchFamily="34" charset="0"/>
                <a:cs typeface="+mn-cs"/>
              </a:rPr>
              <a:t>Zainwestujmy razem</a:t>
            </a:r>
          </a:p>
          <a:p>
            <a:pPr fontAlgn="auto">
              <a:spcBef>
                <a:spcPts val="0"/>
              </a:spcBef>
              <a:spcAft>
                <a:spcPts val="0"/>
              </a:spcAft>
              <a:defRPr/>
            </a:pPr>
            <a:r>
              <a:rPr lang="pl-PL" sz="2400" spc="-150" dirty="0">
                <a:solidFill>
                  <a:srgbClr val="8DB723"/>
                </a:solidFill>
                <a:latin typeface="Arial Black" panose="020B0A04020102020204" pitchFamily="34" charset="0"/>
                <a:cs typeface="+mn-cs"/>
              </a:rPr>
              <a:t>w środowisko</a:t>
            </a:r>
          </a:p>
        </p:txBody>
      </p:sp>
      <p:pic>
        <p:nvPicPr>
          <p:cNvPr id="8" name="Grafika 8"/>
          <p:cNvPicPr>
            <a:picLocks noChangeAspect="1"/>
          </p:cNvPicPr>
          <p:nvPr userDrawn="1"/>
        </p:nvPicPr>
        <p:blipFill>
          <a:blip r:embed="rId4"/>
          <a:srcRect/>
          <a:stretch>
            <a:fillRect/>
          </a:stretch>
        </p:blipFill>
        <p:spPr bwMode="auto">
          <a:xfrm>
            <a:off x="10345738" y="246063"/>
            <a:ext cx="1463675" cy="638175"/>
          </a:xfrm>
          <a:prstGeom prst="rect">
            <a:avLst/>
          </a:prstGeom>
          <a:noFill/>
          <a:ln w="9525">
            <a:noFill/>
            <a:miter lim="800000"/>
            <a:headEnd/>
            <a:tailEnd/>
          </a:ln>
        </p:spPr>
      </p:pic>
      <p:sp>
        <p:nvSpPr>
          <p:cNvPr id="9" name="Tytuł 1"/>
          <p:cNvSpPr txBox="1">
            <a:spLocks/>
          </p:cNvSpPr>
          <p:nvPr userDrawn="1"/>
        </p:nvSpPr>
        <p:spPr>
          <a:xfrm>
            <a:off x="1698625" y="5713413"/>
            <a:ext cx="9810750" cy="404812"/>
          </a:xfrm>
          <a:prstGeom prst="rect">
            <a:avLst/>
          </a:prstGeom>
        </p:spPr>
        <p:txBody>
          <a:bodyPr anchor="ctr">
            <a:normAutofit lnSpcReduction="10000"/>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pPr marL="342900" indent="-342900" algn="r" fontAlgn="auto">
              <a:spcBef>
                <a:spcPct val="20000"/>
              </a:spcBef>
              <a:spcAft>
                <a:spcPts val="0"/>
              </a:spcAft>
              <a:defRPr/>
            </a:pPr>
            <a:r>
              <a:rPr lang="pl-PL" sz="2400" dirty="0">
                <a:solidFill>
                  <a:schemeClr val="accent1"/>
                </a:solidFill>
              </a:rPr>
              <a:t>www.doradztwo-energetyczne.gov.pl</a:t>
            </a:r>
          </a:p>
        </p:txBody>
      </p:sp>
      <p:sp>
        <p:nvSpPr>
          <p:cNvPr id="10" name="Prostokąt 10"/>
          <p:cNvSpPr/>
          <p:nvPr userDrawn="1"/>
        </p:nvSpPr>
        <p:spPr>
          <a:xfrm>
            <a:off x="0" y="4084638"/>
            <a:ext cx="12192000" cy="830262"/>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11" name="Grafika 4"/>
          <p:cNvPicPr>
            <a:picLocks noChangeAspect="1"/>
          </p:cNvPicPr>
          <p:nvPr userDrawn="1"/>
        </p:nvPicPr>
        <p:blipFill>
          <a:blip r:embed="rId5"/>
          <a:srcRect/>
          <a:stretch>
            <a:fillRect/>
          </a:stretch>
        </p:blipFill>
        <p:spPr bwMode="auto">
          <a:xfrm>
            <a:off x="11541125" y="5703888"/>
            <a:ext cx="382588" cy="382587"/>
          </a:xfrm>
          <a:prstGeom prst="rect">
            <a:avLst/>
          </a:prstGeom>
          <a:noFill/>
          <a:ln w="9525">
            <a:noFill/>
            <a:miter lim="800000"/>
            <a:headEnd/>
            <a:tailEnd/>
          </a:ln>
        </p:spPr>
      </p:pic>
      <p:pic>
        <p:nvPicPr>
          <p:cNvPr id="12" name="Grafika 5"/>
          <p:cNvPicPr>
            <a:picLocks noChangeAspect="1"/>
          </p:cNvPicPr>
          <p:nvPr userDrawn="1"/>
        </p:nvPicPr>
        <p:blipFill>
          <a:blip r:embed="rId6"/>
          <a:srcRect/>
          <a:stretch>
            <a:fillRect/>
          </a:stretch>
        </p:blipFill>
        <p:spPr bwMode="auto">
          <a:xfrm>
            <a:off x="11555413" y="5322888"/>
            <a:ext cx="350837" cy="254000"/>
          </a:xfrm>
          <a:prstGeom prst="rect">
            <a:avLst/>
          </a:prstGeom>
          <a:noFill/>
          <a:ln w="9525">
            <a:noFill/>
            <a:miter lim="800000"/>
            <a:headEnd/>
            <a:tailEnd/>
          </a:ln>
        </p:spPr>
      </p:pic>
      <p:sp>
        <p:nvSpPr>
          <p:cNvPr id="13" name="Tytuł 1"/>
          <p:cNvSpPr txBox="1">
            <a:spLocks/>
          </p:cNvSpPr>
          <p:nvPr userDrawn="1"/>
        </p:nvSpPr>
        <p:spPr>
          <a:xfrm>
            <a:off x="2163763" y="4200525"/>
            <a:ext cx="9894887" cy="658813"/>
          </a:xfrm>
          <a:prstGeom prst="rect">
            <a:avLst/>
          </a:prstGeom>
        </p:spPr>
        <p:txBody>
          <a:bodyPr anchor="ctr">
            <a:normAutofit/>
          </a:bodyPr>
          <a:lstStyle>
            <a:lvl1pPr algn="r" defTabSz="914400" rtl="0" eaLnBrk="1" latinLnBrk="0" hangingPunct="1">
              <a:lnSpc>
                <a:spcPct val="90000"/>
              </a:lnSpc>
              <a:spcBef>
                <a:spcPct val="0"/>
              </a:spcBef>
              <a:buNone/>
              <a:defRPr sz="3200" kern="1200">
                <a:solidFill>
                  <a:schemeClr val="bg2">
                    <a:lumMod val="25000"/>
                  </a:schemeClr>
                </a:solidFill>
                <a:latin typeface="Calibri  "/>
                <a:ea typeface="Roboto Medium" panose="02000000000000000000" pitchFamily="2" charset="0"/>
                <a:cs typeface="Arial" panose="020B0604020202020204" pitchFamily="34" charset="0"/>
              </a:defRPr>
            </a:lvl1pPr>
          </a:lstStyle>
          <a:p>
            <a:pPr fontAlgn="auto">
              <a:spcAft>
                <a:spcPts val="0"/>
              </a:spcAft>
              <a:defRPr/>
            </a:pPr>
            <a:r>
              <a:rPr lang="pl-PL" dirty="0">
                <a:solidFill>
                  <a:schemeClr val="accent2">
                    <a:lumMod val="50000"/>
                  </a:schemeClr>
                </a:solidFill>
              </a:rPr>
              <a:t>Dziękujemy za uwagę</a:t>
            </a:r>
          </a:p>
        </p:txBody>
      </p:sp>
      <p:pic>
        <p:nvPicPr>
          <p:cNvPr id="14" name="Grafika 18"/>
          <p:cNvPicPr>
            <a:picLocks noChangeAspect="1"/>
          </p:cNvPicPr>
          <p:nvPr userDrawn="1"/>
        </p:nvPicPr>
        <p:blipFill>
          <a:blip r:embed="rId7"/>
          <a:srcRect/>
          <a:stretch>
            <a:fillRect/>
          </a:stretch>
        </p:blipFill>
        <p:spPr bwMode="auto">
          <a:xfrm>
            <a:off x="1182688" y="6086475"/>
            <a:ext cx="9163050" cy="525463"/>
          </a:xfrm>
          <a:prstGeom prst="rect">
            <a:avLst/>
          </a:prstGeom>
          <a:noFill/>
          <a:ln w="9525">
            <a:noFill/>
            <a:miter lim="800000"/>
            <a:headEnd/>
            <a:tailEnd/>
          </a:ln>
        </p:spPr>
      </p:pic>
      <p:sp>
        <p:nvSpPr>
          <p:cNvPr id="17" name="Symbol zastępczy tekstu 2"/>
          <p:cNvSpPr>
            <a:spLocks noGrp="1"/>
          </p:cNvSpPr>
          <p:nvPr>
            <p:ph type="body" sz="quarter" idx="10"/>
          </p:nvPr>
        </p:nvSpPr>
        <p:spPr>
          <a:xfrm>
            <a:off x="4087041" y="5248272"/>
            <a:ext cx="7414011" cy="404269"/>
          </a:xfrm>
        </p:spPr>
        <p:txBody>
          <a:bodyPr>
            <a:normAutofit/>
          </a:bodyPr>
          <a:lstStyle>
            <a:lvl1pPr marL="0" indent="0" algn="r">
              <a:buNone/>
              <a:defRPr sz="2400">
                <a:solidFill>
                  <a:schemeClr val="accent1"/>
                </a:solidFill>
              </a:defRPr>
            </a:lvl1pPr>
          </a:lstStyle>
          <a:p>
            <a:pPr lvl="0"/>
            <a:r>
              <a:rPr lang="pl-PL" dirty="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027" name="Symbol zastępczy tekstu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B9669DC-223F-48B0-9AA8-824547F44A80}" type="datetimeFigureOut">
              <a:rPr lang="pl-PL"/>
              <a:pPr>
                <a:defRPr/>
              </a:pPr>
              <a:t>22.06.2021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0B8FF7F-3785-4814-9F77-02C14382C2C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image" Target="../media/image20.emf"/><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Podtytuł 1"/>
          <p:cNvSpPr>
            <a:spLocks noGrp="1"/>
          </p:cNvSpPr>
          <p:nvPr>
            <p:ph type="subTitle" idx="1"/>
          </p:nvPr>
        </p:nvSpPr>
        <p:spPr>
          <a:xfrm>
            <a:off x="6302375" y="4487863"/>
            <a:ext cx="5756275" cy="404812"/>
          </a:xfrm>
        </p:spPr>
        <p:txBody>
          <a:bodyPr/>
          <a:lstStyle/>
          <a:p>
            <a:r>
              <a:rPr lang="pl-PL" dirty="0">
                <a:solidFill>
                  <a:srgbClr val="0070C0"/>
                </a:solidFill>
              </a:rPr>
              <a:t>Jedlina Zdrój; 16.06.2021 r.</a:t>
            </a:r>
          </a:p>
        </p:txBody>
      </p:sp>
      <p:sp>
        <p:nvSpPr>
          <p:cNvPr id="3" name="Tytuł 2"/>
          <p:cNvSpPr>
            <a:spLocks noGrp="1"/>
          </p:cNvSpPr>
          <p:nvPr>
            <p:ph type="ctrTitle"/>
          </p:nvPr>
        </p:nvSpPr>
        <p:spPr>
          <a:xfrm>
            <a:off x="2163763" y="3792538"/>
            <a:ext cx="9894887" cy="658812"/>
          </a:xfrm>
        </p:spPr>
        <p:txBody>
          <a:bodyPr rtlCol="0"/>
          <a:lstStyle/>
          <a:p>
            <a:pPr fontAlgn="auto">
              <a:spcAft>
                <a:spcPts val="0"/>
              </a:spcAft>
              <a:defRPr/>
            </a:pPr>
            <a:r>
              <a:rPr lang="pl-PL" b="1" dirty="0">
                <a:solidFill>
                  <a:schemeClr val="accent6">
                    <a:lumMod val="50000"/>
                  </a:schemeClr>
                </a:solidFill>
              </a:rPr>
              <a:t>Spotkanie informacyjne: Program Czyste Powietrze</a:t>
            </a:r>
          </a:p>
        </p:txBody>
      </p:sp>
      <p:sp>
        <p:nvSpPr>
          <p:cNvPr id="4" name="Tytuł 1"/>
          <p:cNvSpPr txBox="1">
            <a:spLocks/>
          </p:cNvSpPr>
          <p:nvPr/>
        </p:nvSpPr>
        <p:spPr>
          <a:xfrm>
            <a:off x="663575" y="5397500"/>
            <a:ext cx="9893300" cy="404813"/>
          </a:xfrm>
          <a:prstGeom prst="rect">
            <a:avLst/>
          </a:prstGeom>
        </p:spPr>
        <p:txBody>
          <a:bodyPr anchor="ctr">
            <a:normAutofit fontScale="85000" lnSpcReduction="20000"/>
          </a:bodyPr>
          <a:lstStyle>
            <a:lvl1pPr algn="ctr" defTabSz="914400" rtl="0" eaLnBrk="1" latinLnBrk="0" hangingPunct="1">
              <a:lnSpc>
                <a:spcPct val="90000"/>
              </a:lnSpc>
              <a:spcBef>
                <a:spcPct val="0"/>
              </a:spcBef>
              <a:buNone/>
              <a:defRPr sz="1600" kern="1200">
                <a:solidFill>
                  <a:srgbClr val="6A7074"/>
                </a:solidFill>
                <a:latin typeface="Calibri  "/>
                <a:ea typeface="Roboto Medium" panose="02000000000000000000" pitchFamily="2" charset="0"/>
                <a:cs typeface="Arial" panose="020B0604020202020204" pitchFamily="34" charset="0"/>
              </a:defRPr>
            </a:lvl1pPr>
          </a:lstStyle>
          <a:p>
            <a:pPr fontAlgn="auto">
              <a:spcAft>
                <a:spcPts val="0"/>
              </a:spcAft>
              <a:defRPr/>
            </a:pPr>
            <a:r>
              <a:rPr lang="pl-PL" dirty="0">
                <a:solidFill>
                  <a:schemeClr val="bg2">
                    <a:lumMod val="25000"/>
                  </a:schemeClr>
                </a:solidFill>
              </a:rPr>
              <a:t>Spotkanie realizowane w ramach Projektu „Ogólnopolski system wsparcia doradczego dla sektora publicznego, mieszkaniowego oraz przedsiębiorstw w zakresie efektywności energetycznej oraz OZE”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sz="3200" dirty="0">
                <a:solidFill>
                  <a:srgbClr val="8DB723"/>
                </a:solidFill>
              </a:rPr>
              <a:t>PROGRAM CZYSTE POWIETRZE </a:t>
            </a:r>
            <a:endParaRPr lang="pl-PL" dirty="0"/>
          </a:p>
        </p:txBody>
      </p:sp>
      <p:pic>
        <p:nvPicPr>
          <p:cNvPr id="23554" name="Symbol zastępczy zawartości 3"/>
          <p:cNvPicPr>
            <a:picLocks noGrp="1" noChangeAspect="1"/>
          </p:cNvPicPr>
          <p:nvPr>
            <p:ph idx="1"/>
          </p:nvPr>
        </p:nvPicPr>
        <p:blipFill>
          <a:blip r:embed="rId2"/>
          <a:srcRect/>
          <a:stretch>
            <a:fillRect/>
          </a:stretch>
        </p:blipFill>
        <p:spPr>
          <a:xfrm>
            <a:off x="60325" y="801688"/>
            <a:ext cx="11947525" cy="5116512"/>
          </a:xfrm>
        </p:spPr>
      </p:pic>
      <p:sp>
        <p:nvSpPr>
          <p:cNvPr id="3" name="pole tekstowe 2">
            <a:extLst>
              <a:ext uri="{FF2B5EF4-FFF2-40B4-BE49-F238E27FC236}">
                <a16:creationId xmlns:a16="http://schemas.microsoft.com/office/drawing/2014/main" id="{36AA6444-37D3-461F-A8F8-88F622928B52}"/>
              </a:ext>
            </a:extLst>
          </p:cNvPr>
          <p:cNvSpPr txBox="1"/>
          <p:nvPr/>
        </p:nvSpPr>
        <p:spPr>
          <a:xfrm>
            <a:off x="60325" y="115410"/>
            <a:ext cx="3579520" cy="830997"/>
          </a:xfrm>
          <a:prstGeom prst="rect">
            <a:avLst/>
          </a:prstGeom>
          <a:solidFill>
            <a:schemeClr val="bg1"/>
          </a:solidFill>
        </p:spPr>
        <p:txBody>
          <a:bodyPr wrap="square" rtlCol="0">
            <a:spAutoFit/>
          </a:bodyPr>
          <a:lstStyle/>
          <a:p>
            <a:r>
              <a:rPr lang="pl-PL" sz="2400" dirty="0">
                <a:solidFill>
                  <a:schemeClr val="accent1"/>
                </a:solidFill>
              </a:rPr>
              <a:t>https://czystepowietrze.</a:t>
            </a:r>
            <a:br>
              <a:rPr lang="pl-PL" sz="2400" dirty="0">
                <a:solidFill>
                  <a:schemeClr val="accent1"/>
                </a:solidFill>
              </a:rPr>
            </a:br>
            <a:r>
              <a:rPr lang="pl-PL" sz="2400" dirty="0">
                <a:solidFill>
                  <a:schemeClr val="accent1"/>
                </a:solidFill>
              </a:rPr>
              <a:t>gov.pl/czyste-powietrze/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Terminy naboru</a:t>
            </a:r>
          </a:p>
        </p:txBody>
      </p:sp>
      <p:pic>
        <p:nvPicPr>
          <p:cNvPr id="24578" name="Symbol zastępczy zawartości 4"/>
          <p:cNvPicPr>
            <a:picLocks noGrp="1" noChangeAspect="1"/>
          </p:cNvPicPr>
          <p:nvPr>
            <p:ph idx="1"/>
          </p:nvPr>
        </p:nvPicPr>
        <p:blipFill>
          <a:blip r:embed="rId2"/>
          <a:srcRect/>
          <a:stretch>
            <a:fillRect/>
          </a:stretch>
        </p:blipFill>
        <p:spPr>
          <a:xfrm>
            <a:off x="595313" y="1016941"/>
            <a:ext cx="9388475" cy="45751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endParaRPr lang="pl-PL"/>
          </a:p>
        </p:txBody>
      </p:sp>
      <p:sp>
        <p:nvSpPr>
          <p:cNvPr id="25602" name="Symbol zastępczy zawartości 3"/>
          <p:cNvSpPr>
            <a:spLocks noGrp="1"/>
          </p:cNvSpPr>
          <p:nvPr>
            <p:ph idx="1"/>
          </p:nvPr>
        </p:nvSpPr>
        <p:spPr>
          <a:xfrm>
            <a:off x="595313" y="1825625"/>
            <a:ext cx="7847012" cy="3763963"/>
          </a:xfrm>
        </p:spPr>
        <p:txBody>
          <a:bodyPr/>
          <a:lstStyle/>
          <a:p>
            <a:endParaRPr lang="pl-PL"/>
          </a:p>
        </p:txBody>
      </p:sp>
      <p:pic>
        <p:nvPicPr>
          <p:cNvPr id="25603" name="Picture 2"/>
          <p:cNvPicPr>
            <a:picLocks noChangeAspect="1" noChangeArrowheads="1"/>
          </p:cNvPicPr>
          <p:nvPr/>
        </p:nvPicPr>
        <p:blipFill>
          <a:blip r:embed="rId2"/>
          <a:srcRect/>
          <a:stretch>
            <a:fillRect/>
          </a:stretch>
        </p:blipFill>
        <p:spPr bwMode="auto">
          <a:xfrm>
            <a:off x="595313" y="0"/>
            <a:ext cx="10515600" cy="59166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O co możemy wnioskować do programu?</a:t>
            </a:r>
          </a:p>
        </p:txBody>
      </p:sp>
      <p:pic>
        <p:nvPicPr>
          <p:cNvPr id="26626" name="Obraz 6"/>
          <p:cNvPicPr>
            <a:picLocks noChangeAspect="1"/>
          </p:cNvPicPr>
          <p:nvPr/>
        </p:nvPicPr>
        <p:blipFill>
          <a:blip r:embed="rId2"/>
          <a:srcRect/>
          <a:stretch>
            <a:fillRect/>
          </a:stretch>
        </p:blipFill>
        <p:spPr bwMode="auto">
          <a:xfrm>
            <a:off x="3268663" y="1597025"/>
            <a:ext cx="1527175" cy="1692275"/>
          </a:xfrm>
          <a:prstGeom prst="rect">
            <a:avLst/>
          </a:prstGeom>
          <a:noFill/>
          <a:ln w="9525">
            <a:noFill/>
            <a:miter lim="800000"/>
            <a:headEnd/>
            <a:tailEnd/>
          </a:ln>
        </p:spPr>
      </p:pic>
      <p:pic>
        <p:nvPicPr>
          <p:cNvPr id="26627" name="Obraz 7"/>
          <p:cNvPicPr>
            <a:picLocks noChangeAspect="1"/>
          </p:cNvPicPr>
          <p:nvPr/>
        </p:nvPicPr>
        <p:blipFill>
          <a:blip r:embed="rId3"/>
          <a:srcRect/>
          <a:stretch>
            <a:fillRect/>
          </a:stretch>
        </p:blipFill>
        <p:spPr bwMode="auto">
          <a:xfrm>
            <a:off x="1077913" y="1597025"/>
            <a:ext cx="1527175" cy="1539875"/>
          </a:xfrm>
          <a:prstGeom prst="rect">
            <a:avLst/>
          </a:prstGeom>
          <a:noFill/>
          <a:ln w="9525">
            <a:noFill/>
            <a:miter lim="800000"/>
            <a:headEnd/>
            <a:tailEnd/>
          </a:ln>
        </p:spPr>
      </p:pic>
      <p:pic>
        <p:nvPicPr>
          <p:cNvPr id="26628" name="Obraz 10"/>
          <p:cNvPicPr>
            <a:picLocks noChangeAspect="1"/>
          </p:cNvPicPr>
          <p:nvPr/>
        </p:nvPicPr>
        <p:blipFill>
          <a:blip r:embed="rId4"/>
          <a:srcRect/>
          <a:stretch>
            <a:fillRect/>
          </a:stretch>
        </p:blipFill>
        <p:spPr bwMode="auto">
          <a:xfrm>
            <a:off x="679450" y="3767138"/>
            <a:ext cx="2325688" cy="1800225"/>
          </a:xfrm>
          <a:prstGeom prst="rect">
            <a:avLst/>
          </a:prstGeom>
          <a:noFill/>
          <a:ln w="9525">
            <a:noFill/>
            <a:miter lim="800000"/>
            <a:headEnd/>
            <a:tailEnd/>
          </a:ln>
        </p:spPr>
      </p:pic>
      <p:pic>
        <p:nvPicPr>
          <p:cNvPr id="26629" name="Obraz 11"/>
          <p:cNvPicPr>
            <a:picLocks noChangeAspect="1"/>
          </p:cNvPicPr>
          <p:nvPr/>
        </p:nvPicPr>
        <p:blipFill>
          <a:blip r:embed="rId5"/>
          <a:srcRect/>
          <a:stretch>
            <a:fillRect/>
          </a:stretch>
        </p:blipFill>
        <p:spPr bwMode="auto">
          <a:xfrm>
            <a:off x="3489325" y="3775075"/>
            <a:ext cx="1525588" cy="1905000"/>
          </a:xfrm>
          <a:prstGeom prst="rect">
            <a:avLst/>
          </a:prstGeom>
          <a:noFill/>
          <a:ln w="9525">
            <a:noFill/>
            <a:miter lim="800000"/>
            <a:headEnd/>
            <a:tailEnd/>
          </a:ln>
        </p:spPr>
      </p:pic>
      <p:pic>
        <p:nvPicPr>
          <p:cNvPr id="26630" name="Obraz 12"/>
          <p:cNvPicPr>
            <a:picLocks noChangeAspect="1"/>
          </p:cNvPicPr>
          <p:nvPr/>
        </p:nvPicPr>
        <p:blipFill>
          <a:blip r:embed="rId6"/>
          <a:srcRect/>
          <a:stretch>
            <a:fillRect/>
          </a:stretch>
        </p:blipFill>
        <p:spPr bwMode="auto">
          <a:xfrm>
            <a:off x="5992813" y="1597025"/>
            <a:ext cx="1558925" cy="1725613"/>
          </a:xfrm>
          <a:prstGeom prst="rect">
            <a:avLst/>
          </a:prstGeom>
          <a:noFill/>
          <a:ln w="9525">
            <a:noFill/>
            <a:miter lim="800000"/>
            <a:headEnd/>
            <a:tailEnd/>
          </a:ln>
        </p:spPr>
      </p:pic>
      <p:pic>
        <p:nvPicPr>
          <p:cNvPr id="26631" name="Obraz 13"/>
          <p:cNvPicPr>
            <a:picLocks noChangeAspect="1"/>
          </p:cNvPicPr>
          <p:nvPr/>
        </p:nvPicPr>
        <p:blipFill>
          <a:blip r:embed="rId7"/>
          <a:srcRect/>
          <a:stretch>
            <a:fillRect/>
          </a:stretch>
        </p:blipFill>
        <p:spPr bwMode="auto">
          <a:xfrm>
            <a:off x="8251825" y="1597025"/>
            <a:ext cx="1655763" cy="1739900"/>
          </a:xfrm>
          <a:prstGeom prst="rect">
            <a:avLst/>
          </a:prstGeom>
          <a:noFill/>
          <a:ln w="9525">
            <a:noFill/>
            <a:miter lim="800000"/>
            <a:headEnd/>
            <a:tailEnd/>
          </a:ln>
        </p:spPr>
      </p:pic>
      <p:pic>
        <p:nvPicPr>
          <p:cNvPr id="26632" name="Picture 2"/>
          <p:cNvPicPr>
            <a:picLocks noChangeAspect="1" noChangeArrowheads="1"/>
          </p:cNvPicPr>
          <p:nvPr/>
        </p:nvPicPr>
        <p:blipFill>
          <a:blip r:embed="rId8"/>
          <a:srcRect/>
          <a:stretch>
            <a:fillRect/>
          </a:stretch>
        </p:blipFill>
        <p:spPr bwMode="auto">
          <a:xfrm>
            <a:off x="6096000" y="3767138"/>
            <a:ext cx="1527175" cy="1538287"/>
          </a:xfrm>
          <a:prstGeom prst="rect">
            <a:avLst/>
          </a:prstGeom>
          <a:noFill/>
          <a:ln w="9525">
            <a:noFill/>
            <a:miter lim="800000"/>
            <a:headEnd/>
            <a:tailEnd/>
          </a:ln>
        </p:spPr>
      </p:pic>
      <p:pic>
        <p:nvPicPr>
          <p:cNvPr id="26633" name="Obraz 15"/>
          <p:cNvPicPr>
            <a:picLocks noChangeAspect="1"/>
          </p:cNvPicPr>
          <p:nvPr/>
        </p:nvPicPr>
        <p:blipFill>
          <a:blip r:embed="rId9"/>
          <a:srcRect/>
          <a:stretch>
            <a:fillRect/>
          </a:stretch>
        </p:blipFill>
        <p:spPr bwMode="auto">
          <a:xfrm>
            <a:off x="8315325" y="3767138"/>
            <a:ext cx="1527175" cy="18129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Wymagania techniczne</a:t>
            </a:r>
          </a:p>
        </p:txBody>
      </p:sp>
      <p:sp>
        <p:nvSpPr>
          <p:cNvPr id="3" name="pole tekstowe 2">
            <a:extLst>
              <a:ext uri="{FF2B5EF4-FFF2-40B4-BE49-F238E27FC236}">
                <a16:creationId xmlns:a16="http://schemas.microsoft.com/office/drawing/2014/main" id="{260BF1F4-E8A3-4D7D-BB80-6E0A4DCA53A6}"/>
              </a:ext>
            </a:extLst>
          </p:cNvPr>
          <p:cNvSpPr txBox="1"/>
          <p:nvPr/>
        </p:nvSpPr>
        <p:spPr>
          <a:xfrm>
            <a:off x="71021" y="967666"/>
            <a:ext cx="12055876" cy="4832092"/>
          </a:xfrm>
          <a:prstGeom prst="rect">
            <a:avLst/>
          </a:prstGeom>
          <a:noFill/>
        </p:spPr>
        <p:txBody>
          <a:bodyPr wrap="square" rtlCol="0">
            <a:spAutoFit/>
          </a:bodyPr>
          <a:lstStyle/>
          <a:p>
            <a:pPr algn="ctr"/>
            <a:r>
              <a:rPr lang="pl-PL" sz="2400" b="1" dirty="0">
                <a:solidFill>
                  <a:srgbClr val="FF0000"/>
                </a:solidFill>
              </a:rPr>
              <a:t>Wycofanie dotacji na kotły węglowe</a:t>
            </a:r>
          </a:p>
          <a:p>
            <a:endParaRPr lang="pl-PL" sz="800" dirty="0"/>
          </a:p>
          <a:p>
            <a:pPr>
              <a:buFont typeface="Arial" panose="020B0604020202020204" pitchFamily="34" charset="0"/>
              <a:buChar char="•"/>
            </a:pPr>
            <a:r>
              <a:rPr lang="pl-PL" b="1" dirty="0"/>
              <a:t>Zakup i montaż kotła na węgiel w ramach programu „Czyste Powietrze” jest możliwy tylko do 31 grudnia 2021 r</a:t>
            </a:r>
            <a:r>
              <a:rPr lang="pl-PL" dirty="0"/>
              <a:t>.</a:t>
            </a:r>
          </a:p>
          <a:p>
            <a:endParaRPr lang="pl-PL" sz="800" dirty="0"/>
          </a:p>
          <a:p>
            <a:pPr>
              <a:buFont typeface="Arial" panose="020B0604020202020204" pitchFamily="34" charset="0"/>
              <a:buChar char="•"/>
            </a:pPr>
            <a:r>
              <a:rPr lang="pl-PL" dirty="0"/>
              <a:t>Okres przejściowy do końca roku 2021 związany jest z tym, że program dopuszcza rozpoczęcie przedsięwzięcia do 6 miesięcy przed datą złożenia wniosku o dofinansowanie. </a:t>
            </a:r>
            <a:r>
              <a:rPr lang="pl-PL" b="1" dirty="0"/>
              <a:t>Wszyscy, którzy złożą wniosek o dofinansowanie, zakupią i zamontują kocioł na węgiel do 31 grudnia 2021 r. będą mieli ten koszt zakwalifikowany do dotacji </a:t>
            </a:r>
            <a:r>
              <a:rPr lang="pl-PL" dirty="0"/>
              <a:t>(zostanie dodany odpowiedni przypis w załączniku 2 i 2a do programu).</a:t>
            </a:r>
          </a:p>
          <a:p>
            <a:endParaRPr lang="pl-PL" sz="800" dirty="0"/>
          </a:p>
          <a:p>
            <a:pPr>
              <a:buFont typeface="Arial" panose="020B0604020202020204" pitchFamily="34" charset="0"/>
              <a:buChar char="•"/>
            </a:pPr>
            <a:r>
              <a:rPr lang="pl-PL" dirty="0"/>
              <a:t>Kotły na węgiel będą dofinansowane </a:t>
            </a:r>
            <a:r>
              <a:rPr lang="pl-PL" b="1" dirty="0"/>
              <a:t>pod warunkiem</a:t>
            </a:r>
            <a:r>
              <a:rPr lang="pl-PL" dirty="0"/>
              <a:t>:</a:t>
            </a:r>
          </a:p>
          <a:p>
            <a:pPr>
              <a:buFont typeface="+mj-lt"/>
              <a:buAutoNum type="arabicPeriod"/>
            </a:pPr>
            <a:r>
              <a:rPr lang="pl-PL" dirty="0"/>
              <a:t> Złożenia wniosku o dofinansowanie obejmującego kocioł na węgiel do 31 grudnia 2021 r.,</a:t>
            </a:r>
          </a:p>
          <a:p>
            <a:pPr>
              <a:buFont typeface="+mj-lt"/>
              <a:buAutoNum type="arabicPeriod"/>
            </a:pPr>
            <a:r>
              <a:rPr lang="pl-PL" dirty="0"/>
              <a:t> Zakupu kotła na węgiel do 31 grudnia 2021 r.,</a:t>
            </a:r>
          </a:p>
          <a:p>
            <a:pPr>
              <a:buFont typeface="+mj-lt"/>
              <a:buAutoNum type="arabicPeriod"/>
            </a:pPr>
            <a:r>
              <a:rPr lang="pl-PL" dirty="0"/>
              <a:t> Wystawienia faktury za kocioł i montaż do 31 grudnia 2021 r.</a:t>
            </a:r>
          </a:p>
          <a:p>
            <a:endParaRPr lang="pl-PL" sz="800" dirty="0"/>
          </a:p>
          <a:p>
            <a:r>
              <a:rPr lang="pl-PL" dirty="0"/>
              <a:t>Powyższy warunek nie dotyczy wniosków złożonych przed datą wejścia w życie zmian w programie (planowane </a:t>
            </a:r>
            <a:br>
              <a:rPr lang="pl-PL" dirty="0"/>
            </a:br>
            <a:r>
              <a:rPr lang="pl-PL" dirty="0"/>
              <a:t>od 1 lipca 2021 r.).</a:t>
            </a:r>
          </a:p>
          <a:p>
            <a:pPr algn="ctr"/>
            <a:r>
              <a:rPr lang="pl-PL" b="1" dirty="0">
                <a:solidFill>
                  <a:srgbClr val="FF0000"/>
                </a:solidFill>
              </a:rPr>
              <a:t>Od 1 stycznia 2022 r. nie będzie można otrzymać dotacji na zakup kotła węglowego w programie </a:t>
            </a:r>
            <a:br>
              <a:rPr lang="pl-PL" b="1" dirty="0">
                <a:solidFill>
                  <a:srgbClr val="FF0000"/>
                </a:solidFill>
              </a:rPr>
            </a:br>
            <a:r>
              <a:rPr lang="pl-PL" b="1" dirty="0">
                <a:solidFill>
                  <a:srgbClr val="FF0000"/>
                </a:solidFill>
              </a:rPr>
              <a:t>„Czyste Powietrze”.</a:t>
            </a:r>
            <a:endParaRPr lang="pl-PL" dirty="0"/>
          </a:p>
        </p:txBody>
      </p:sp>
    </p:spTree>
    <p:extLst>
      <p:ext uri="{BB962C8B-B14F-4D97-AF65-F5344CB8AC3E}">
        <p14:creationId xmlns:p14="http://schemas.microsoft.com/office/powerpoint/2010/main" val="144250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Wymagania techniczne</a:t>
            </a:r>
          </a:p>
        </p:txBody>
      </p:sp>
      <p:pic>
        <p:nvPicPr>
          <p:cNvPr id="7" name="Obraz 6">
            <a:extLst>
              <a:ext uri="{FF2B5EF4-FFF2-40B4-BE49-F238E27FC236}">
                <a16:creationId xmlns:a16="http://schemas.microsoft.com/office/drawing/2014/main" id="{EBE5E7A2-6381-4637-B354-671BB012B0EC}"/>
              </a:ext>
            </a:extLst>
          </p:cNvPr>
          <p:cNvPicPr>
            <a:picLocks noChangeAspect="1"/>
          </p:cNvPicPr>
          <p:nvPr/>
        </p:nvPicPr>
        <p:blipFill>
          <a:blip r:embed="rId2"/>
          <a:stretch>
            <a:fillRect/>
          </a:stretch>
        </p:blipFill>
        <p:spPr>
          <a:xfrm>
            <a:off x="255407" y="901820"/>
            <a:ext cx="11681186" cy="50543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Wymagania dla instalowanych nowych źródeł ciepła</a:t>
            </a:r>
          </a:p>
        </p:txBody>
      </p:sp>
      <p:pic>
        <p:nvPicPr>
          <p:cNvPr id="22530" name="Symbol zastępczy zawartości 4"/>
          <p:cNvPicPr>
            <a:picLocks noGrp="1" noChangeAspect="1"/>
          </p:cNvPicPr>
          <p:nvPr>
            <p:ph idx="1"/>
          </p:nvPr>
        </p:nvPicPr>
        <p:blipFill>
          <a:blip r:embed="rId2"/>
          <a:srcRect/>
          <a:stretch>
            <a:fillRect/>
          </a:stretch>
        </p:blipFill>
        <p:spPr>
          <a:xfrm>
            <a:off x="552450" y="744538"/>
            <a:ext cx="11549063" cy="51339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Kto może być Beneficjentem programu?</a:t>
            </a:r>
          </a:p>
        </p:txBody>
      </p:sp>
      <p:sp>
        <p:nvSpPr>
          <p:cNvPr id="3" name="Symbol zastępczy zawartości 2"/>
          <p:cNvSpPr>
            <a:spLocks noGrp="1"/>
          </p:cNvSpPr>
          <p:nvPr>
            <p:ph idx="1"/>
          </p:nvPr>
        </p:nvSpPr>
        <p:spPr>
          <a:xfrm>
            <a:off x="595313" y="1441450"/>
            <a:ext cx="11075987" cy="4148138"/>
          </a:xfrm>
        </p:spPr>
        <p:txBody>
          <a:bodyPr rtlCol="0">
            <a:normAutofit/>
          </a:bodyPr>
          <a:lstStyle/>
          <a:p>
            <a:pPr marL="342900" indent="-342900" fontAlgn="auto">
              <a:lnSpc>
                <a:spcPct val="107000"/>
              </a:lnSpc>
              <a:spcAft>
                <a:spcPts val="800"/>
              </a:spcAft>
              <a:buFont typeface="Arial" panose="020B0604020202020204" pitchFamily="34" charset="0"/>
              <a:buChar char="•"/>
              <a:defRPr/>
            </a:pPr>
            <a:r>
              <a:rPr lang="pl-PL" sz="2000" dirty="0"/>
              <a:t>Beneficjentem jest osoba fizyczna będąca </a:t>
            </a:r>
            <a:r>
              <a:rPr lang="pl-PL" sz="2000" b="1" dirty="0"/>
              <a:t>właścicielem lub współwłaścicielem</a:t>
            </a:r>
            <a:r>
              <a:rPr lang="pl-PL" sz="2000" dirty="0"/>
              <a:t>  budynku mieszkalnego jednorodzinnego lub wydzielonego w budynku jednorodzinnym lokalu mieszkalnego z wyodrębnioną księgą wieczystą  o dochodzie rocznym nieprzekraczającym kwoty </a:t>
            </a:r>
            <a:r>
              <a:rPr lang="pl-PL" sz="2000" b="1" dirty="0">
                <a:solidFill>
                  <a:srgbClr val="00B050"/>
                </a:solidFill>
              </a:rPr>
              <a:t>100 000 zł</a:t>
            </a:r>
          </a:p>
          <a:p>
            <a:pPr fontAlgn="auto">
              <a:spcBef>
                <a:spcPts val="0"/>
              </a:spcBef>
              <a:spcAft>
                <a:spcPts val="0"/>
              </a:spcAft>
              <a:buFont typeface="Arial" panose="020B0604020202020204" pitchFamily="34" charset="0"/>
              <a:buChar char="•"/>
              <a:defRPr/>
            </a:pPr>
            <a:r>
              <a:rPr lang="pl-PL" sz="2000" dirty="0"/>
              <a:t>      Wnioskodawcy podzieleni na </a:t>
            </a:r>
            <a:r>
              <a:rPr lang="pl-PL" sz="2000" b="1" dirty="0"/>
              <a:t>dwie grupy </a:t>
            </a:r>
            <a:r>
              <a:rPr lang="pl-PL" sz="2000" dirty="0"/>
              <a:t>tj.:</a:t>
            </a:r>
          </a:p>
          <a:p>
            <a:pPr fontAlgn="auto">
              <a:spcBef>
                <a:spcPts val="0"/>
              </a:spcBef>
              <a:spcAft>
                <a:spcPts val="0"/>
              </a:spcAft>
              <a:buFont typeface="Arial" panose="020B0604020202020204" pitchFamily="34" charset="0"/>
              <a:buChar char="•"/>
              <a:defRPr/>
            </a:pPr>
            <a:endParaRPr lang="pl-PL" sz="2000" dirty="0"/>
          </a:p>
          <a:p>
            <a:pPr lvl="1" fontAlgn="auto">
              <a:spcBef>
                <a:spcPts val="0"/>
              </a:spcBef>
              <a:spcAft>
                <a:spcPts val="0"/>
              </a:spcAft>
              <a:buFont typeface="Arial" panose="020B0604020202020204" pitchFamily="34" charset="0"/>
              <a:buNone/>
              <a:defRPr/>
            </a:pPr>
            <a:r>
              <a:rPr lang="pl-PL" sz="2000" dirty="0"/>
              <a:t>1) Uprawnieni do </a:t>
            </a:r>
            <a:r>
              <a:rPr lang="pl-PL" sz="2000" b="1" dirty="0"/>
              <a:t>podstawowego</a:t>
            </a:r>
            <a:r>
              <a:rPr lang="pl-PL" sz="2000" dirty="0"/>
              <a:t> poziomu dofinansowania – oświadczenie o dochodzie, wymagane podanie na podstawie jakich dokumentów wyliczono</a:t>
            </a:r>
          </a:p>
          <a:p>
            <a:pPr lvl="1" fontAlgn="auto">
              <a:spcBef>
                <a:spcPts val="0"/>
              </a:spcBef>
              <a:spcAft>
                <a:spcPts val="0"/>
              </a:spcAft>
              <a:buFont typeface="Arial" panose="020B0604020202020204" pitchFamily="34" charset="0"/>
              <a:buChar char="•"/>
              <a:defRPr/>
            </a:pPr>
            <a:endParaRPr lang="pl-PL" sz="2000" dirty="0"/>
          </a:p>
          <a:p>
            <a:pPr lvl="1" fontAlgn="auto">
              <a:spcBef>
                <a:spcPts val="0"/>
              </a:spcBef>
              <a:spcAft>
                <a:spcPts val="0"/>
              </a:spcAft>
              <a:buFont typeface="Arial" panose="020B0604020202020204" pitchFamily="34" charset="0"/>
              <a:buNone/>
              <a:defRPr/>
            </a:pPr>
            <a:r>
              <a:rPr lang="pl-PL" sz="2000" dirty="0"/>
              <a:t>2) Uprawnieni do </a:t>
            </a:r>
            <a:r>
              <a:rPr lang="pl-PL" sz="2000" b="1" dirty="0"/>
              <a:t>podwyższonego</a:t>
            </a:r>
            <a:r>
              <a:rPr lang="pl-PL" sz="2000" dirty="0"/>
              <a:t> dofinansowania; przeciętny miesięczny dochód na jednego członka rodziny nie przekracza:  </a:t>
            </a:r>
          </a:p>
          <a:p>
            <a:pPr lvl="2" fontAlgn="auto">
              <a:spcBef>
                <a:spcPts val="0"/>
              </a:spcBef>
              <a:spcAft>
                <a:spcPts val="0"/>
              </a:spcAft>
              <a:buFont typeface="Arial" panose="020B0604020202020204" pitchFamily="34" charset="0"/>
              <a:buChar char="•"/>
              <a:defRPr/>
            </a:pPr>
            <a:r>
              <a:rPr lang="pl-PL" sz="2000" b="1" dirty="0">
                <a:solidFill>
                  <a:srgbClr val="00B050"/>
                </a:solidFill>
              </a:rPr>
              <a:t>1 400 zł </a:t>
            </a:r>
            <a:r>
              <a:rPr lang="pl-PL" sz="2000" dirty="0"/>
              <a:t>w gospodarstwie wieloosobowym ( od 1 lipca 2021: 1563,60 zł)</a:t>
            </a:r>
          </a:p>
          <a:p>
            <a:pPr lvl="2" fontAlgn="auto">
              <a:spcBef>
                <a:spcPts val="0"/>
              </a:spcBef>
              <a:spcAft>
                <a:spcPts val="0"/>
              </a:spcAft>
              <a:buFont typeface="Arial" panose="020B0604020202020204" pitchFamily="34" charset="0"/>
              <a:buChar char="•"/>
              <a:defRPr/>
            </a:pPr>
            <a:r>
              <a:rPr lang="pl-PL" sz="2000" b="1" dirty="0">
                <a:solidFill>
                  <a:srgbClr val="00B050"/>
                </a:solidFill>
              </a:rPr>
              <a:t>1 960 zł </a:t>
            </a:r>
            <a:r>
              <a:rPr lang="pl-PL" sz="2000" dirty="0"/>
              <a:t>w gospodarstwie jednoosobowym ( od 1 lipca 2021: 2189,04 zł)</a:t>
            </a:r>
          </a:p>
          <a:p>
            <a:pPr lvl="2" fontAlgn="auto">
              <a:spcBef>
                <a:spcPts val="0"/>
              </a:spcBef>
              <a:spcAft>
                <a:spcPts val="0"/>
              </a:spcAft>
              <a:buFont typeface="Arial" panose="020B0604020202020204" pitchFamily="34" charset="0"/>
              <a:buChar char="•"/>
              <a:defRPr/>
            </a:pPr>
            <a:r>
              <a:rPr lang="pl-PL" sz="2000" dirty="0"/>
              <a:t>Zaświadczenie o dochodzie wydawane jest przez gminę</a:t>
            </a:r>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Okres kwalifikowania kosztów</a:t>
            </a:r>
          </a:p>
        </p:txBody>
      </p:sp>
      <p:sp>
        <p:nvSpPr>
          <p:cNvPr id="3" name="Symbol zastępczy zawartości 2"/>
          <p:cNvSpPr>
            <a:spLocks noGrp="1"/>
          </p:cNvSpPr>
          <p:nvPr>
            <p:ph idx="1"/>
          </p:nvPr>
        </p:nvSpPr>
        <p:spPr>
          <a:xfrm>
            <a:off x="595313" y="1108075"/>
            <a:ext cx="11075987" cy="4481513"/>
          </a:xfrm>
        </p:spPr>
        <p:txBody>
          <a:bodyPr rtlCol="0"/>
          <a:lstStyle/>
          <a:p>
            <a:pPr fontAlgn="auto">
              <a:spcAft>
                <a:spcPts val="0"/>
              </a:spcAft>
              <a:buFont typeface="Arial" panose="020B0604020202020204" pitchFamily="34" charset="0"/>
              <a:buNone/>
              <a:defRPr/>
            </a:pPr>
            <a:r>
              <a:rPr lang="pl-PL" sz="2000" b="1" dirty="0">
                <a:solidFill>
                  <a:schemeClr val="tx1"/>
                </a:solidFill>
              </a:rPr>
              <a:t>Okres kwalifikowalności kosztów: </a:t>
            </a:r>
            <a:endParaRPr lang="pl-PL" sz="2000" dirty="0">
              <a:solidFill>
                <a:schemeClr val="tx1"/>
              </a:solidFill>
            </a:endParaRPr>
          </a:p>
          <a:p>
            <a:pPr marL="285750" indent="-285750" fontAlgn="auto">
              <a:spcAft>
                <a:spcPts val="0"/>
              </a:spcAft>
              <a:buFont typeface="Arial" panose="020B0604020202020204" pitchFamily="34" charset="0"/>
              <a:buChar char="•"/>
              <a:defRPr/>
            </a:pPr>
            <a:r>
              <a:rPr lang="pl-PL" sz="2000" b="1" dirty="0">
                <a:solidFill>
                  <a:schemeClr val="tx1"/>
                </a:solidFill>
              </a:rPr>
              <a:t>rozpoczęcie przedsięwzięcia</a:t>
            </a:r>
            <a:r>
              <a:rPr lang="pl-PL" sz="2000" dirty="0">
                <a:solidFill>
                  <a:schemeClr val="tx1"/>
                </a:solidFill>
              </a:rPr>
              <a:t> rozumiane jest, jako poniesienie pierwszego kosztu kwalifikowanego (data wystawienia pierwszej faktury lub równoważnego dokumentu księgowego) i może nastąpić nie wcześniej niż </a:t>
            </a:r>
            <a:r>
              <a:rPr lang="pl-PL" sz="2000" b="1" dirty="0">
                <a:solidFill>
                  <a:schemeClr val="accent1">
                    <a:lumMod val="75000"/>
                  </a:schemeClr>
                </a:solidFill>
              </a:rPr>
              <a:t>6 miesięcy przed datą złożenia wniosku </a:t>
            </a:r>
            <a:r>
              <a:rPr lang="pl-PL" sz="2000" dirty="0">
                <a:solidFill>
                  <a:schemeClr val="tx1"/>
                </a:solidFill>
              </a:rPr>
              <a:t>o dofinansowanie. Koszty poniesione wcześniej</a:t>
            </a:r>
            <a:r>
              <a:rPr lang="pl-PL" sz="2000" b="1" dirty="0">
                <a:solidFill>
                  <a:schemeClr val="accent1">
                    <a:lumMod val="75000"/>
                  </a:schemeClr>
                </a:solidFill>
              </a:rPr>
              <a:t> </a:t>
            </a:r>
            <a:r>
              <a:rPr lang="pl-PL" sz="2000" dirty="0">
                <a:solidFill>
                  <a:schemeClr val="tx1"/>
                </a:solidFill>
              </a:rPr>
              <a:t>uznawane są za niekwalifikowane.</a:t>
            </a:r>
          </a:p>
          <a:p>
            <a:pPr marL="285750" indent="-285750" fontAlgn="auto">
              <a:spcAft>
                <a:spcPts val="0"/>
              </a:spcAft>
              <a:buFont typeface="Arial" panose="020B0604020202020204" pitchFamily="34" charset="0"/>
              <a:buChar char="•"/>
              <a:defRPr/>
            </a:pPr>
            <a:r>
              <a:rPr lang="pl-PL" sz="2000" b="1" dirty="0">
                <a:solidFill>
                  <a:schemeClr val="tx1"/>
                </a:solidFill>
              </a:rPr>
              <a:t>zakończenie przedsięwzięcia </a:t>
            </a:r>
            <a:r>
              <a:rPr lang="pl-PL" sz="2000" dirty="0">
                <a:solidFill>
                  <a:schemeClr val="tx1"/>
                </a:solidFill>
              </a:rPr>
              <a:t>(data wystawienia ostatniej faktury lub równoważnego dokumentu księgowego lub innego dokumentu potwierdzającego wykonanie prac) oznacza rzeczowe zakończenie wszystkich prac objętych umową o dofinansowanie, pozwalające na prawidłową eksploatację zamontowanych urządzeń. W ramach Programu finansowane są również przedsięwzięcia zakończone przed dniem złożenia wniosku o dofinansowanie, pod warunkiem, że </a:t>
            </a:r>
            <a:r>
              <a:rPr lang="pl-PL" sz="2000" b="1" dirty="0">
                <a:solidFill>
                  <a:schemeClr val="tx1"/>
                </a:solidFill>
              </a:rPr>
              <a:t>nie zostały rozpoczęte wcześniej niż sześć miesięcy przed datą złożenia wniosku o dofinansowanie.</a:t>
            </a:r>
            <a:endParaRPr lang="pl-PL" sz="2000" dirty="0">
              <a:solidFill>
                <a:schemeClr val="tx1"/>
              </a:solidFill>
            </a:endParaRPr>
          </a:p>
          <a:p>
            <a:pPr marL="285750" indent="-285750" fontAlgn="auto">
              <a:spcAft>
                <a:spcPts val="0"/>
              </a:spcAft>
              <a:buFont typeface="Arial" panose="020B0604020202020204" pitchFamily="34" charset="0"/>
              <a:buChar char="•"/>
              <a:defRPr/>
            </a:pPr>
            <a:r>
              <a:rPr lang="pl-PL" sz="2000" b="1" dirty="0">
                <a:solidFill>
                  <a:schemeClr val="tx1"/>
                </a:solidFill>
              </a:rPr>
              <a:t>okres realizacji</a:t>
            </a:r>
            <a:r>
              <a:rPr lang="pl-PL" sz="2000" dirty="0">
                <a:solidFill>
                  <a:schemeClr val="tx1"/>
                </a:solidFill>
              </a:rPr>
              <a:t> przedsięwzięcia wynosi do </a:t>
            </a:r>
            <a:r>
              <a:rPr lang="pl-PL" sz="2000" b="1" dirty="0">
                <a:solidFill>
                  <a:schemeClr val="tx1"/>
                </a:solidFill>
              </a:rPr>
              <a:t>30 miesięcy </a:t>
            </a:r>
            <a:r>
              <a:rPr lang="pl-PL" sz="2000" dirty="0">
                <a:solidFill>
                  <a:schemeClr val="tx1"/>
                </a:solidFill>
              </a:rPr>
              <a:t>od daty złożenia wniosku o dofinansowanie, lecz nie później, niż do </a:t>
            </a:r>
            <a:r>
              <a:rPr lang="pl-PL" sz="2000" b="1" dirty="0">
                <a:solidFill>
                  <a:schemeClr val="tx1"/>
                </a:solidFill>
              </a:rPr>
              <a:t>30.06.2029 r</a:t>
            </a:r>
            <a:r>
              <a:rPr lang="pl-PL" sz="2000" dirty="0">
                <a:solidFill>
                  <a:schemeClr val="tx1"/>
                </a:solidFill>
              </a:rPr>
              <a:t>. </a:t>
            </a:r>
          </a:p>
          <a:p>
            <a:pPr fontAlgn="auto">
              <a:spcAft>
                <a:spcPts val="0"/>
              </a:spcAft>
              <a:buFont typeface="Arial" panose="020B0604020202020204" pitchFamily="34" charset="0"/>
              <a:buNone/>
              <a:defRPr/>
            </a:pP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endParaRPr lang="pl-PL"/>
          </a:p>
        </p:txBody>
      </p:sp>
      <p:pic>
        <p:nvPicPr>
          <p:cNvPr id="31746" name="Symbol zastępczy zawartości 4"/>
          <p:cNvPicPr>
            <a:picLocks noGrp="1" noChangeAspect="1"/>
          </p:cNvPicPr>
          <p:nvPr>
            <p:ph idx="1"/>
          </p:nvPr>
        </p:nvPicPr>
        <p:blipFill>
          <a:blip r:embed="rId2"/>
          <a:srcRect/>
          <a:stretch>
            <a:fillRect/>
          </a:stretch>
        </p:blipFill>
        <p:spPr>
          <a:xfrm>
            <a:off x="0" y="0"/>
            <a:ext cx="12192000" cy="589438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ymbol zastępczy zawartości 3"/>
          <p:cNvPicPr>
            <a:picLocks noGrp="1" noChangeAspect="1"/>
          </p:cNvPicPr>
          <p:nvPr>
            <p:ph idx="1"/>
          </p:nvPr>
        </p:nvPicPr>
        <p:blipFill>
          <a:blip r:embed="rId3"/>
          <a:srcRect/>
          <a:stretch>
            <a:fillRect/>
          </a:stretch>
        </p:blipFill>
        <p:spPr>
          <a:xfrm>
            <a:off x="265113" y="801688"/>
            <a:ext cx="11926887" cy="4533792"/>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endParaRPr lang="pl-PL"/>
          </a:p>
        </p:txBody>
      </p:sp>
      <p:pic>
        <p:nvPicPr>
          <p:cNvPr id="32770" name="Symbol zastępczy zawartości 4"/>
          <p:cNvPicPr>
            <a:picLocks noGrp="1" noChangeAspect="1"/>
          </p:cNvPicPr>
          <p:nvPr>
            <p:ph idx="1"/>
          </p:nvPr>
        </p:nvPicPr>
        <p:blipFill>
          <a:blip r:embed="rId2"/>
          <a:srcRect/>
          <a:stretch>
            <a:fillRect/>
          </a:stretch>
        </p:blipFill>
        <p:spPr>
          <a:xfrm>
            <a:off x="0" y="-98425"/>
            <a:ext cx="12192000" cy="598011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ytuł 1"/>
          <p:cNvSpPr>
            <a:spLocks noGrp="1"/>
          </p:cNvSpPr>
          <p:nvPr>
            <p:ph type="title"/>
          </p:nvPr>
        </p:nvSpPr>
        <p:spPr>
          <a:xfrm>
            <a:off x="1570038" y="333375"/>
            <a:ext cx="8559800" cy="1143000"/>
          </a:xfrm>
        </p:spPr>
        <p:txBody>
          <a:bodyPr/>
          <a:lstStyle/>
          <a:p>
            <a:r>
              <a:rPr lang="pl-PL" sz="2900" dirty="0">
                <a:latin typeface="Calibri" pitchFamily="34" charset="0"/>
                <a:cs typeface="Arial" charset="0"/>
              </a:rPr>
              <a:t>Maksymalny poziom dotacji dla całego przedsięwzięcia</a:t>
            </a:r>
          </a:p>
        </p:txBody>
      </p:sp>
      <p:sp>
        <p:nvSpPr>
          <p:cNvPr id="6" name="pole tekstowe 5"/>
          <p:cNvSpPr txBox="1"/>
          <p:nvPr/>
        </p:nvSpPr>
        <p:spPr>
          <a:xfrm>
            <a:off x="1555750" y="1281113"/>
            <a:ext cx="9015413" cy="768350"/>
          </a:xfrm>
          <a:prstGeom prst="rect">
            <a:avLst/>
          </a:prstGeom>
          <a:noFill/>
        </p:spPr>
        <p:txBody>
          <a:bodyPr>
            <a:spAutoFit/>
          </a:bodyPr>
          <a:lstStyle/>
          <a:p>
            <a:pPr fontAlgn="auto">
              <a:spcBef>
                <a:spcPts val="0"/>
              </a:spcBef>
              <a:spcAft>
                <a:spcPts val="0"/>
              </a:spcAft>
              <a:defRPr/>
            </a:pPr>
            <a:r>
              <a:rPr lang="pl-PL" sz="2200" dirty="0">
                <a:solidFill>
                  <a:schemeClr val="accent1">
                    <a:lumMod val="50000"/>
                  </a:schemeClr>
                </a:solidFill>
                <a:latin typeface="+mn-lt"/>
                <a:cs typeface="+mn-cs"/>
              </a:rPr>
              <a:t>Ponadto istnieje </a:t>
            </a:r>
            <a:r>
              <a:rPr lang="pl-PL" sz="2200" b="1" dirty="0">
                <a:solidFill>
                  <a:schemeClr val="accent1">
                    <a:lumMod val="50000"/>
                  </a:schemeClr>
                </a:solidFill>
                <a:latin typeface="+mn-lt"/>
                <a:cs typeface="+mn-cs"/>
              </a:rPr>
              <a:t>limit</a:t>
            </a:r>
            <a:r>
              <a:rPr lang="pl-PL" sz="2200" dirty="0">
                <a:solidFill>
                  <a:schemeClr val="accent1">
                    <a:lumMod val="50000"/>
                  </a:schemeClr>
                </a:solidFill>
                <a:latin typeface="+mn-lt"/>
                <a:cs typeface="+mn-cs"/>
              </a:rPr>
              <a:t> całkowitej wysokości dotacji dla całego przedsięwzięcia. Limit zależy zarówno od poziomu dofinansowania jak i zakresu prac.</a:t>
            </a:r>
          </a:p>
        </p:txBody>
      </p:sp>
      <p:graphicFrame>
        <p:nvGraphicFramePr>
          <p:cNvPr id="3" name="Tabela 2"/>
          <p:cNvGraphicFramePr>
            <a:graphicFrameLocks noGrp="1"/>
          </p:cNvGraphicFramePr>
          <p:nvPr/>
        </p:nvGraphicFramePr>
        <p:xfrm>
          <a:off x="1570038" y="2398713"/>
          <a:ext cx="9000000" cy="3427200"/>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20000"/>
                    </a:ext>
                  </a:extLst>
                </a:gridCol>
                <a:gridCol w="4500000">
                  <a:extLst>
                    <a:ext uri="{9D8B030D-6E8A-4147-A177-3AD203B41FA5}">
                      <a16:colId xmlns:a16="http://schemas.microsoft.com/office/drawing/2014/main" val="20001"/>
                    </a:ext>
                  </a:extLst>
                </a:gridCol>
              </a:tblGrid>
              <a:tr h="576000">
                <a:tc>
                  <a:txBody>
                    <a:bodyPr/>
                    <a:lstStyle/>
                    <a:p>
                      <a:pPr algn="ctr"/>
                      <a:r>
                        <a:rPr lang="pl-PL" sz="2400" dirty="0"/>
                        <a:t>Podstawowy poziom dofinansowania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dirty="0"/>
                        <a:t>Podstawowy  poziom dofinansowania</a:t>
                      </a:r>
                    </a:p>
                  </a:txBody>
                  <a:tcPr anchor="ctr"/>
                </a:tc>
                <a:extLst>
                  <a:ext uri="{0D108BD9-81ED-4DB2-BD59-A6C34878D82A}">
                    <a16:rowId xmlns:a16="http://schemas.microsoft.com/office/drawing/2014/main" val="10000"/>
                  </a:ext>
                </a:extLst>
              </a:tr>
              <a:tr h="370840">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wymiana źródła ciepła </a:t>
                      </a:r>
                      <a:r>
                        <a:rPr lang="pl-PL" sz="2000" b="1" u="none" dirty="0">
                          <a:solidFill>
                            <a:schemeClr val="accent1">
                              <a:lumMod val="50000"/>
                            </a:schemeClr>
                          </a:solidFill>
                        </a:rPr>
                        <a:t>na pompę ciepła (typu p/w lub gruntowa)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wentylacja mechaniczna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termomodernizacja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dirty="0">
                          <a:solidFill>
                            <a:schemeClr val="accent1">
                              <a:lumMod val="50000"/>
                            </a:schemeClr>
                          </a:solidFill>
                        </a:rPr>
                        <a:t>dokumentacja</a:t>
                      </a:r>
                    </a:p>
                  </a:txBody>
                  <a:tcPr anchor="ctr"/>
                </a:tc>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wymiana źródła ciepła na </a:t>
                      </a:r>
                      <a:r>
                        <a:rPr lang="pl-PL" sz="2000" b="1" u="none" kern="1200" dirty="0">
                          <a:solidFill>
                            <a:schemeClr val="accent1">
                              <a:lumMod val="50000"/>
                            </a:schemeClr>
                          </a:solidFill>
                          <a:latin typeface="+mn-lt"/>
                          <a:ea typeface="+mn-ea"/>
                          <a:cs typeface="+mn-cs"/>
                        </a:rPr>
                        <a:t>inne niż pompa ciepła (typu powietrze/woda lub gruntowa)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wentylacja mechaniczna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termomodernizacja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u="none" kern="1200" dirty="0">
                          <a:solidFill>
                            <a:schemeClr val="accent1">
                              <a:lumMod val="50000"/>
                            </a:schemeClr>
                          </a:solidFill>
                          <a:latin typeface="+mn-lt"/>
                          <a:ea typeface="+mn-ea"/>
                          <a:cs typeface="+mn-cs"/>
                        </a:rPr>
                        <a:t>dokumentacja</a:t>
                      </a:r>
                    </a:p>
                  </a:txBody>
                  <a:tcPr anchor="ctr"/>
                </a:tc>
                <a:extLst>
                  <a:ext uri="{0D108BD9-81ED-4DB2-BD59-A6C34878D82A}">
                    <a16:rowId xmlns:a16="http://schemas.microsoft.com/office/drawing/2014/main" val="10001"/>
                  </a:ext>
                </a:extLst>
              </a:tr>
              <a:tr h="684000">
                <a:tc>
                  <a:txBody>
                    <a:bodyPr/>
                    <a:lstStyle/>
                    <a:p>
                      <a:pPr algn="ctr"/>
                      <a:r>
                        <a:rPr lang="pl-PL" sz="2400" b="1" dirty="0">
                          <a:solidFill>
                            <a:schemeClr val="accent1">
                              <a:lumMod val="50000"/>
                            </a:schemeClr>
                          </a:solidFill>
                        </a:rPr>
                        <a:t>25 000 zł + 5 000 zł </a:t>
                      </a:r>
                      <a:r>
                        <a:rPr lang="pl-PL" sz="2400" b="1" dirty="0" err="1">
                          <a:solidFill>
                            <a:schemeClr val="accent1">
                              <a:lumMod val="50000"/>
                            </a:schemeClr>
                          </a:solidFill>
                        </a:rPr>
                        <a:t>fotowoltaika</a:t>
                      </a:r>
                      <a:endParaRPr lang="pl-PL" sz="2400" b="1" dirty="0">
                        <a:solidFill>
                          <a:schemeClr val="accent1">
                            <a:lumMod val="50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dirty="0">
                          <a:solidFill>
                            <a:schemeClr val="accent1">
                              <a:lumMod val="50000"/>
                            </a:schemeClr>
                          </a:solidFill>
                        </a:rPr>
                        <a:t>20 000 zł + 5 000 zł </a:t>
                      </a:r>
                      <a:r>
                        <a:rPr lang="pl-PL" sz="2400" b="1" dirty="0" err="1">
                          <a:solidFill>
                            <a:schemeClr val="accent1">
                              <a:lumMod val="50000"/>
                            </a:schemeClr>
                          </a:solidFill>
                        </a:rPr>
                        <a:t>fotowoltaika</a:t>
                      </a:r>
                      <a:endParaRPr lang="pl-PL" sz="2400" b="1" dirty="0">
                        <a:solidFill>
                          <a:schemeClr val="accent1">
                            <a:lumMod val="50000"/>
                          </a:schemeClr>
                        </a:solidFill>
                      </a:endParaRP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ytuł 1"/>
          <p:cNvSpPr>
            <a:spLocks noGrp="1"/>
          </p:cNvSpPr>
          <p:nvPr>
            <p:ph type="title"/>
          </p:nvPr>
        </p:nvSpPr>
        <p:spPr>
          <a:xfrm>
            <a:off x="1412875" y="333375"/>
            <a:ext cx="8716963" cy="1143000"/>
          </a:xfrm>
        </p:spPr>
        <p:txBody>
          <a:bodyPr/>
          <a:lstStyle/>
          <a:p>
            <a:r>
              <a:rPr lang="pl-PL" sz="2900">
                <a:latin typeface="Calibri" pitchFamily="34" charset="0"/>
                <a:cs typeface="Arial" charset="0"/>
              </a:rPr>
              <a:t>Maksymalny poziom dotacji dla całego przedsięwzięcia</a:t>
            </a:r>
          </a:p>
        </p:txBody>
      </p:sp>
      <p:graphicFrame>
        <p:nvGraphicFramePr>
          <p:cNvPr id="3" name="Tabela 2"/>
          <p:cNvGraphicFramePr>
            <a:graphicFrameLocks noGrp="1"/>
          </p:cNvGraphicFramePr>
          <p:nvPr/>
        </p:nvGraphicFramePr>
        <p:xfrm>
          <a:off x="1962150" y="1708150"/>
          <a:ext cx="7009563" cy="3780000"/>
        </p:xfrm>
        <a:graphic>
          <a:graphicData uri="http://schemas.openxmlformats.org/drawingml/2006/table">
            <a:tbl>
              <a:tblPr firstRow="1" bandRow="1">
                <a:tableStyleId>{5C22544A-7EE6-4342-B048-85BDC9FD1C3A}</a:tableStyleId>
              </a:tblPr>
              <a:tblGrid>
                <a:gridCol w="7009563">
                  <a:extLst>
                    <a:ext uri="{9D8B030D-6E8A-4147-A177-3AD203B41FA5}">
                      <a16:colId xmlns:a16="http://schemas.microsoft.com/office/drawing/2014/main" val="20000"/>
                    </a:ext>
                  </a:extLst>
                </a:gridCol>
              </a:tblGrid>
              <a:tr h="57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800" dirty="0"/>
                        <a:t>Podwyższony poziom dofinansowania</a:t>
                      </a:r>
                    </a:p>
                  </a:txBody>
                  <a:tcPr anchor="ctr"/>
                </a:tc>
                <a:extLst>
                  <a:ext uri="{0D108BD9-81ED-4DB2-BD59-A6C34878D82A}">
                    <a16:rowId xmlns:a16="http://schemas.microsoft.com/office/drawing/2014/main" val="10000"/>
                  </a:ext>
                </a:extLst>
              </a:tr>
              <a:tr h="2520000">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wymiana źródła ciepła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wentylacja mechaniczna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termomodernizacja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dokumentacja</a:t>
                      </a:r>
                    </a:p>
                  </a:txBody>
                  <a:tcPr anchor="ctr"/>
                </a:tc>
                <a:extLst>
                  <a:ext uri="{0D108BD9-81ED-4DB2-BD59-A6C34878D82A}">
                    <a16:rowId xmlns:a16="http://schemas.microsoft.com/office/drawing/2014/main" val="10001"/>
                  </a:ext>
                </a:extLst>
              </a:tr>
              <a:tr h="684000">
                <a:tc>
                  <a:txBody>
                    <a:bodyPr/>
                    <a:lstStyle/>
                    <a:p>
                      <a:pPr algn="ctr"/>
                      <a:r>
                        <a:rPr lang="pl-PL" sz="2800" b="1" dirty="0">
                          <a:solidFill>
                            <a:schemeClr val="accent1">
                              <a:lumMod val="50000"/>
                            </a:schemeClr>
                          </a:solidFill>
                        </a:rPr>
                        <a:t>32 000 zł + 5 000 zł </a:t>
                      </a:r>
                      <a:r>
                        <a:rPr lang="pl-PL" sz="2800" b="1" dirty="0" err="1">
                          <a:solidFill>
                            <a:schemeClr val="accent1">
                              <a:lumMod val="50000"/>
                            </a:schemeClr>
                          </a:solidFill>
                        </a:rPr>
                        <a:t>fotowoltaika</a:t>
                      </a:r>
                      <a:endParaRPr lang="pl-PL" sz="2800" b="1" dirty="0">
                        <a:solidFill>
                          <a:schemeClr val="accent1">
                            <a:lumMod val="50000"/>
                          </a:schemeClr>
                        </a:solidFill>
                      </a:endParaRP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ytuł 1"/>
          <p:cNvSpPr>
            <a:spLocks noGrp="1"/>
          </p:cNvSpPr>
          <p:nvPr>
            <p:ph type="title"/>
          </p:nvPr>
        </p:nvSpPr>
        <p:spPr>
          <a:xfrm>
            <a:off x="1585913" y="333375"/>
            <a:ext cx="8543925" cy="1143000"/>
          </a:xfrm>
        </p:spPr>
        <p:txBody>
          <a:bodyPr/>
          <a:lstStyle/>
          <a:p>
            <a:r>
              <a:rPr lang="pl-PL" sz="2900">
                <a:latin typeface="Calibri" pitchFamily="34" charset="0"/>
                <a:cs typeface="Arial" charset="0"/>
              </a:rPr>
              <a:t>Maksymalny poziom dotacji dla całego przedsięwzięcia</a:t>
            </a:r>
          </a:p>
        </p:txBody>
      </p:sp>
      <p:graphicFrame>
        <p:nvGraphicFramePr>
          <p:cNvPr id="3" name="Tabela 2"/>
          <p:cNvGraphicFramePr>
            <a:graphicFrameLocks noGrp="1"/>
          </p:cNvGraphicFramePr>
          <p:nvPr/>
        </p:nvGraphicFramePr>
        <p:xfrm>
          <a:off x="1488370" y="1642560"/>
          <a:ext cx="9000000" cy="3572880"/>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20000"/>
                    </a:ext>
                  </a:extLst>
                </a:gridCol>
                <a:gridCol w="4500000">
                  <a:extLst>
                    <a:ext uri="{9D8B030D-6E8A-4147-A177-3AD203B41FA5}">
                      <a16:colId xmlns:a16="http://schemas.microsoft.com/office/drawing/2014/main" val="20001"/>
                    </a:ext>
                  </a:extLst>
                </a:gridCol>
              </a:tblGrid>
              <a:tr h="576000">
                <a:tc>
                  <a:txBody>
                    <a:bodyPr/>
                    <a:lstStyle/>
                    <a:p>
                      <a:pPr algn="ctr"/>
                      <a:r>
                        <a:rPr lang="pl-PL" sz="2800" dirty="0"/>
                        <a:t>Podstawowy poziom dofinansowania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800" dirty="0"/>
                        <a:t>Podwyższony poziom dofinansowania</a:t>
                      </a:r>
                    </a:p>
                  </a:txBody>
                  <a:tcPr anchor="ctr"/>
                </a:tc>
                <a:extLst>
                  <a:ext uri="{0D108BD9-81ED-4DB2-BD59-A6C34878D82A}">
                    <a16:rowId xmlns:a16="http://schemas.microsoft.com/office/drawing/2014/main" val="10000"/>
                  </a:ext>
                </a:extLst>
              </a:tr>
              <a:tr h="1944000">
                <a:tc gridSpan="2">
                  <a:txBody>
                    <a:bodyPr/>
                    <a:lstStyle/>
                    <a:p>
                      <a:pPr marL="3086100" marR="0" lvl="6"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brak wymiany źródła ciepła</a:t>
                      </a:r>
                    </a:p>
                    <a:p>
                      <a:pPr marL="3086100" marR="0" lvl="6"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wentylacja mechaniczna</a:t>
                      </a:r>
                    </a:p>
                    <a:p>
                      <a:pPr marL="3086100" marR="0" lvl="6"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termomodernizacja</a:t>
                      </a:r>
                    </a:p>
                    <a:p>
                      <a:pPr marL="3086100" marR="0" lvl="6"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400" u="none" kern="1200" dirty="0">
                          <a:solidFill>
                            <a:schemeClr val="accent1">
                              <a:lumMod val="50000"/>
                            </a:schemeClr>
                          </a:solidFill>
                          <a:latin typeface="+mn-lt"/>
                          <a:ea typeface="+mn-ea"/>
                          <a:cs typeface="+mn-cs"/>
                        </a:rPr>
                        <a:t>dokumentacja</a:t>
                      </a:r>
                    </a:p>
                  </a:txBody>
                  <a:tcPr anchor="ctr"/>
                </a:tc>
                <a:tc hMerge="1">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2200" u="none" kern="1200" dirty="0">
                        <a:solidFill>
                          <a:schemeClr val="accent1">
                            <a:lumMod val="50000"/>
                          </a:schemeClr>
                        </a:solidFill>
                        <a:latin typeface="+mn-lt"/>
                        <a:ea typeface="+mn-ea"/>
                        <a:cs typeface="+mn-cs"/>
                      </a:endParaRPr>
                    </a:p>
                  </a:txBody>
                  <a:tcPr anchor="ctr"/>
                </a:tc>
                <a:extLst>
                  <a:ext uri="{0D108BD9-81ED-4DB2-BD59-A6C34878D82A}">
                    <a16:rowId xmlns:a16="http://schemas.microsoft.com/office/drawing/2014/main" val="10001"/>
                  </a:ext>
                </a:extLst>
              </a:tr>
              <a:tr h="684000">
                <a:tc>
                  <a:txBody>
                    <a:bodyPr/>
                    <a:lstStyle/>
                    <a:p>
                      <a:pPr algn="ctr"/>
                      <a:r>
                        <a:rPr lang="pl-PL" sz="2800" b="1" dirty="0">
                          <a:solidFill>
                            <a:schemeClr val="accent1">
                              <a:lumMod val="50000"/>
                            </a:schemeClr>
                          </a:solidFill>
                        </a:rPr>
                        <a:t>10 000 zł</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800" b="1" dirty="0">
                          <a:solidFill>
                            <a:schemeClr val="accent1">
                              <a:lumMod val="50000"/>
                            </a:schemeClr>
                          </a:solidFill>
                        </a:rPr>
                        <a:t>15 000 zł</a:t>
                      </a: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ytuł 1"/>
          <p:cNvSpPr>
            <a:spLocks noGrp="1"/>
          </p:cNvSpPr>
          <p:nvPr>
            <p:ph type="title"/>
          </p:nvPr>
        </p:nvSpPr>
        <p:spPr>
          <a:xfrm>
            <a:off x="2514600" y="333375"/>
            <a:ext cx="7615238" cy="1143000"/>
          </a:xfrm>
        </p:spPr>
        <p:txBody>
          <a:bodyPr/>
          <a:lstStyle/>
          <a:p>
            <a:r>
              <a:rPr lang="pl-PL" sz="3200" dirty="0">
                <a:latin typeface="Calibri" pitchFamily="34" charset="0"/>
                <a:cs typeface="Arial" charset="0"/>
              </a:rPr>
              <a:t>Składanie wniosku</a:t>
            </a:r>
          </a:p>
        </p:txBody>
      </p:sp>
      <p:sp>
        <p:nvSpPr>
          <p:cNvPr id="9" name="Symbol zastępczy zawartości 2"/>
          <p:cNvSpPr txBox="1">
            <a:spLocks/>
          </p:cNvSpPr>
          <p:nvPr/>
        </p:nvSpPr>
        <p:spPr bwMode="auto">
          <a:xfrm>
            <a:off x="1697038" y="1312863"/>
            <a:ext cx="8794750" cy="2295525"/>
          </a:xfrm>
          <a:prstGeom prst="rect">
            <a:avLst/>
          </a:prstGeom>
          <a:noFill/>
          <a:ln w="9525">
            <a:noFill/>
            <a:miter lim="800000"/>
            <a:headEnd/>
            <a:tailEnd/>
          </a:ln>
        </p:spPr>
        <p:txBody>
          <a:bodyPr/>
          <a:lstStyle>
            <a:lvl1pPr marL="342900" indent="-342900" algn="just" rtl="0" fontAlgn="base">
              <a:spcBef>
                <a:spcPct val="20000"/>
              </a:spcBef>
              <a:spcAft>
                <a:spcPct val="0"/>
              </a:spcAft>
              <a:buFont typeface="Arial" charset="0"/>
              <a:defRPr sz="2000" kern="1200">
                <a:solidFill>
                  <a:schemeClr val="tx1"/>
                </a:solidFill>
                <a:latin typeface="+mn-lt"/>
                <a:ea typeface="+mn-ea"/>
                <a:cs typeface="+mn-cs"/>
              </a:defRPr>
            </a:lvl1pPr>
            <a:lvl2pPr marL="742950" indent="-285750" algn="just"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just" rtl="0" fontAlgn="base">
              <a:spcBef>
                <a:spcPct val="20000"/>
              </a:spcBef>
              <a:spcAft>
                <a:spcPct val="0"/>
              </a:spcAft>
              <a:buSzPct val="70000"/>
              <a:buFont typeface="Courier New" pitchFamily="49" charset="0"/>
              <a:buChar char="o"/>
              <a:defRPr sz="2000" kern="1200">
                <a:solidFill>
                  <a:schemeClr val="tx1"/>
                </a:solidFill>
                <a:latin typeface="+mn-lt"/>
                <a:ea typeface="+mn-ea"/>
                <a:cs typeface="+mn-cs"/>
              </a:defRPr>
            </a:lvl3pPr>
            <a:lvl4pPr marL="1600200" indent="-228600" algn="just"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just"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defRPr/>
            </a:pPr>
            <a:endParaRPr lang="pl-PL" sz="1200" b="1" dirty="0">
              <a:solidFill>
                <a:schemeClr val="accent1">
                  <a:lumMod val="50000"/>
                </a:schemeClr>
              </a:solidFill>
            </a:endParaRPr>
          </a:p>
          <a:p>
            <a:pPr marL="0" indent="0">
              <a:spcBef>
                <a:spcPts val="0"/>
              </a:spcBef>
              <a:defRPr/>
            </a:pPr>
            <a:r>
              <a:rPr lang="pl-PL" sz="2400" dirty="0">
                <a:solidFill>
                  <a:schemeClr val="accent1">
                    <a:lumMod val="50000"/>
                  </a:schemeClr>
                </a:solidFill>
              </a:rPr>
              <a:t>1. Wnioski składa się w postaci elektronicznej:</a:t>
            </a:r>
          </a:p>
          <a:p>
            <a:pPr>
              <a:spcBef>
                <a:spcPts val="0"/>
              </a:spcBef>
              <a:buFont typeface="Arial" panose="020B0604020202020204" pitchFamily="34" charset="0"/>
              <a:buChar char="•"/>
              <a:defRPr/>
            </a:pPr>
            <a:r>
              <a:rPr lang="pl-PL" sz="2400" dirty="0">
                <a:solidFill>
                  <a:schemeClr val="accent1">
                    <a:lumMod val="50000"/>
                  </a:schemeClr>
                </a:solidFill>
              </a:rPr>
              <a:t>poprzez aplikację internetową, tj. Portal Beneficjenta dostępny na stronie internetowej </a:t>
            </a:r>
            <a:r>
              <a:rPr lang="pl-PL" sz="2400" dirty="0" err="1">
                <a:solidFill>
                  <a:schemeClr val="accent1">
                    <a:lumMod val="50000"/>
                  </a:schemeClr>
                </a:solidFill>
              </a:rPr>
              <a:t>WFOŚiGW</a:t>
            </a:r>
            <a:r>
              <a:rPr lang="pl-PL" sz="2400" dirty="0">
                <a:solidFill>
                  <a:schemeClr val="accent1">
                    <a:lumMod val="50000"/>
                  </a:schemeClr>
                </a:solidFill>
              </a:rPr>
              <a:t> we Wrocławiu: </a:t>
            </a:r>
            <a:r>
              <a:rPr lang="pl-PL" sz="2400" b="1" dirty="0">
                <a:solidFill>
                  <a:srgbClr val="FF0000"/>
                </a:solidFill>
              </a:rPr>
              <a:t>portal.fos.wroc.pl</a:t>
            </a:r>
          </a:p>
          <a:p>
            <a:pPr>
              <a:spcBef>
                <a:spcPts val="0"/>
              </a:spcBef>
              <a:buFont typeface="Arial" panose="020B0604020202020204" pitchFamily="34" charset="0"/>
              <a:buChar char="•"/>
              <a:defRPr/>
            </a:pPr>
            <a:r>
              <a:rPr lang="pl-PL" sz="2400" dirty="0">
                <a:solidFill>
                  <a:schemeClr val="accent1">
                    <a:lumMod val="50000"/>
                  </a:schemeClr>
                </a:solidFill>
              </a:rPr>
              <a:t>poprzez serwis „gov.pl” – posiadając profil zaufany</a:t>
            </a:r>
          </a:p>
          <a:p>
            <a:pPr marL="0" indent="0">
              <a:spcBef>
                <a:spcPts val="0"/>
              </a:spcBef>
              <a:defRPr/>
            </a:pPr>
            <a:r>
              <a:rPr lang="pl-PL" dirty="0">
                <a:solidFill>
                  <a:schemeClr val="accent1">
                    <a:lumMod val="50000"/>
                  </a:schemeClr>
                </a:solidFill>
              </a:rPr>
              <a:t>Formularz wniosku jest  dostępny po zalogowaniu się na ww. stronę Funduszu.</a:t>
            </a:r>
          </a:p>
          <a:p>
            <a:pPr>
              <a:spcBef>
                <a:spcPts val="0"/>
              </a:spcBef>
              <a:buFont typeface="Arial" panose="020B0604020202020204" pitchFamily="34" charset="0"/>
              <a:buChar char="•"/>
              <a:defRPr/>
            </a:pPr>
            <a:endParaRPr lang="pl-PL" sz="2400" dirty="0">
              <a:solidFill>
                <a:schemeClr val="accent1">
                  <a:lumMod val="50000"/>
                </a:schemeClr>
              </a:solidFill>
            </a:endParaRPr>
          </a:p>
          <a:p>
            <a:pPr>
              <a:spcBef>
                <a:spcPts val="0"/>
              </a:spcBef>
              <a:buFont typeface="Arial" panose="020B0604020202020204" pitchFamily="34" charset="0"/>
              <a:buChar char="•"/>
              <a:defRPr/>
            </a:pPr>
            <a:endParaRPr lang="pl-PL" dirty="0">
              <a:solidFill>
                <a:schemeClr val="accent1">
                  <a:lumMod val="50000"/>
                </a:schemeClr>
              </a:solidFill>
            </a:endParaRPr>
          </a:p>
          <a:p>
            <a:pPr>
              <a:spcBef>
                <a:spcPts val="0"/>
              </a:spcBef>
              <a:buFont typeface="Arial" panose="020B0604020202020204" pitchFamily="34" charset="0"/>
              <a:buChar char="•"/>
              <a:defRPr/>
            </a:pPr>
            <a:endParaRPr lang="pl-PL" dirty="0">
              <a:solidFill>
                <a:schemeClr val="accent1">
                  <a:lumMod val="50000"/>
                </a:schemeClr>
              </a:solidFill>
            </a:endParaRPr>
          </a:p>
          <a:p>
            <a:pPr marL="0" indent="0">
              <a:spcBef>
                <a:spcPts val="0"/>
              </a:spcBef>
              <a:defRPr/>
            </a:pPr>
            <a:r>
              <a:rPr lang="pl-PL" sz="2400" dirty="0">
                <a:solidFill>
                  <a:schemeClr val="accent1">
                    <a:lumMod val="50000"/>
                  </a:schemeClr>
                </a:solidFill>
              </a:rPr>
              <a:t>2. Wnioski w wersji papierowej składane w wojewódzkich funduszach ochrony środowiska i gospodarki wodnej oraz gminach, które zawarły porozumienia z </a:t>
            </a:r>
            <a:r>
              <a:rPr lang="pl-PL" sz="2400" dirty="0" err="1">
                <a:solidFill>
                  <a:schemeClr val="accent1">
                    <a:lumMod val="50000"/>
                  </a:schemeClr>
                </a:solidFill>
              </a:rPr>
              <a:t>wfośigw</a:t>
            </a:r>
            <a:endParaRPr lang="pl-PL" sz="2400" dirty="0">
              <a:solidFill>
                <a:schemeClr val="accent1">
                  <a:lumMod val="50000"/>
                </a:schemeClr>
              </a:solidFill>
            </a:endParaRPr>
          </a:p>
          <a:p>
            <a:pPr marL="0" indent="0">
              <a:spcBef>
                <a:spcPts val="0"/>
              </a:spcBef>
              <a:defRPr/>
            </a:pPr>
            <a:endParaRPr lang="pl-PL" sz="1800" dirty="0">
              <a:solidFill>
                <a:schemeClr val="accent1">
                  <a:lumMod val="50000"/>
                </a:schemeClr>
              </a:solidFill>
            </a:endParaRPr>
          </a:p>
        </p:txBody>
      </p:sp>
      <p:pic>
        <p:nvPicPr>
          <p:cNvPr id="6" name="Obraz 5"/>
          <p:cNvPicPr>
            <a:picLocks noChangeAspect="1"/>
          </p:cNvPicPr>
          <p:nvPr/>
        </p:nvPicPr>
        <p:blipFill>
          <a:blip r:embed="rId3"/>
          <a:stretch>
            <a:fillRect/>
          </a:stretch>
        </p:blipFill>
        <p:spPr>
          <a:xfrm>
            <a:off x="1519238" y="3608388"/>
            <a:ext cx="9148762" cy="663575"/>
          </a:xfrm>
          <a:prstGeom prst="rect">
            <a:avLst/>
          </a:prstGeom>
          <a:ln w="3175">
            <a:solidFill>
              <a:schemeClr val="bg1">
                <a:lumMod val="8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2203C4B-58C9-4F86-AFB6-872B778CBF66}"/>
              </a:ext>
            </a:extLst>
          </p:cNvPr>
          <p:cNvPicPr>
            <a:picLocks noChangeAspect="1"/>
          </p:cNvPicPr>
          <p:nvPr/>
        </p:nvPicPr>
        <p:blipFill>
          <a:blip r:embed="rId2"/>
          <a:stretch>
            <a:fillRect/>
          </a:stretch>
        </p:blipFill>
        <p:spPr>
          <a:xfrm>
            <a:off x="1" y="0"/>
            <a:ext cx="12191999" cy="6858000"/>
          </a:xfrm>
          <a:prstGeom prst="rect">
            <a:avLst/>
          </a:prstGeom>
        </p:spPr>
      </p:pic>
      <p:sp>
        <p:nvSpPr>
          <p:cNvPr id="4" name="Owal 3">
            <a:extLst>
              <a:ext uri="{FF2B5EF4-FFF2-40B4-BE49-F238E27FC236}">
                <a16:creationId xmlns:a16="http://schemas.microsoft.com/office/drawing/2014/main" id="{C57045EC-E68C-489E-AC17-E033A3F7753F}"/>
              </a:ext>
            </a:extLst>
          </p:cNvPr>
          <p:cNvSpPr/>
          <p:nvPr/>
        </p:nvSpPr>
        <p:spPr>
          <a:xfrm>
            <a:off x="612559" y="0"/>
            <a:ext cx="1260629" cy="2840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Owal 4">
            <a:extLst>
              <a:ext uri="{FF2B5EF4-FFF2-40B4-BE49-F238E27FC236}">
                <a16:creationId xmlns:a16="http://schemas.microsoft.com/office/drawing/2014/main" id="{7E67D9E4-314C-447C-8A57-E15BFD4FDFAF}"/>
              </a:ext>
            </a:extLst>
          </p:cNvPr>
          <p:cNvSpPr/>
          <p:nvPr/>
        </p:nvSpPr>
        <p:spPr>
          <a:xfrm>
            <a:off x="6942338" y="3559945"/>
            <a:ext cx="3959441" cy="5681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38857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DBD199B8-073D-44B0-A945-AEE7830AB7F1}"/>
              </a:ext>
            </a:extLst>
          </p:cNvPr>
          <p:cNvPicPr>
            <a:picLocks noChangeAspect="1"/>
          </p:cNvPicPr>
          <p:nvPr/>
        </p:nvPicPr>
        <p:blipFill>
          <a:blip r:embed="rId2"/>
          <a:stretch>
            <a:fillRect/>
          </a:stretch>
        </p:blipFill>
        <p:spPr>
          <a:xfrm>
            <a:off x="230820" y="0"/>
            <a:ext cx="11816178" cy="6858000"/>
          </a:xfrm>
          <a:prstGeom prst="rect">
            <a:avLst/>
          </a:prstGeom>
        </p:spPr>
      </p:pic>
      <p:sp>
        <p:nvSpPr>
          <p:cNvPr id="4" name="Owal 3">
            <a:extLst>
              <a:ext uri="{FF2B5EF4-FFF2-40B4-BE49-F238E27FC236}">
                <a16:creationId xmlns:a16="http://schemas.microsoft.com/office/drawing/2014/main" id="{BEE53685-F09E-495D-8E6A-721FBFCE9F20}"/>
              </a:ext>
            </a:extLst>
          </p:cNvPr>
          <p:cNvSpPr/>
          <p:nvPr/>
        </p:nvSpPr>
        <p:spPr>
          <a:xfrm>
            <a:off x="8717872" y="4820575"/>
            <a:ext cx="1748901" cy="3018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ze strzałką 6">
            <a:extLst>
              <a:ext uri="{FF2B5EF4-FFF2-40B4-BE49-F238E27FC236}">
                <a16:creationId xmlns:a16="http://schemas.microsoft.com/office/drawing/2014/main" id="{E2164164-F6C8-4F3F-91D1-2E3311101198}"/>
              </a:ext>
            </a:extLst>
          </p:cNvPr>
          <p:cNvCxnSpPr/>
          <p:nvPr/>
        </p:nvCxnSpPr>
        <p:spPr>
          <a:xfrm flipH="1">
            <a:off x="8939814" y="3888419"/>
            <a:ext cx="887767" cy="2485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pole tekstowe 7">
            <a:extLst>
              <a:ext uri="{FF2B5EF4-FFF2-40B4-BE49-F238E27FC236}">
                <a16:creationId xmlns:a16="http://schemas.microsoft.com/office/drawing/2014/main" id="{5CE4B7E8-E899-43E6-9548-28B83EE06843}"/>
              </a:ext>
            </a:extLst>
          </p:cNvPr>
          <p:cNvSpPr txBox="1"/>
          <p:nvPr/>
        </p:nvSpPr>
        <p:spPr>
          <a:xfrm>
            <a:off x="10014012" y="3693111"/>
            <a:ext cx="1855433" cy="461665"/>
          </a:xfrm>
          <a:prstGeom prst="rect">
            <a:avLst/>
          </a:prstGeom>
          <a:noFill/>
          <a:ln w="19050">
            <a:solidFill>
              <a:srgbClr val="FF0000"/>
            </a:solidFill>
          </a:ln>
        </p:spPr>
        <p:txBody>
          <a:bodyPr wrap="square" rtlCol="0">
            <a:spAutoFit/>
          </a:bodyPr>
          <a:lstStyle/>
          <a:p>
            <a:r>
              <a:rPr lang="pl-PL" sz="1200" dirty="0"/>
              <a:t>Gdy konto jest już założone</a:t>
            </a:r>
          </a:p>
        </p:txBody>
      </p:sp>
    </p:spTree>
    <p:extLst>
      <p:ext uri="{BB962C8B-B14F-4D97-AF65-F5344CB8AC3E}">
        <p14:creationId xmlns:p14="http://schemas.microsoft.com/office/powerpoint/2010/main" val="94204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E00EC4D-885F-493A-86DE-F74797313D6F}"/>
              </a:ext>
            </a:extLst>
          </p:cNvPr>
          <p:cNvPicPr>
            <a:picLocks noChangeAspect="1"/>
          </p:cNvPicPr>
          <p:nvPr/>
        </p:nvPicPr>
        <p:blipFill>
          <a:blip r:embed="rId2"/>
          <a:stretch>
            <a:fillRect/>
          </a:stretch>
        </p:blipFill>
        <p:spPr>
          <a:xfrm>
            <a:off x="0" y="71021"/>
            <a:ext cx="12192000" cy="5912529"/>
          </a:xfrm>
          <a:prstGeom prst="rect">
            <a:avLst/>
          </a:prstGeom>
        </p:spPr>
      </p:pic>
    </p:spTree>
    <p:extLst>
      <p:ext uri="{BB962C8B-B14F-4D97-AF65-F5344CB8AC3E}">
        <p14:creationId xmlns:p14="http://schemas.microsoft.com/office/powerpoint/2010/main" val="1680803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4403C95-5EC8-4968-945A-22821A999697}"/>
              </a:ext>
            </a:extLst>
          </p:cNvPr>
          <p:cNvPicPr>
            <a:picLocks noChangeAspect="1"/>
          </p:cNvPicPr>
          <p:nvPr/>
        </p:nvPicPr>
        <p:blipFill>
          <a:blip r:embed="rId2"/>
          <a:stretch>
            <a:fillRect/>
          </a:stretch>
        </p:blipFill>
        <p:spPr>
          <a:xfrm>
            <a:off x="0" y="829895"/>
            <a:ext cx="12192000" cy="5198210"/>
          </a:xfrm>
          <a:prstGeom prst="rect">
            <a:avLst/>
          </a:prstGeom>
        </p:spPr>
      </p:pic>
      <p:sp>
        <p:nvSpPr>
          <p:cNvPr id="4" name="Owal 3">
            <a:extLst>
              <a:ext uri="{FF2B5EF4-FFF2-40B4-BE49-F238E27FC236}">
                <a16:creationId xmlns:a16="http://schemas.microsoft.com/office/drawing/2014/main" id="{1163E5E8-0819-472A-A31C-C755B049F0D0}"/>
              </a:ext>
            </a:extLst>
          </p:cNvPr>
          <p:cNvSpPr/>
          <p:nvPr/>
        </p:nvSpPr>
        <p:spPr>
          <a:xfrm>
            <a:off x="142043" y="4776186"/>
            <a:ext cx="1518081" cy="2663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519175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854063C6-F03B-4ABD-A91C-EFF3CD91280E}"/>
              </a:ext>
            </a:extLst>
          </p:cNvPr>
          <p:cNvPicPr>
            <a:picLocks noChangeAspect="1"/>
          </p:cNvPicPr>
          <p:nvPr/>
        </p:nvPicPr>
        <p:blipFill>
          <a:blip r:embed="rId2"/>
          <a:stretch>
            <a:fillRect/>
          </a:stretch>
        </p:blipFill>
        <p:spPr>
          <a:xfrm>
            <a:off x="321075" y="801210"/>
            <a:ext cx="11549849" cy="5255580"/>
          </a:xfrm>
          <a:prstGeom prst="rect">
            <a:avLst/>
          </a:prstGeom>
        </p:spPr>
      </p:pic>
      <p:sp>
        <p:nvSpPr>
          <p:cNvPr id="4" name="Owal 3">
            <a:extLst>
              <a:ext uri="{FF2B5EF4-FFF2-40B4-BE49-F238E27FC236}">
                <a16:creationId xmlns:a16="http://schemas.microsoft.com/office/drawing/2014/main" id="{2EB9EFB3-BA9A-4C87-9077-9791A2D54A68}"/>
              </a:ext>
            </a:extLst>
          </p:cNvPr>
          <p:cNvSpPr/>
          <p:nvPr/>
        </p:nvSpPr>
        <p:spPr>
          <a:xfrm>
            <a:off x="6214369" y="2849732"/>
            <a:ext cx="3497802" cy="648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0858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zawartości 2"/>
          <p:cNvSpPr>
            <a:spLocks noGrp="1"/>
          </p:cNvSpPr>
          <p:nvPr>
            <p:ph idx="1"/>
          </p:nvPr>
        </p:nvSpPr>
        <p:spPr>
          <a:xfrm>
            <a:off x="595313" y="1825625"/>
            <a:ext cx="7847012" cy="3763963"/>
          </a:xfrm>
        </p:spPr>
        <p:txBody>
          <a:bodyPr/>
          <a:lstStyle/>
          <a:p>
            <a:endParaRPr lang="pl-PL"/>
          </a:p>
        </p:txBody>
      </p:sp>
      <p:pic>
        <p:nvPicPr>
          <p:cNvPr id="11267" name="Obraz 3"/>
          <p:cNvPicPr>
            <a:picLocks noChangeAspect="1"/>
          </p:cNvPicPr>
          <p:nvPr/>
        </p:nvPicPr>
        <p:blipFill>
          <a:blip r:embed="rId2"/>
          <a:srcRect/>
          <a:stretch>
            <a:fillRect/>
          </a:stretch>
        </p:blipFill>
        <p:spPr bwMode="auto">
          <a:xfrm>
            <a:off x="0" y="710214"/>
            <a:ext cx="10515600" cy="487937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rostokąt 20"/>
          <p:cNvSpPr/>
          <p:nvPr/>
        </p:nvSpPr>
        <p:spPr>
          <a:xfrm>
            <a:off x="1679575" y="1144588"/>
            <a:ext cx="9144000" cy="468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3010" name="Tytuł 1"/>
          <p:cNvSpPr>
            <a:spLocks noGrp="1"/>
          </p:cNvSpPr>
          <p:nvPr>
            <p:ph type="title"/>
          </p:nvPr>
        </p:nvSpPr>
        <p:spPr>
          <a:xfrm>
            <a:off x="2514600" y="333375"/>
            <a:ext cx="7615238" cy="1143000"/>
          </a:xfrm>
        </p:spPr>
        <p:txBody>
          <a:bodyPr/>
          <a:lstStyle/>
          <a:p>
            <a:r>
              <a:rPr lang="pl-PL" sz="3200">
                <a:solidFill>
                  <a:srgbClr val="5F7901"/>
                </a:solidFill>
                <a:latin typeface="Calibri" pitchFamily="34" charset="0"/>
                <a:cs typeface="Arial" charset="0"/>
              </a:rPr>
              <a:t>Intensywność dofinansowania</a:t>
            </a:r>
            <a:br>
              <a:rPr lang="pl-PL" sz="3200">
                <a:solidFill>
                  <a:srgbClr val="5F7901"/>
                </a:solidFill>
                <a:latin typeface="Calibri" pitchFamily="34" charset="0"/>
                <a:cs typeface="Arial" charset="0"/>
              </a:rPr>
            </a:br>
            <a:r>
              <a:rPr lang="pl-PL" sz="3200">
                <a:solidFill>
                  <a:srgbClr val="5F7901"/>
                </a:solidFill>
                <a:latin typeface="Calibri" pitchFamily="34" charset="0"/>
                <a:cs typeface="Arial" charset="0"/>
              </a:rPr>
              <a:t>Forma dofinansowania</a:t>
            </a:r>
          </a:p>
        </p:txBody>
      </p:sp>
      <p:sp>
        <p:nvSpPr>
          <p:cNvPr id="3" name="pole tekstowe 2"/>
          <p:cNvSpPr txBox="1"/>
          <p:nvPr/>
        </p:nvSpPr>
        <p:spPr>
          <a:xfrm>
            <a:off x="1535113" y="1335088"/>
            <a:ext cx="9144000" cy="431800"/>
          </a:xfrm>
          <a:prstGeom prst="rect">
            <a:avLst/>
          </a:prstGeom>
          <a:noFill/>
        </p:spPr>
        <p:txBody>
          <a:bodyPr>
            <a:spAutoFit/>
          </a:bodyPr>
          <a:lstStyle/>
          <a:p>
            <a:pPr algn="ctr" fontAlgn="auto">
              <a:spcBef>
                <a:spcPts val="0"/>
              </a:spcBef>
              <a:spcAft>
                <a:spcPts val="0"/>
              </a:spcAft>
              <a:defRPr/>
            </a:pPr>
            <a:r>
              <a:rPr lang="pl-PL" sz="2200" dirty="0">
                <a:solidFill>
                  <a:schemeClr val="accent1">
                    <a:lumMod val="50000"/>
                  </a:schemeClr>
                </a:solidFill>
                <a:latin typeface="+mn-lt"/>
                <a:cs typeface="+mn-cs"/>
              </a:rPr>
              <a:t>Poziom podstawowy</a:t>
            </a:r>
          </a:p>
        </p:txBody>
      </p:sp>
      <p:pic>
        <p:nvPicPr>
          <p:cNvPr id="43012" name="Obraz 6"/>
          <p:cNvPicPr>
            <a:picLocks noChangeAspect="1"/>
          </p:cNvPicPr>
          <p:nvPr/>
        </p:nvPicPr>
        <p:blipFill>
          <a:blip r:embed="rId3"/>
          <a:srcRect/>
          <a:stretch>
            <a:fillRect/>
          </a:stretch>
        </p:blipFill>
        <p:spPr bwMode="auto">
          <a:xfrm>
            <a:off x="6167438" y="2252663"/>
            <a:ext cx="1579562" cy="1054100"/>
          </a:xfrm>
          <a:prstGeom prst="rect">
            <a:avLst/>
          </a:prstGeom>
          <a:noFill/>
          <a:ln w="9525">
            <a:noFill/>
            <a:miter lim="800000"/>
            <a:headEnd/>
            <a:tailEnd/>
          </a:ln>
        </p:spPr>
      </p:pic>
      <p:sp>
        <p:nvSpPr>
          <p:cNvPr id="10" name="Strzałka zakrzywiona w prawo 9"/>
          <p:cNvSpPr/>
          <p:nvPr/>
        </p:nvSpPr>
        <p:spPr>
          <a:xfrm>
            <a:off x="4851400" y="2730500"/>
            <a:ext cx="1008063" cy="2971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chemeClr val="tx1"/>
              </a:solidFill>
            </a:endParaRPr>
          </a:p>
        </p:txBody>
      </p:sp>
      <p:sp>
        <p:nvSpPr>
          <p:cNvPr id="11" name="pole tekstowe 10"/>
          <p:cNvSpPr txBox="1"/>
          <p:nvPr/>
        </p:nvSpPr>
        <p:spPr>
          <a:xfrm>
            <a:off x="6251575" y="3341688"/>
            <a:ext cx="1393825" cy="400050"/>
          </a:xfrm>
          <a:prstGeom prst="rect">
            <a:avLst/>
          </a:prstGeom>
          <a:noFill/>
        </p:spPr>
        <p:txBody>
          <a:bodyPr>
            <a:spAutoFit/>
          </a:bodyPr>
          <a:lstStyle/>
          <a:p>
            <a:pPr fontAlgn="auto">
              <a:spcBef>
                <a:spcPts val="0"/>
              </a:spcBef>
              <a:spcAft>
                <a:spcPts val="0"/>
              </a:spcAft>
              <a:defRPr/>
            </a:pPr>
            <a:r>
              <a:rPr lang="pl-PL" sz="2000" dirty="0">
                <a:solidFill>
                  <a:schemeClr val="accent1">
                    <a:lumMod val="50000"/>
                  </a:schemeClr>
                </a:solidFill>
                <a:latin typeface="+mn-lt"/>
                <a:cs typeface="+mn-cs"/>
              </a:rPr>
              <a:t>Beneficjent</a:t>
            </a:r>
          </a:p>
        </p:txBody>
      </p:sp>
      <p:sp>
        <p:nvSpPr>
          <p:cNvPr id="14" name="Prostokąt zaokrąglony 13"/>
          <p:cNvSpPr/>
          <p:nvPr/>
        </p:nvSpPr>
        <p:spPr>
          <a:xfrm>
            <a:off x="3459163" y="3746500"/>
            <a:ext cx="2784475" cy="11628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dirty="0">
                <a:solidFill>
                  <a:schemeClr val="accent1">
                    <a:lumMod val="50000"/>
                  </a:schemeClr>
                </a:solidFill>
              </a:rPr>
              <a:t>Złożenie wniosku / Potwierdzenie realizacji przedsięwzięcia w całości lub w części</a:t>
            </a:r>
          </a:p>
        </p:txBody>
      </p:sp>
      <p:sp>
        <p:nvSpPr>
          <p:cNvPr id="16" name="Strzałka zakrzywiona w prawo 15"/>
          <p:cNvSpPr/>
          <p:nvPr/>
        </p:nvSpPr>
        <p:spPr>
          <a:xfrm rot="10800000">
            <a:off x="8040688" y="2730500"/>
            <a:ext cx="1008062" cy="2971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chemeClr val="tx1"/>
              </a:solidFill>
            </a:endParaRPr>
          </a:p>
        </p:txBody>
      </p:sp>
      <p:sp>
        <p:nvSpPr>
          <p:cNvPr id="17" name="Prostokąt zaokrąglony 16"/>
          <p:cNvSpPr/>
          <p:nvPr/>
        </p:nvSpPr>
        <p:spPr>
          <a:xfrm>
            <a:off x="7653338" y="3746500"/>
            <a:ext cx="2784475" cy="939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dirty="0">
                <a:solidFill>
                  <a:schemeClr val="accent1">
                    <a:lumMod val="50000"/>
                  </a:schemeClr>
                </a:solidFill>
              </a:rPr>
              <a:t>Wypłacenie dotacji </a:t>
            </a:r>
            <a:br>
              <a:rPr lang="pl-PL" dirty="0">
                <a:solidFill>
                  <a:schemeClr val="accent1">
                    <a:lumMod val="50000"/>
                  </a:schemeClr>
                </a:solidFill>
              </a:rPr>
            </a:br>
            <a:r>
              <a:rPr lang="pl-PL" dirty="0">
                <a:solidFill>
                  <a:schemeClr val="accent1">
                    <a:lumMod val="50000"/>
                  </a:schemeClr>
                </a:solidFill>
              </a:rPr>
              <a:t>w terminie 30 dni</a:t>
            </a:r>
          </a:p>
        </p:txBody>
      </p:sp>
      <p:sp>
        <p:nvSpPr>
          <p:cNvPr id="19" name="pole tekstowe 18"/>
          <p:cNvSpPr txBox="1"/>
          <p:nvPr/>
        </p:nvSpPr>
        <p:spPr>
          <a:xfrm>
            <a:off x="6161088" y="5240338"/>
            <a:ext cx="1492250" cy="461962"/>
          </a:xfrm>
          <a:prstGeom prst="rect">
            <a:avLst/>
          </a:prstGeom>
          <a:noFill/>
          <a:ln>
            <a:solidFill>
              <a:schemeClr val="accent1">
                <a:lumMod val="50000"/>
              </a:schemeClr>
            </a:solidFill>
          </a:ln>
        </p:spPr>
        <p:txBody>
          <a:bodyPr>
            <a:spAutoFit/>
          </a:bodyPr>
          <a:lstStyle/>
          <a:p>
            <a:pPr fontAlgn="auto">
              <a:spcBef>
                <a:spcPts val="0"/>
              </a:spcBef>
              <a:spcAft>
                <a:spcPts val="0"/>
              </a:spcAft>
              <a:defRPr/>
            </a:pPr>
            <a:r>
              <a:rPr lang="pl-PL" sz="2400" b="1" dirty="0" err="1">
                <a:solidFill>
                  <a:schemeClr val="accent1">
                    <a:lumMod val="50000"/>
                  </a:schemeClr>
                </a:solidFill>
                <a:latin typeface="+mn-lt"/>
                <a:cs typeface="+mn-cs"/>
              </a:rPr>
              <a:t>WFOŚiGW</a:t>
            </a:r>
            <a:endParaRPr lang="pl-PL" sz="2400" b="1" dirty="0">
              <a:solidFill>
                <a:schemeClr val="accent1">
                  <a:lumMod val="50000"/>
                </a:schemeClr>
              </a:solidFill>
              <a:latin typeface="+mn-lt"/>
              <a:cs typeface="+mn-cs"/>
            </a:endParaRPr>
          </a:p>
        </p:txBody>
      </p:sp>
      <p:sp>
        <p:nvSpPr>
          <p:cNvPr id="8" name="Strzałka zakrzywiona w prawo 7"/>
          <p:cNvSpPr/>
          <p:nvPr/>
        </p:nvSpPr>
        <p:spPr>
          <a:xfrm>
            <a:off x="2162175" y="2589213"/>
            <a:ext cx="2998788" cy="3244850"/>
          </a:xfrm>
          <a:prstGeom prst="curvedRightArrow">
            <a:avLst>
              <a:gd name="adj1" fmla="val 9060"/>
              <a:gd name="adj2" fmla="val 20072"/>
              <a:gd name="adj3" fmla="val 24536"/>
            </a:avLst>
          </a:prstGeom>
          <a:solidFill>
            <a:schemeClr val="tx2">
              <a:lumMod val="60000"/>
              <a:lumOff val="4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chemeClr val="tx1"/>
              </a:solidFill>
            </a:endParaRPr>
          </a:p>
        </p:txBody>
      </p:sp>
      <p:sp>
        <p:nvSpPr>
          <p:cNvPr id="15" name="pole tekstowe 14"/>
          <p:cNvSpPr txBox="1"/>
          <p:nvPr/>
        </p:nvSpPr>
        <p:spPr>
          <a:xfrm>
            <a:off x="1582738" y="3997325"/>
            <a:ext cx="1492250" cy="461963"/>
          </a:xfrm>
          <a:prstGeom prst="rect">
            <a:avLst/>
          </a:prstGeom>
          <a:solidFill>
            <a:schemeClr val="bg1"/>
          </a:solidFill>
          <a:ln>
            <a:solidFill>
              <a:schemeClr val="accent6">
                <a:lumMod val="75000"/>
              </a:schemeClr>
            </a:solidFill>
          </a:ln>
        </p:spPr>
        <p:txBody>
          <a:bodyPr>
            <a:spAutoFit/>
          </a:bodyPr>
          <a:lstStyle/>
          <a:p>
            <a:pPr algn="ctr" fontAlgn="auto">
              <a:spcBef>
                <a:spcPts val="0"/>
              </a:spcBef>
              <a:spcAft>
                <a:spcPts val="0"/>
              </a:spcAft>
              <a:defRPr/>
            </a:pPr>
            <a:r>
              <a:rPr lang="pl-PL" sz="2400" b="1" dirty="0">
                <a:solidFill>
                  <a:schemeClr val="accent6">
                    <a:lumMod val="75000"/>
                  </a:schemeClr>
                </a:solidFill>
                <a:latin typeface="+mn-lt"/>
                <a:cs typeface="+mn-cs"/>
              </a:rPr>
              <a:t>GMINA</a:t>
            </a:r>
          </a:p>
        </p:txBody>
      </p:sp>
      <p:sp>
        <p:nvSpPr>
          <p:cNvPr id="24" name="pole tekstowe 23"/>
          <p:cNvSpPr txBox="1"/>
          <p:nvPr/>
        </p:nvSpPr>
        <p:spPr>
          <a:xfrm>
            <a:off x="1535113" y="5759450"/>
            <a:ext cx="6972300" cy="400050"/>
          </a:xfrm>
          <a:prstGeom prst="rect">
            <a:avLst/>
          </a:prstGeom>
          <a:noFill/>
        </p:spPr>
        <p:txBody>
          <a:bodyPr>
            <a:spAutoFit/>
          </a:bodyPr>
          <a:lstStyle/>
          <a:p>
            <a:pPr algn="ctr" fontAlgn="auto">
              <a:spcBef>
                <a:spcPts val="0"/>
              </a:spcBef>
              <a:spcAft>
                <a:spcPts val="0"/>
              </a:spcAft>
              <a:defRPr/>
            </a:pPr>
            <a:r>
              <a:rPr lang="pl-PL" sz="2000" dirty="0">
                <a:solidFill>
                  <a:schemeClr val="accent1">
                    <a:lumMod val="50000"/>
                  </a:schemeClr>
                </a:solidFill>
                <a:latin typeface="+mn-lt"/>
                <a:cs typeface="+mn-cs"/>
              </a:rPr>
              <a:t>Złożenie wniosku poprzez gminę lub bezpośrednio do </a:t>
            </a:r>
            <a:r>
              <a:rPr lang="pl-PL" sz="2000" dirty="0" err="1">
                <a:solidFill>
                  <a:schemeClr val="accent1">
                    <a:lumMod val="50000"/>
                  </a:schemeClr>
                </a:solidFill>
                <a:latin typeface="+mn-lt"/>
                <a:cs typeface="+mn-cs"/>
              </a:rPr>
              <a:t>WFOŚiGW</a:t>
            </a:r>
            <a:endParaRPr lang="pl-PL" sz="2000" dirty="0">
              <a:solidFill>
                <a:schemeClr val="accent1">
                  <a:lumMod val="50000"/>
                </a:schemeClr>
              </a:solidFill>
              <a:latin typeface="+mn-lt"/>
              <a:cs typeface="+mn-cs"/>
            </a:endParaRPr>
          </a:p>
        </p:txBody>
      </p:sp>
      <p:sp>
        <p:nvSpPr>
          <p:cNvPr id="18" name="Prostokąt zaokrąglony 13">
            <a:extLst>
              <a:ext uri="{FF2B5EF4-FFF2-40B4-BE49-F238E27FC236}">
                <a16:creationId xmlns:a16="http://schemas.microsoft.com/office/drawing/2014/main" id="{36DDF865-AFE1-4CBC-A902-54C11EE23D1D}"/>
              </a:ext>
            </a:extLst>
          </p:cNvPr>
          <p:cNvSpPr/>
          <p:nvPr/>
        </p:nvSpPr>
        <p:spPr>
          <a:xfrm>
            <a:off x="1582738" y="4509294"/>
            <a:ext cx="1706643" cy="4000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accent1">
                    <a:lumMod val="50000"/>
                  </a:schemeClr>
                </a:solidFill>
              </a:rPr>
              <a:t>Złożenie wniosku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1"/>
          </p:nvPr>
        </p:nvSpPr>
        <p:spPr>
          <a:xfrm>
            <a:off x="8639175" y="6356350"/>
            <a:ext cx="504825" cy="365125"/>
          </a:xfrm>
          <a:prstGeom prst="rect">
            <a:avLst/>
          </a:prstGeom>
        </p:spPr>
        <p:txBody>
          <a:bodyPr/>
          <a:lstStyle>
            <a:defPPr>
              <a:defRPr lang="pl-PL"/>
            </a:defPPr>
            <a:lvl1pPr algn="l" rtl="0" fontAlgn="auto">
              <a:spcBef>
                <a:spcPts val="0"/>
              </a:spcBef>
              <a:spcAft>
                <a:spcPts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F016427-E37D-4B4B-869F-20A3D6852401}" type="slidenum">
              <a:rPr lang="pl-PL" smtClean="0"/>
              <a:pPr>
                <a:defRPr/>
              </a:pPr>
              <a:t>31</a:t>
            </a:fld>
            <a:endParaRPr lang="pl-PL"/>
          </a:p>
        </p:txBody>
      </p:sp>
      <p:pic>
        <p:nvPicPr>
          <p:cNvPr id="4" name="Obraz 3">
            <a:extLst>
              <a:ext uri="{FF2B5EF4-FFF2-40B4-BE49-F238E27FC236}">
                <a16:creationId xmlns:a16="http://schemas.microsoft.com/office/drawing/2014/main" id="{961D6AD3-4B7B-4070-B6FD-581AD1041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4899" y="-15413"/>
            <a:ext cx="1753101" cy="858258"/>
          </a:xfrm>
          <a:prstGeom prst="rect">
            <a:avLst/>
          </a:prstGeom>
          <a:ln>
            <a:noFill/>
          </a:ln>
          <a:effectLst>
            <a:softEdge rad="112500"/>
          </a:effectLst>
        </p:spPr>
      </p:pic>
      <p:sp>
        <p:nvSpPr>
          <p:cNvPr id="5" name="pole tekstowe 4">
            <a:extLst>
              <a:ext uri="{FF2B5EF4-FFF2-40B4-BE49-F238E27FC236}">
                <a16:creationId xmlns:a16="http://schemas.microsoft.com/office/drawing/2014/main" id="{C123EA3B-D070-4746-90E5-7DCE08006C73}"/>
              </a:ext>
            </a:extLst>
          </p:cNvPr>
          <p:cNvSpPr txBox="1"/>
          <p:nvPr/>
        </p:nvSpPr>
        <p:spPr>
          <a:xfrm>
            <a:off x="2638935" y="1705752"/>
            <a:ext cx="6858000" cy="346249"/>
          </a:xfrm>
          <a:prstGeom prst="rect">
            <a:avLst/>
          </a:prstGeom>
          <a:noFill/>
        </p:spPr>
        <p:txBody>
          <a:bodyPr wrap="square" rtlCol="0">
            <a:spAutoFit/>
          </a:bodyPr>
          <a:lstStyle/>
          <a:p>
            <a:pPr algn="ctr"/>
            <a:r>
              <a:rPr lang="pl-PL" sz="1650" dirty="0">
                <a:solidFill>
                  <a:schemeClr val="accent1">
                    <a:lumMod val="50000"/>
                  </a:schemeClr>
                </a:solidFill>
              </a:rPr>
              <a:t>Podwyższony poziom dofinansowania</a:t>
            </a:r>
          </a:p>
        </p:txBody>
      </p:sp>
      <p:pic>
        <p:nvPicPr>
          <p:cNvPr id="6" name="Obraz 5">
            <a:extLst>
              <a:ext uri="{FF2B5EF4-FFF2-40B4-BE49-F238E27FC236}">
                <a16:creationId xmlns:a16="http://schemas.microsoft.com/office/drawing/2014/main" id="{5055D8E5-D825-4B4A-AD38-E1A174D4A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397" y="2218079"/>
            <a:ext cx="1783917" cy="1190681"/>
          </a:xfrm>
          <a:prstGeom prst="rect">
            <a:avLst/>
          </a:prstGeom>
        </p:spPr>
      </p:pic>
      <p:sp>
        <p:nvSpPr>
          <p:cNvPr id="7" name="Strzałka zakrzywiona w prawo 9">
            <a:extLst>
              <a:ext uri="{FF2B5EF4-FFF2-40B4-BE49-F238E27FC236}">
                <a16:creationId xmlns:a16="http://schemas.microsoft.com/office/drawing/2014/main" id="{7D0D14AB-EB35-4020-98EB-4E4C9341D45D}"/>
              </a:ext>
            </a:extLst>
          </p:cNvPr>
          <p:cNvSpPr/>
          <p:nvPr/>
        </p:nvSpPr>
        <p:spPr>
          <a:xfrm>
            <a:off x="5343452" y="2846076"/>
            <a:ext cx="874637" cy="29810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8" name="pole tekstowe 7">
            <a:extLst>
              <a:ext uri="{FF2B5EF4-FFF2-40B4-BE49-F238E27FC236}">
                <a16:creationId xmlns:a16="http://schemas.microsoft.com/office/drawing/2014/main" id="{4EE8622A-3C4A-4F3F-84E0-790D606858D7}"/>
              </a:ext>
            </a:extLst>
          </p:cNvPr>
          <p:cNvSpPr txBox="1"/>
          <p:nvPr/>
        </p:nvSpPr>
        <p:spPr>
          <a:xfrm>
            <a:off x="6609079" y="3408757"/>
            <a:ext cx="1238437" cy="323165"/>
          </a:xfrm>
          <a:prstGeom prst="rect">
            <a:avLst/>
          </a:prstGeom>
          <a:noFill/>
        </p:spPr>
        <p:txBody>
          <a:bodyPr wrap="square" rtlCol="0">
            <a:spAutoFit/>
          </a:bodyPr>
          <a:lstStyle/>
          <a:p>
            <a:r>
              <a:rPr lang="pl-PL" sz="1500" dirty="0">
                <a:solidFill>
                  <a:schemeClr val="accent1">
                    <a:lumMod val="50000"/>
                  </a:schemeClr>
                </a:solidFill>
              </a:rPr>
              <a:t>Beneficjent</a:t>
            </a:r>
          </a:p>
        </p:txBody>
      </p:sp>
      <p:sp>
        <p:nvSpPr>
          <p:cNvPr id="9" name="Prostokąt zaokrąglony 13">
            <a:extLst>
              <a:ext uri="{FF2B5EF4-FFF2-40B4-BE49-F238E27FC236}">
                <a16:creationId xmlns:a16="http://schemas.microsoft.com/office/drawing/2014/main" id="{8F570480-66B3-4CFD-BDFB-18AE46E6AD80}"/>
              </a:ext>
            </a:extLst>
          </p:cNvPr>
          <p:cNvSpPr/>
          <p:nvPr/>
        </p:nvSpPr>
        <p:spPr>
          <a:xfrm>
            <a:off x="4152355" y="3740867"/>
            <a:ext cx="2291043" cy="11409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accent1">
                    <a:lumMod val="50000"/>
                  </a:schemeClr>
                </a:solidFill>
              </a:rPr>
              <a:t>Złożenie wniosku z zaświadczeniem/ następnie potwierdzenie realizacji przedsięwzięcia w całości lub w części</a:t>
            </a:r>
          </a:p>
        </p:txBody>
      </p:sp>
      <p:sp>
        <p:nvSpPr>
          <p:cNvPr id="10" name="Strzałka zakrzywiona w prawo 15">
            <a:extLst>
              <a:ext uri="{FF2B5EF4-FFF2-40B4-BE49-F238E27FC236}">
                <a16:creationId xmlns:a16="http://schemas.microsoft.com/office/drawing/2014/main" id="{33A1F778-828B-443E-A144-754805D23E0D}"/>
              </a:ext>
            </a:extLst>
          </p:cNvPr>
          <p:cNvSpPr/>
          <p:nvPr/>
        </p:nvSpPr>
        <p:spPr>
          <a:xfrm rot="10800000">
            <a:off x="8220728" y="2780298"/>
            <a:ext cx="829872" cy="28925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11" name="Prostokąt zaokrąglony 16">
            <a:extLst>
              <a:ext uri="{FF2B5EF4-FFF2-40B4-BE49-F238E27FC236}">
                <a16:creationId xmlns:a16="http://schemas.microsoft.com/office/drawing/2014/main" id="{AB478860-6AEE-4A74-910E-EDE69660FCD4}"/>
              </a:ext>
            </a:extLst>
          </p:cNvPr>
          <p:cNvSpPr/>
          <p:nvPr/>
        </p:nvSpPr>
        <p:spPr>
          <a:xfrm>
            <a:off x="8227315" y="3708843"/>
            <a:ext cx="2088913" cy="751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accent1">
                    <a:lumMod val="50000"/>
                  </a:schemeClr>
                </a:solidFill>
              </a:rPr>
              <a:t>Wypłacenie dotacji </a:t>
            </a:r>
            <a:br>
              <a:rPr lang="pl-PL" sz="1500" dirty="0">
                <a:solidFill>
                  <a:schemeClr val="accent1">
                    <a:lumMod val="50000"/>
                  </a:schemeClr>
                </a:solidFill>
              </a:rPr>
            </a:br>
            <a:r>
              <a:rPr lang="pl-PL" sz="1500" dirty="0">
                <a:solidFill>
                  <a:schemeClr val="accent1">
                    <a:lumMod val="50000"/>
                  </a:schemeClr>
                </a:solidFill>
              </a:rPr>
              <a:t>w terminie 30 dni</a:t>
            </a:r>
          </a:p>
        </p:txBody>
      </p:sp>
      <p:sp>
        <p:nvSpPr>
          <p:cNvPr id="12" name="pole tekstowe 11">
            <a:extLst>
              <a:ext uri="{FF2B5EF4-FFF2-40B4-BE49-F238E27FC236}">
                <a16:creationId xmlns:a16="http://schemas.microsoft.com/office/drawing/2014/main" id="{71202223-1871-46E0-B3B7-F703D3240711}"/>
              </a:ext>
            </a:extLst>
          </p:cNvPr>
          <p:cNvSpPr txBox="1"/>
          <p:nvPr/>
        </p:nvSpPr>
        <p:spPr>
          <a:xfrm>
            <a:off x="6551573" y="5392456"/>
            <a:ext cx="1454661" cy="369332"/>
          </a:xfrm>
          <a:prstGeom prst="rect">
            <a:avLst/>
          </a:prstGeom>
          <a:noFill/>
          <a:ln>
            <a:solidFill>
              <a:schemeClr val="accent1">
                <a:lumMod val="50000"/>
              </a:schemeClr>
            </a:solidFill>
          </a:ln>
        </p:spPr>
        <p:txBody>
          <a:bodyPr wrap="square" rtlCol="0">
            <a:spAutoFit/>
          </a:bodyPr>
          <a:lstStyle/>
          <a:p>
            <a:r>
              <a:rPr lang="pl-PL" b="1" dirty="0" err="1">
                <a:solidFill>
                  <a:schemeClr val="accent1">
                    <a:lumMod val="50000"/>
                  </a:schemeClr>
                </a:solidFill>
              </a:rPr>
              <a:t>WFOŚiGW</a:t>
            </a:r>
            <a:endParaRPr lang="pl-PL" b="1" dirty="0">
              <a:solidFill>
                <a:schemeClr val="accent1">
                  <a:lumMod val="50000"/>
                </a:schemeClr>
              </a:solidFill>
            </a:endParaRPr>
          </a:p>
        </p:txBody>
      </p:sp>
      <p:sp>
        <p:nvSpPr>
          <p:cNvPr id="13" name="pole tekstowe 12">
            <a:extLst>
              <a:ext uri="{FF2B5EF4-FFF2-40B4-BE49-F238E27FC236}">
                <a16:creationId xmlns:a16="http://schemas.microsoft.com/office/drawing/2014/main" id="{3B93EFE5-7889-41D2-A3B0-0A8479113481}"/>
              </a:ext>
            </a:extLst>
          </p:cNvPr>
          <p:cNvSpPr txBox="1"/>
          <p:nvPr/>
        </p:nvSpPr>
        <p:spPr>
          <a:xfrm>
            <a:off x="3048898" y="2289910"/>
            <a:ext cx="1119275" cy="369332"/>
          </a:xfrm>
          <a:prstGeom prst="rect">
            <a:avLst/>
          </a:prstGeom>
          <a:noFill/>
          <a:ln>
            <a:solidFill>
              <a:schemeClr val="accent6">
                <a:lumMod val="75000"/>
              </a:schemeClr>
            </a:solidFill>
          </a:ln>
        </p:spPr>
        <p:txBody>
          <a:bodyPr wrap="square" rtlCol="0">
            <a:spAutoFit/>
          </a:bodyPr>
          <a:lstStyle/>
          <a:p>
            <a:pPr algn="ctr"/>
            <a:r>
              <a:rPr lang="pl-PL" b="1" dirty="0">
                <a:solidFill>
                  <a:schemeClr val="accent6">
                    <a:lumMod val="75000"/>
                  </a:schemeClr>
                </a:solidFill>
              </a:rPr>
              <a:t>GMINA</a:t>
            </a:r>
          </a:p>
        </p:txBody>
      </p:sp>
      <p:cxnSp>
        <p:nvCxnSpPr>
          <p:cNvPr id="14" name="Łącznik prosty ze strzałką 13">
            <a:extLst>
              <a:ext uri="{FF2B5EF4-FFF2-40B4-BE49-F238E27FC236}">
                <a16:creationId xmlns:a16="http://schemas.microsoft.com/office/drawing/2014/main" id="{EC9EF071-1764-4CF4-8C52-E5312FCBEE0E}"/>
              </a:ext>
            </a:extLst>
          </p:cNvPr>
          <p:cNvCxnSpPr/>
          <p:nvPr/>
        </p:nvCxnSpPr>
        <p:spPr>
          <a:xfrm flipH="1">
            <a:off x="4420165" y="2410966"/>
            <a:ext cx="138373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CAF17984-1F18-4099-9375-4E02C9EECA9F}"/>
              </a:ext>
            </a:extLst>
          </p:cNvPr>
          <p:cNvSpPr txBox="1"/>
          <p:nvPr/>
        </p:nvSpPr>
        <p:spPr>
          <a:xfrm>
            <a:off x="4410590" y="2595633"/>
            <a:ext cx="1480331" cy="323165"/>
          </a:xfrm>
          <a:prstGeom prst="rect">
            <a:avLst/>
          </a:prstGeom>
          <a:noFill/>
        </p:spPr>
        <p:txBody>
          <a:bodyPr wrap="square" rtlCol="0">
            <a:spAutoFit/>
          </a:bodyPr>
          <a:lstStyle/>
          <a:p>
            <a:r>
              <a:rPr lang="pl-PL" sz="1500" dirty="0">
                <a:solidFill>
                  <a:schemeClr val="accent1">
                    <a:lumMod val="50000"/>
                  </a:schemeClr>
                </a:solidFill>
              </a:rPr>
              <a:t>zaświadczenie</a:t>
            </a:r>
          </a:p>
        </p:txBody>
      </p:sp>
      <p:cxnSp>
        <p:nvCxnSpPr>
          <p:cNvPr id="16" name="Łącznik prosty ze strzałką 15">
            <a:extLst>
              <a:ext uri="{FF2B5EF4-FFF2-40B4-BE49-F238E27FC236}">
                <a16:creationId xmlns:a16="http://schemas.microsoft.com/office/drawing/2014/main" id="{1C5EB854-3348-4533-A62D-572E54C5049B}"/>
              </a:ext>
            </a:extLst>
          </p:cNvPr>
          <p:cNvCxnSpPr/>
          <p:nvPr/>
        </p:nvCxnSpPr>
        <p:spPr>
          <a:xfrm rot="10800000" flipH="1">
            <a:off x="4465336" y="2564344"/>
            <a:ext cx="138373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Strzałka zakrzywiona w prawo 7">
            <a:extLst>
              <a:ext uri="{FF2B5EF4-FFF2-40B4-BE49-F238E27FC236}">
                <a16:creationId xmlns:a16="http://schemas.microsoft.com/office/drawing/2014/main" id="{DAB8295C-9786-4261-BDD7-D1FFFCF1CC26}"/>
              </a:ext>
            </a:extLst>
          </p:cNvPr>
          <p:cNvSpPr/>
          <p:nvPr/>
        </p:nvSpPr>
        <p:spPr>
          <a:xfrm>
            <a:off x="2638936" y="2896617"/>
            <a:ext cx="2385053" cy="2930494"/>
          </a:xfrm>
          <a:prstGeom prst="curvedRightArrow">
            <a:avLst>
              <a:gd name="adj1" fmla="val 9060"/>
              <a:gd name="adj2" fmla="val 20072"/>
              <a:gd name="adj3" fmla="val 24536"/>
            </a:avLst>
          </a:prstGeom>
          <a:solidFill>
            <a:schemeClr val="tx2">
              <a:lumMod val="60000"/>
              <a:lumOff val="4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19" name="Prostokąt zaokrąglony 13">
            <a:extLst>
              <a:ext uri="{FF2B5EF4-FFF2-40B4-BE49-F238E27FC236}">
                <a16:creationId xmlns:a16="http://schemas.microsoft.com/office/drawing/2014/main" id="{F419E229-9C7B-4F56-BB01-3B9AA30059FB}"/>
              </a:ext>
            </a:extLst>
          </p:cNvPr>
          <p:cNvSpPr/>
          <p:nvPr/>
        </p:nvSpPr>
        <p:spPr>
          <a:xfrm>
            <a:off x="2025787" y="4191377"/>
            <a:ext cx="1706643" cy="686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accent1">
                    <a:lumMod val="50000"/>
                  </a:schemeClr>
                </a:solidFill>
              </a:rPr>
              <a:t>Złożenie wniosku z zaświadczeniem</a:t>
            </a:r>
          </a:p>
        </p:txBody>
      </p:sp>
      <p:sp>
        <p:nvSpPr>
          <p:cNvPr id="21" name="pole tekstowe 20">
            <a:extLst>
              <a:ext uri="{FF2B5EF4-FFF2-40B4-BE49-F238E27FC236}">
                <a16:creationId xmlns:a16="http://schemas.microsoft.com/office/drawing/2014/main" id="{43D7A6C0-06F3-4595-8C9F-C5A4CDBADD69}"/>
              </a:ext>
            </a:extLst>
          </p:cNvPr>
          <p:cNvSpPr txBox="1"/>
          <p:nvPr/>
        </p:nvSpPr>
        <p:spPr>
          <a:xfrm>
            <a:off x="2447130" y="3764959"/>
            <a:ext cx="1119275" cy="369332"/>
          </a:xfrm>
          <a:prstGeom prst="rect">
            <a:avLst/>
          </a:prstGeom>
          <a:solidFill>
            <a:schemeClr val="bg1"/>
          </a:solidFill>
          <a:ln>
            <a:solidFill>
              <a:schemeClr val="accent6">
                <a:lumMod val="75000"/>
              </a:schemeClr>
            </a:solidFill>
          </a:ln>
        </p:spPr>
        <p:txBody>
          <a:bodyPr wrap="square" rtlCol="0">
            <a:spAutoFit/>
          </a:bodyPr>
          <a:lstStyle/>
          <a:p>
            <a:pPr algn="ctr"/>
            <a:r>
              <a:rPr lang="pl-PL" b="1" dirty="0">
                <a:solidFill>
                  <a:schemeClr val="accent6">
                    <a:lumMod val="75000"/>
                  </a:schemeClr>
                </a:solidFill>
              </a:rPr>
              <a:t>GMINA</a:t>
            </a:r>
          </a:p>
        </p:txBody>
      </p:sp>
      <p:sp>
        <p:nvSpPr>
          <p:cNvPr id="22" name="Tytuł 1">
            <a:extLst>
              <a:ext uri="{FF2B5EF4-FFF2-40B4-BE49-F238E27FC236}">
                <a16:creationId xmlns:a16="http://schemas.microsoft.com/office/drawing/2014/main" id="{67A4619E-6AC3-41C6-8A77-53824E905D49}"/>
              </a:ext>
            </a:extLst>
          </p:cNvPr>
          <p:cNvSpPr>
            <a:spLocks noGrp="1"/>
          </p:cNvSpPr>
          <p:nvPr>
            <p:ph type="title"/>
          </p:nvPr>
        </p:nvSpPr>
        <p:spPr>
          <a:xfrm>
            <a:off x="3240277" y="1393237"/>
            <a:ext cx="5711447" cy="556794"/>
          </a:xfrm>
        </p:spPr>
        <p:txBody>
          <a:bodyPr/>
          <a:lstStyle/>
          <a:p>
            <a:pPr algn="ctr"/>
            <a:r>
              <a:rPr lang="pl-PL" sz="2400" dirty="0">
                <a:solidFill>
                  <a:srgbClr val="5F7901"/>
                </a:solidFill>
                <a:latin typeface="Calibri" panose="020F0502020204030204" pitchFamily="34" charset="0"/>
                <a:cs typeface="Arial" panose="020B0604020202020204" pitchFamily="34" charset="0"/>
              </a:rPr>
              <a:t>Forma dofinansowania</a:t>
            </a:r>
          </a:p>
        </p:txBody>
      </p:sp>
      <p:sp>
        <p:nvSpPr>
          <p:cNvPr id="23" name="Tytuł 1">
            <a:extLst>
              <a:ext uri="{FF2B5EF4-FFF2-40B4-BE49-F238E27FC236}">
                <a16:creationId xmlns:a16="http://schemas.microsoft.com/office/drawing/2014/main" id="{F55D9684-845F-43F6-88B0-8E4D6DD00FA1}"/>
              </a:ext>
            </a:extLst>
          </p:cNvPr>
          <p:cNvSpPr txBox="1">
            <a:spLocks/>
          </p:cNvSpPr>
          <p:nvPr/>
        </p:nvSpPr>
        <p:spPr bwMode="auto">
          <a:xfrm>
            <a:off x="1919536" y="260648"/>
            <a:ext cx="792088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kern="1200">
                <a:solidFill>
                  <a:schemeClr val="tx1"/>
                </a:solidFill>
                <a:latin typeface="+mj-lt"/>
                <a:ea typeface="+mj-ea"/>
                <a:cs typeface="+mj-cs"/>
              </a:defRPr>
            </a:lvl1pPr>
            <a:lvl2pPr algn="l" rtl="0" fontAlgn="base">
              <a:spcBef>
                <a:spcPct val="0"/>
              </a:spcBef>
              <a:spcAft>
                <a:spcPct val="0"/>
              </a:spcAft>
              <a:defRPr sz="4000" b="1">
                <a:solidFill>
                  <a:schemeClr val="tx1"/>
                </a:solidFill>
                <a:latin typeface="Calibri" pitchFamily="34" charset="0"/>
              </a:defRPr>
            </a:lvl2pPr>
            <a:lvl3pPr algn="l" rtl="0" fontAlgn="base">
              <a:spcBef>
                <a:spcPct val="0"/>
              </a:spcBef>
              <a:spcAft>
                <a:spcPct val="0"/>
              </a:spcAft>
              <a:defRPr sz="4000" b="1">
                <a:solidFill>
                  <a:schemeClr val="tx1"/>
                </a:solidFill>
                <a:latin typeface="Calibri" pitchFamily="34" charset="0"/>
              </a:defRPr>
            </a:lvl3pPr>
            <a:lvl4pPr algn="l" rtl="0" fontAlgn="base">
              <a:spcBef>
                <a:spcPct val="0"/>
              </a:spcBef>
              <a:spcAft>
                <a:spcPct val="0"/>
              </a:spcAft>
              <a:defRPr sz="4000" b="1">
                <a:solidFill>
                  <a:schemeClr val="tx1"/>
                </a:solidFill>
                <a:latin typeface="Calibri" pitchFamily="34" charset="0"/>
              </a:defRPr>
            </a:lvl4pPr>
            <a:lvl5pPr algn="l" rtl="0" fontAlgn="base">
              <a:spcBef>
                <a:spcPct val="0"/>
              </a:spcBef>
              <a:spcAft>
                <a:spcPct val="0"/>
              </a:spcAft>
              <a:defRPr sz="4000" b="1">
                <a:solidFill>
                  <a:schemeClr val="tx1"/>
                </a:solidFill>
                <a:latin typeface="Calibri" pitchFamily="34" charset="0"/>
              </a:defRPr>
            </a:lvl5pPr>
            <a:lvl6pPr marL="457200" algn="l" rtl="0" fontAlgn="base">
              <a:spcBef>
                <a:spcPct val="0"/>
              </a:spcBef>
              <a:spcAft>
                <a:spcPct val="0"/>
              </a:spcAft>
              <a:defRPr sz="4000" b="1">
                <a:solidFill>
                  <a:schemeClr val="tx1"/>
                </a:solidFill>
                <a:latin typeface="Calibri" pitchFamily="34" charset="0"/>
              </a:defRPr>
            </a:lvl6pPr>
            <a:lvl7pPr marL="914400" algn="l" rtl="0" fontAlgn="base">
              <a:spcBef>
                <a:spcPct val="0"/>
              </a:spcBef>
              <a:spcAft>
                <a:spcPct val="0"/>
              </a:spcAft>
              <a:defRPr sz="4000" b="1">
                <a:solidFill>
                  <a:schemeClr val="tx1"/>
                </a:solidFill>
                <a:latin typeface="Calibri" pitchFamily="34" charset="0"/>
              </a:defRPr>
            </a:lvl7pPr>
            <a:lvl8pPr marL="1371600" algn="l" rtl="0" fontAlgn="base">
              <a:spcBef>
                <a:spcPct val="0"/>
              </a:spcBef>
              <a:spcAft>
                <a:spcPct val="0"/>
              </a:spcAft>
              <a:defRPr sz="4000" b="1">
                <a:solidFill>
                  <a:schemeClr val="tx1"/>
                </a:solidFill>
                <a:latin typeface="Calibri" pitchFamily="34" charset="0"/>
              </a:defRPr>
            </a:lvl8pPr>
            <a:lvl9pPr marL="1828800" algn="l" rtl="0" fontAlgn="base">
              <a:spcBef>
                <a:spcPct val="0"/>
              </a:spcBef>
              <a:spcAft>
                <a:spcPct val="0"/>
              </a:spcAft>
              <a:defRPr sz="4000" b="1">
                <a:solidFill>
                  <a:schemeClr val="tx1"/>
                </a:solidFill>
                <a:latin typeface="Calibri" pitchFamily="34" charset="0"/>
              </a:defRPr>
            </a:lvl9pPr>
          </a:lstStyle>
          <a:p>
            <a:pPr algn="ctr"/>
            <a:r>
              <a:rPr lang="pl-PL" sz="3200" dirty="0">
                <a:solidFill>
                  <a:srgbClr val="5F7901"/>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Tryb składania wniosków</a:t>
            </a:r>
          </a:p>
        </p:txBody>
      </p:sp>
    </p:spTree>
    <p:extLst>
      <p:ext uri="{BB962C8B-B14F-4D97-AF65-F5344CB8AC3E}">
        <p14:creationId xmlns:p14="http://schemas.microsoft.com/office/powerpoint/2010/main" val="1675712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ytuł 1"/>
          <p:cNvSpPr>
            <a:spLocks noGrp="1"/>
          </p:cNvSpPr>
          <p:nvPr>
            <p:ph type="title"/>
          </p:nvPr>
        </p:nvSpPr>
        <p:spPr>
          <a:xfrm>
            <a:off x="2514600" y="333375"/>
            <a:ext cx="7615238" cy="1143000"/>
          </a:xfrm>
        </p:spPr>
        <p:txBody>
          <a:bodyPr/>
          <a:lstStyle/>
          <a:p>
            <a:r>
              <a:rPr lang="pl-PL" sz="3200">
                <a:latin typeface="Calibri" pitchFamily="34" charset="0"/>
                <a:cs typeface="Arial" charset="0"/>
              </a:rPr>
              <a:t>Wniosek i dokumenty</a:t>
            </a:r>
          </a:p>
        </p:txBody>
      </p:sp>
      <p:sp>
        <p:nvSpPr>
          <p:cNvPr id="8" name="Symbol zastępczy zawartości 2"/>
          <p:cNvSpPr>
            <a:spLocks noGrp="1"/>
          </p:cNvSpPr>
          <p:nvPr>
            <p:ph idx="1"/>
          </p:nvPr>
        </p:nvSpPr>
        <p:spPr>
          <a:xfrm>
            <a:off x="1590675" y="1243013"/>
            <a:ext cx="9215438" cy="4713287"/>
          </a:xfrm>
        </p:spPr>
        <p:txBody>
          <a:bodyPr rtlCol="0">
            <a:noAutofit/>
          </a:bodyPr>
          <a:lstStyle/>
          <a:p>
            <a:pPr fontAlgn="auto">
              <a:lnSpc>
                <a:spcPct val="100000"/>
              </a:lnSpc>
              <a:spcBef>
                <a:spcPts val="0"/>
              </a:spcBef>
              <a:spcAft>
                <a:spcPts val="0"/>
              </a:spcAft>
              <a:buFont typeface="Arial" panose="020B0604020202020204" pitchFamily="34" charset="0"/>
              <a:buNone/>
              <a:defRPr/>
            </a:pPr>
            <a:r>
              <a:rPr lang="pl-PL" sz="2400" b="1" dirty="0">
                <a:solidFill>
                  <a:schemeClr val="tx1"/>
                </a:solidFill>
              </a:rPr>
              <a:t>Nowa wersja wniosku i załączników</a:t>
            </a:r>
          </a:p>
          <a:p>
            <a:pPr fontAlgn="auto">
              <a:lnSpc>
                <a:spcPct val="100000"/>
              </a:lnSpc>
              <a:spcBef>
                <a:spcPts val="0"/>
              </a:spcBef>
              <a:spcAft>
                <a:spcPts val="0"/>
              </a:spcAft>
              <a:buFont typeface="Arial" panose="020B0604020202020204" pitchFamily="34" charset="0"/>
              <a:buNone/>
              <a:defRPr/>
            </a:pPr>
            <a:endParaRPr lang="pl-PL" sz="2400" dirty="0">
              <a:solidFill>
                <a:schemeClr val="tx1"/>
              </a:solidFill>
            </a:endParaRPr>
          </a:p>
          <a:p>
            <a:pPr fontAlgn="auto">
              <a:lnSpc>
                <a:spcPct val="100000"/>
              </a:lnSpc>
              <a:spcBef>
                <a:spcPts val="0"/>
              </a:spcBef>
              <a:spcAft>
                <a:spcPts val="0"/>
              </a:spcAft>
              <a:buFont typeface="Arial" panose="020B0604020202020204" pitchFamily="34" charset="0"/>
              <a:buChar char="•"/>
              <a:defRPr/>
            </a:pPr>
            <a:r>
              <a:rPr lang="pl-PL" sz="2400" b="1" dirty="0">
                <a:solidFill>
                  <a:schemeClr val="tx1"/>
                </a:solidFill>
              </a:rPr>
              <a:t>Uproszczenia.</a:t>
            </a:r>
            <a:r>
              <a:rPr lang="pl-PL" sz="2400" dirty="0">
                <a:solidFill>
                  <a:schemeClr val="tx1"/>
                </a:solidFill>
              </a:rPr>
              <a:t> Brak konieczności:</a:t>
            </a:r>
          </a:p>
          <a:p>
            <a:pPr lvl="1" fontAlgn="auto">
              <a:lnSpc>
                <a:spcPct val="100000"/>
              </a:lnSpc>
              <a:spcBef>
                <a:spcPts val="0"/>
              </a:spcBef>
              <a:spcAft>
                <a:spcPts val="0"/>
              </a:spcAft>
              <a:buFont typeface="Arial" panose="020B0604020202020204" pitchFamily="34" charset="0"/>
              <a:buChar char="•"/>
              <a:defRPr/>
            </a:pPr>
            <a:r>
              <a:rPr lang="pl-PL" sz="2400" dirty="0">
                <a:solidFill>
                  <a:schemeClr val="tx1"/>
                </a:solidFill>
              </a:rPr>
              <a:t>Podawania szczegółowych danych technicznych,</a:t>
            </a:r>
          </a:p>
          <a:p>
            <a:pPr lvl="1" fontAlgn="auto">
              <a:lnSpc>
                <a:spcPct val="100000"/>
              </a:lnSpc>
              <a:spcBef>
                <a:spcPts val="0"/>
              </a:spcBef>
              <a:spcAft>
                <a:spcPts val="0"/>
              </a:spcAft>
              <a:buFont typeface="Arial" panose="020B0604020202020204" pitchFamily="34" charset="0"/>
              <a:buChar char="•"/>
              <a:defRPr/>
            </a:pPr>
            <a:r>
              <a:rPr lang="pl-PL" sz="2400" dirty="0">
                <a:solidFill>
                  <a:schemeClr val="tx1"/>
                </a:solidFill>
              </a:rPr>
              <a:t>Zbierania zaświadczeń,</a:t>
            </a:r>
          </a:p>
          <a:p>
            <a:pPr lvl="1" fontAlgn="auto">
              <a:lnSpc>
                <a:spcPct val="100000"/>
              </a:lnSpc>
              <a:spcBef>
                <a:spcPts val="0"/>
              </a:spcBef>
              <a:spcAft>
                <a:spcPts val="0"/>
              </a:spcAft>
              <a:buFont typeface="Arial" panose="020B0604020202020204" pitchFamily="34" charset="0"/>
              <a:buChar char="•"/>
              <a:defRPr/>
            </a:pPr>
            <a:r>
              <a:rPr lang="pl-PL" sz="2400" dirty="0">
                <a:solidFill>
                  <a:schemeClr val="tx1"/>
                </a:solidFill>
              </a:rPr>
              <a:t>Dokumentacji dochodów,</a:t>
            </a:r>
          </a:p>
          <a:p>
            <a:pPr lvl="1" fontAlgn="auto">
              <a:lnSpc>
                <a:spcPct val="100000"/>
              </a:lnSpc>
              <a:spcBef>
                <a:spcPts val="0"/>
              </a:spcBef>
              <a:spcAft>
                <a:spcPts val="0"/>
              </a:spcAft>
              <a:buFont typeface="Arial" panose="020B0604020202020204" pitchFamily="34" charset="0"/>
              <a:buChar char="•"/>
              <a:defRPr/>
            </a:pPr>
            <a:r>
              <a:rPr lang="pl-PL" sz="2400" dirty="0">
                <a:solidFill>
                  <a:schemeClr val="tx1"/>
                </a:solidFill>
              </a:rPr>
              <a:t>W zastępstwie powyższych wystarczą oświadczenia,</a:t>
            </a:r>
          </a:p>
          <a:p>
            <a:pPr lvl="1" fontAlgn="auto">
              <a:lnSpc>
                <a:spcPct val="100000"/>
              </a:lnSpc>
              <a:spcBef>
                <a:spcPts val="0"/>
              </a:spcBef>
              <a:spcAft>
                <a:spcPts val="0"/>
              </a:spcAft>
              <a:buFont typeface="Arial" panose="020B0604020202020204" pitchFamily="34" charset="0"/>
              <a:buChar char="•"/>
              <a:defRPr/>
            </a:pPr>
            <a:endParaRPr lang="pl-PL" sz="2400" dirty="0">
              <a:solidFill>
                <a:schemeClr val="tx1"/>
              </a:solidFill>
            </a:endParaRPr>
          </a:p>
          <a:p>
            <a:pPr fontAlgn="auto">
              <a:lnSpc>
                <a:spcPct val="100000"/>
              </a:lnSpc>
              <a:spcBef>
                <a:spcPts val="0"/>
              </a:spcBef>
              <a:spcAft>
                <a:spcPts val="0"/>
              </a:spcAft>
              <a:buFont typeface="Arial" panose="020B0604020202020204" pitchFamily="34" charset="0"/>
              <a:buChar char="•"/>
              <a:defRPr/>
            </a:pPr>
            <a:r>
              <a:rPr lang="pl-PL" sz="2400" b="1" dirty="0">
                <a:solidFill>
                  <a:schemeClr val="tx1"/>
                </a:solidFill>
              </a:rPr>
              <a:t>Integracja z programem „Mój prąd”</a:t>
            </a:r>
          </a:p>
          <a:p>
            <a:pPr lvl="1" fontAlgn="auto">
              <a:lnSpc>
                <a:spcPct val="100000"/>
              </a:lnSpc>
              <a:spcBef>
                <a:spcPts val="0"/>
              </a:spcBef>
              <a:spcAft>
                <a:spcPts val="600"/>
              </a:spcAft>
              <a:buFont typeface="Arial" panose="020B0604020202020204" pitchFamily="34" charset="0"/>
              <a:buChar char="•"/>
              <a:defRPr/>
            </a:pPr>
            <a:r>
              <a:rPr lang="pl-PL" sz="2400" dirty="0">
                <a:solidFill>
                  <a:schemeClr val="tx1"/>
                </a:solidFill>
              </a:rPr>
              <a:t>Możliwość jednoczesnego skorzystania z programu Czyste powietrze oraz Mój prąd, poprzez złożenie jednego wniosku</a:t>
            </a:r>
            <a:endParaRPr lang="pl-PL" sz="2400" b="1"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endParaRPr lang="pl-PL"/>
          </a:p>
        </p:txBody>
      </p:sp>
      <p:pic>
        <p:nvPicPr>
          <p:cNvPr id="49154" name="Symbol zastępczy zawartości 4"/>
          <p:cNvPicPr>
            <a:picLocks noGrp="1" noChangeAspect="1"/>
          </p:cNvPicPr>
          <p:nvPr>
            <p:ph idx="1"/>
          </p:nvPr>
        </p:nvPicPr>
        <p:blipFill>
          <a:blip r:embed="rId2"/>
          <a:srcRect/>
          <a:stretch>
            <a:fillRect/>
          </a:stretch>
        </p:blipFill>
        <p:spPr>
          <a:xfrm>
            <a:off x="466725" y="204788"/>
            <a:ext cx="8639175" cy="53848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endParaRPr lang="pl-PL"/>
          </a:p>
        </p:txBody>
      </p:sp>
      <p:pic>
        <p:nvPicPr>
          <p:cNvPr id="50178" name="Symbol zastępczy zawartości 4"/>
          <p:cNvPicPr>
            <a:picLocks noGrp="1" noChangeAspect="1"/>
          </p:cNvPicPr>
          <p:nvPr>
            <p:ph idx="1"/>
          </p:nvPr>
        </p:nvPicPr>
        <p:blipFill>
          <a:blip r:embed="rId2"/>
          <a:srcRect/>
          <a:stretch>
            <a:fillRect/>
          </a:stretch>
        </p:blipFill>
        <p:spPr>
          <a:xfrm>
            <a:off x="1296988" y="204788"/>
            <a:ext cx="8126412" cy="559911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sz="3200" dirty="0">
                <a:latin typeface="Calibri" panose="020F0502020204030204" pitchFamily="34" charset="0"/>
                <a:cs typeface="Arial" panose="020B0604020202020204" pitchFamily="34" charset="0"/>
              </a:rPr>
              <a:t>Koszty kwalifikowane</a:t>
            </a:r>
          </a:p>
        </p:txBody>
      </p:sp>
      <p:sp>
        <p:nvSpPr>
          <p:cNvPr id="6" name="Prostokąt 5"/>
          <p:cNvSpPr/>
          <p:nvPr/>
        </p:nvSpPr>
        <p:spPr>
          <a:xfrm>
            <a:off x="1495425" y="1476375"/>
            <a:ext cx="8785225" cy="3460750"/>
          </a:xfrm>
          <a:prstGeom prst="rect">
            <a:avLst/>
          </a:prstGeom>
        </p:spPr>
        <p:txBody>
          <a:bodyPr>
            <a:spAutoFit/>
          </a:bodyPr>
          <a:lstStyle/>
          <a:p>
            <a:pPr algn="just" fontAlgn="auto">
              <a:spcBef>
                <a:spcPct val="20000"/>
              </a:spcBef>
              <a:spcAft>
                <a:spcPts val="0"/>
              </a:spcAft>
              <a:buFont typeface="Arial" charset="0"/>
              <a:buNone/>
              <a:defRPr/>
            </a:pPr>
            <a:r>
              <a:rPr lang="pl-PL" sz="2400" b="1" dirty="0">
                <a:latin typeface="+mn-lt"/>
                <a:cs typeface="+mn-cs"/>
              </a:rPr>
              <a:t>Budynek istniejący</a:t>
            </a:r>
          </a:p>
          <a:p>
            <a:pPr marL="742950" lvl="1" indent="-285750" algn="just" fontAlgn="auto">
              <a:lnSpc>
                <a:spcPct val="107000"/>
              </a:lnSpc>
              <a:spcBef>
                <a:spcPct val="20000"/>
              </a:spcBef>
              <a:spcAft>
                <a:spcPts val="0"/>
              </a:spcAft>
              <a:buFont typeface="Arial" panose="020B0604020202020204" pitchFamily="34" charset="0"/>
              <a:buChar char="•"/>
              <a:defRPr/>
            </a:pPr>
            <a:r>
              <a:rPr lang="pl-PL" altLang="pl-PL" sz="2400" dirty="0">
                <a:latin typeface="+mn-lt"/>
                <a:cs typeface="+mn-cs"/>
              </a:rPr>
              <a:t>Przez budynek istniejący należy rozumieć budynek oddany do użytkowania na podstawie </a:t>
            </a:r>
            <a:r>
              <a:rPr lang="pl-PL" altLang="pl-PL" sz="2400" b="1" dirty="0">
                <a:latin typeface="+mn-lt"/>
                <a:cs typeface="+mn-cs"/>
              </a:rPr>
              <a:t>zawiadomienia o zakończeniu budowy </a:t>
            </a:r>
            <a:r>
              <a:rPr lang="pl-PL" altLang="pl-PL" sz="2400" dirty="0">
                <a:latin typeface="+mn-lt"/>
                <a:cs typeface="+mn-cs"/>
              </a:rPr>
              <a:t>do którego organ właściwy nie wniósł sprzeciwu lub na podstawie prawomocnej decyzji o pozwoleniu na użytkowanie wydanej przez właściwy organ</a:t>
            </a:r>
          </a:p>
          <a:p>
            <a:pPr marL="742950" lvl="1" indent="-285750" algn="just" fontAlgn="auto">
              <a:lnSpc>
                <a:spcPct val="107000"/>
              </a:lnSpc>
              <a:spcBef>
                <a:spcPct val="20000"/>
              </a:spcBef>
              <a:spcAft>
                <a:spcPts val="0"/>
              </a:spcAft>
              <a:buFont typeface="Arial" panose="020B0604020202020204" pitchFamily="34" charset="0"/>
              <a:buChar char="•"/>
              <a:defRPr/>
            </a:pPr>
            <a:r>
              <a:rPr lang="pl-PL" sz="2400" dirty="0">
                <a:latin typeface="+mn-lt"/>
                <a:cs typeface="+mn-cs"/>
              </a:rPr>
              <a:t>Budynki </a:t>
            </a:r>
            <a:r>
              <a:rPr lang="pl-PL" sz="2400" b="1" dirty="0">
                <a:latin typeface="+mn-lt"/>
                <a:cs typeface="+mn-cs"/>
              </a:rPr>
              <a:t>nowobudowane</a:t>
            </a:r>
            <a:r>
              <a:rPr lang="pl-PL" sz="2400" dirty="0">
                <a:latin typeface="+mn-lt"/>
                <a:cs typeface="+mn-cs"/>
              </a:rPr>
              <a:t> nie kwalifikują się do programu</a:t>
            </a:r>
          </a:p>
          <a:p>
            <a:pPr marL="742950" lvl="1" indent="-285750" algn="just" fontAlgn="auto">
              <a:lnSpc>
                <a:spcPct val="107000"/>
              </a:lnSpc>
              <a:spcBef>
                <a:spcPct val="20000"/>
              </a:spcBef>
              <a:spcAft>
                <a:spcPts val="0"/>
              </a:spcAft>
              <a:buFont typeface="Arial" panose="020B0604020202020204" pitchFamily="34" charset="0"/>
              <a:buChar char="•"/>
              <a:defRPr/>
            </a:pPr>
            <a:endParaRPr lang="pl-PL" altLang="pl-PL" sz="2400" dirty="0">
              <a:solidFill>
                <a:schemeClr val="accent1">
                  <a:lumMod val="50000"/>
                </a:schemeClr>
              </a:solidFill>
              <a:latin typeface="+mn-lt"/>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ytuł 1"/>
          <p:cNvSpPr>
            <a:spLocks noGrp="1"/>
          </p:cNvSpPr>
          <p:nvPr>
            <p:ph type="title"/>
          </p:nvPr>
        </p:nvSpPr>
        <p:spPr>
          <a:xfrm>
            <a:off x="2287588" y="120650"/>
            <a:ext cx="7616825" cy="1143000"/>
          </a:xfrm>
        </p:spPr>
        <p:txBody>
          <a:bodyPr/>
          <a:lstStyle/>
          <a:p>
            <a:r>
              <a:rPr lang="pl-PL" sz="3200">
                <a:latin typeface="Calibri" pitchFamily="34" charset="0"/>
                <a:cs typeface="Arial" charset="0"/>
              </a:rPr>
              <a:t>Koszty kwalifikowane</a:t>
            </a:r>
          </a:p>
        </p:txBody>
      </p:sp>
      <p:sp>
        <p:nvSpPr>
          <p:cNvPr id="8" name="Symbol zastępczy zawartości 2"/>
          <p:cNvSpPr>
            <a:spLocks noGrp="1"/>
          </p:cNvSpPr>
          <p:nvPr>
            <p:ph idx="1"/>
          </p:nvPr>
        </p:nvSpPr>
        <p:spPr>
          <a:xfrm>
            <a:off x="957263" y="1438275"/>
            <a:ext cx="9417050" cy="4173538"/>
          </a:xfrm>
        </p:spPr>
        <p:txBody>
          <a:bodyPr rtlCol="0">
            <a:normAutofit lnSpcReduction="10000"/>
          </a:bodyPr>
          <a:lstStyle/>
          <a:p>
            <a:pPr fontAlgn="auto">
              <a:spcAft>
                <a:spcPts val="0"/>
              </a:spcAft>
              <a:buFont typeface="Arial" panose="020B0604020202020204" pitchFamily="34" charset="0"/>
              <a:buNone/>
              <a:defRPr/>
            </a:pPr>
            <a:r>
              <a:rPr lang="pl-PL" sz="2200" b="1" dirty="0">
                <a:solidFill>
                  <a:schemeClr val="tx1"/>
                </a:solidFill>
              </a:rPr>
              <a:t>Źródło ciepła</a:t>
            </a:r>
          </a:p>
          <a:p>
            <a:pPr marL="720725" lvl="1" indent="-360363" algn="just" fontAlgn="auto">
              <a:spcAft>
                <a:spcPts val="0"/>
              </a:spcAft>
              <a:buFont typeface="Arial" panose="020B0604020202020204" pitchFamily="34" charset="0"/>
              <a:buChar char="•"/>
              <a:defRPr/>
            </a:pPr>
            <a:r>
              <a:rPr lang="pl-PL" sz="2200" dirty="0">
                <a:solidFill>
                  <a:schemeClr val="tx1"/>
                </a:solidFill>
              </a:rPr>
              <a:t>Kwalifikowane są koszty związane ze źródłem ciepła, w przypadku jego instalacji na potrzeby </a:t>
            </a:r>
            <a:r>
              <a:rPr lang="pl-PL" sz="2200" b="1" dirty="0">
                <a:solidFill>
                  <a:schemeClr val="tx1"/>
                </a:solidFill>
              </a:rPr>
              <a:t>ogrzewania lub ogrzewania i ciepłej wody użytkowej</a:t>
            </a:r>
            <a:r>
              <a:rPr lang="pl-PL" sz="2200" dirty="0">
                <a:solidFill>
                  <a:schemeClr val="tx1"/>
                </a:solidFill>
              </a:rPr>
              <a:t>. </a:t>
            </a:r>
          </a:p>
          <a:p>
            <a:pPr marL="720725" lvl="1" indent="-360363" algn="just" fontAlgn="auto">
              <a:spcAft>
                <a:spcPts val="0"/>
              </a:spcAft>
              <a:buFont typeface="Arial" panose="020B0604020202020204" pitchFamily="34" charset="0"/>
              <a:buChar char="•"/>
              <a:defRPr/>
            </a:pPr>
            <a:r>
              <a:rPr lang="pl-PL" sz="2200" dirty="0">
                <a:solidFill>
                  <a:schemeClr val="tx1"/>
                </a:solidFill>
              </a:rPr>
              <a:t>Wymiana na kocioł stałopalny z certyfikatem </a:t>
            </a:r>
            <a:r>
              <a:rPr lang="pl-PL" sz="2200" dirty="0" err="1">
                <a:solidFill>
                  <a:schemeClr val="tx1"/>
                </a:solidFill>
              </a:rPr>
              <a:t>ekoprojektu</a:t>
            </a:r>
            <a:r>
              <a:rPr lang="pl-PL" sz="2200" dirty="0">
                <a:solidFill>
                  <a:schemeClr val="tx1"/>
                </a:solidFill>
              </a:rPr>
              <a:t> (</a:t>
            </a:r>
            <a:r>
              <a:rPr lang="pl-PL" sz="2200" dirty="0" err="1">
                <a:solidFill>
                  <a:schemeClr val="tx1"/>
                </a:solidFill>
              </a:rPr>
              <a:t>ecodesing</a:t>
            </a:r>
            <a:r>
              <a:rPr lang="pl-PL" sz="2200" dirty="0">
                <a:solidFill>
                  <a:schemeClr val="tx1"/>
                </a:solidFill>
              </a:rPr>
              <a:t>) oraz co najmniej klasy energetycznej </a:t>
            </a:r>
            <a:r>
              <a:rPr lang="pl-PL" sz="2200" b="1" dirty="0">
                <a:solidFill>
                  <a:schemeClr val="tx1"/>
                </a:solidFill>
              </a:rPr>
              <a:t>B</a:t>
            </a:r>
            <a:r>
              <a:rPr lang="pl-PL" sz="2200" dirty="0">
                <a:solidFill>
                  <a:schemeClr val="tx1"/>
                </a:solidFill>
              </a:rPr>
              <a:t>,</a:t>
            </a:r>
          </a:p>
          <a:p>
            <a:pPr marL="720725" lvl="1" indent="-360363" algn="just" fontAlgn="auto">
              <a:spcAft>
                <a:spcPts val="0"/>
              </a:spcAft>
              <a:buFont typeface="Arial" panose="020B0604020202020204" pitchFamily="34" charset="0"/>
              <a:buChar char="•"/>
              <a:defRPr/>
            </a:pPr>
            <a:r>
              <a:rPr lang="pl-PL" sz="2200" dirty="0">
                <a:solidFill>
                  <a:schemeClr val="tx1"/>
                </a:solidFill>
              </a:rPr>
              <a:t>Od </a:t>
            </a:r>
            <a:r>
              <a:rPr lang="pl-PL" sz="2200" b="1" dirty="0">
                <a:solidFill>
                  <a:schemeClr val="tx1"/>
                </a:solidFill>
              </a:rPr>
              <a:t>1 lipca 2021 r. </a:t>
            </a:r>
            <a:r>
              <a:rPr lang="pl-PL" sz="2200" dirty="0">
                <a:solidFill>
                  <a:schemeClr val="tx1"/>
                </a:solidFill>
              </a:rPr>
              <a:t>kosztem kwalifikowany będzie zakup/montaż kotła na </a:t>
            </a:r>
            <a:r>
              <a:rPr lang="pl-PL" sz="2200" b="1" dirty="0">
                <a:solidFill>
                  <a:schemeClr val="tx1"/>
                </a:solidFill>
              </a:rPr>
              <a:t>pellet drzewny </a:t>
            </a:r>
            <a:r>
              <a:rPr lang="pl-PL" sz="2200" dirty="0">
                <a:solidFill>
                  <a:schemeClr val="tx1"/>
                </a:solidFill>
              </a:rPr>
              <a:t>z automatycznym sposobem podawania paliwa, o obniżonej emisyjności cząstek stałych o wartości </a:t>
            </a:r>
            <a:r>
              <a:rPr lang="pl-PL" sz="2200" b="1" dirty="0">
                <a:solidFill>
                  <a:schemeClr val="tx1"/>
                </a:solidFill>
              </a:rPr>
              <a:t>nie większej niż 20 mg/m</a:t>
            </a:r>
            <a:r>
              <a:rPr lang="pl-PL" sz="2200" b="1" baseline="30000" dirty="0">
                <a:solidFill>
                  <a:schemeClr val="tx1"/>
                </a:solidFill>
              </a:rPr>
              <a:t>3  </a:t>
            </a:r>
            <a:r>
              <a:rPr lang="pl-PL" altLang="pl-PL" sz="2200" dirty="0">
                <a:solidFill>
                  <a:schemeClr val="tx1"/>
                </a:solidFill>
              </a:rPr>
              <a:t>klasy energetycznej </a:t>
            </a:r>
            <a:r>
              <a:rPr lang="pl-PL" altLang="pl-PL" sz="2200" b="1" dirty="0">
                <a:solidFill>
                  <a:schemeClr val="tx1"/>
                </a:solidFill>
              </a:rPr>
              <a:t>A+</a:t>
            </a:r>
          </a:p>
          <a:p>
            <a:pPr marL="720725" lvl="1" indent="-360363" algn="just" fontAlgn="auto">
              <a:spcAft>
                <a:spcPts val="0"/>
              </a:spcAft>
              <a:buFont typeface="Arial" panose="020B0604020202020204" pitchFamily="34" charset="0"/>
              <a:buChar char="•"/>
              <a:defRPr/>
            </a:pPr>
            <a:r>
              <a:rPr lang="pl-PL" altLang="pl-PL" sz="2200" dirty="0">
                <a:solidFill>
                  <a:schemeClr val="tx1"/>
                </a:solidFill>
              </a:rPr>
              <a:t>Źródło ciepła może być zainstalowane w </a:t>
            </a:r>
            <a:r>
              <a:rPr lang="pl-PL" altLang="pl-PL" sz="2200" b="1" dirty="0">
                <a:solidFill>
                  <a:schemeClr val="tx1"/>
                </a:solidFill>
              </a:rPr>
              <a:t>budynku gospodarczym </a:t>
            </a:r>
            <a:r>
              <a:rPr lang="pl-PL" altLang="pl-PL" sz="2200" dirty="0">
                <a:solidFill>
                  <a:schemeClr val="tx1"/>
                </a:solidFill>
              </a:rPr>
              <a:t>jeżeli służy </a:t>
            </a:r>
            <a:r>
              <a:rPr lang="pl-PL" altLang="pl-PL" sz="2200" b="1" dirty="0">
                <a:solidFill>
                  <a:schemeClr val="tx1"/>
                </a:solidFill>
              </a:rPr>
              <a:t>wyłącznie</a:t>
            </a:r>
            <a:r>
              <a:rPr lang="pl-PL" altLang="pl-PL" sz="2200" dirty="0">
                <a:solidFill>
                  <a:schemeClr val="tx1"/>
                </a:solidFill>
              </a:rPr>
              <a:t> do celów ogrzewania lub ogrzewania i c.w.u. </a:t>
            </a:r>
            <a:r>
              <a:rPr lang="pl-PL" altLang="pl-PL" sz="2200" b="1" dirty="0">
                <a:solidFill>
                  <a:schemeClr val="tx1"/>
                </a:solidFill>
              </a:rPr>
              <a:t>budynku/lokalu mieszkalnego</a:t>
            </a:r>
          </a:p>
          <a:p>
            <a:pPr marL="720725" lvl="1" indent="-360363" algn="just" fontAlgn="auto">
              <a:spcAft>
                <a:spcPts val="0"/>
              </a:spcAft>
              <a:buFont typeface="Arial" panose="020B0604020202020204" pitchFamily="34" charset="0"/>
              <a:buChar char="•"/>
              <a:defRPr/>
            </a:pPr>
            <a:r>
              <a:rPr lang="pl-PL" sz="2200" dirty="0">
                <a:solidFill>
                  <a:schemeClr val="tx1"/>
                </a:solidFill>
              </a:rPr>
              <a:t>Wymiana kopciucha na </a:t>
            </a:r>
            <a:r>
              <a:rPr lang="pl-PL" sz="2200" b="1" dirty="0">
                <a:solidFill>
                  <a:schemeClr val="tx1"/>
                </a:solidFill>
              </a:rPr>
              <a:t>jedno główne źródło ciepła </a:t>
            </a:r>
            <a:endParaRPr lang="pl-PL" sz="2200" dirty="0">
              <a:solidFill>
                <a:schemeClr val="tx1"/>
              </a:solidFill>
            </a:endParaRPr>
          </a:p>
          <a:p>
            <a:pPr lvl="1" fontAlgn="auto">
              <a:spcAft>
                <a:spcPts val="0"/>
              </a:spcAft>
              <a:buFont typeface="Arial" panose="020B0604020202020204" pitchFamily="34" charset="0"/>
              <a:buChar char="•"/>
              <a:defRPr/>
            </a:pPr>
            <a:endParaRPr lang="pl-PL" sz="2200" dirty="0">
              <a:solidFill>
                <a:schemeClr val="accent1">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ytuł 1"/>
          <p:cNvSpPr>
            <a:spLocks noGrp="1"/>
          </p:cNvSpPr>
          <p:nvPr>
            <p:ph type="title"/>
          </p:nvPr>
        </p:nvSpPr>
        <p:spPr>
          <a:xfrm>
            <a:off x="2514600" y="333375"/>
            <a:ext cx="7615238" cy="1143000"/>
          </a:xfrm>
        </p:spPr>
        <p:txBody>
          <a:bodyPr/>
          <a:lstStyle/>
          <a:p>
            <a:r>
              <a:rPr lang="pl-PL" sz="3200">
                <a:latin typeface="Calibri" pitchFamily="34" charset="0"/>
                <a:cs typeface="Arial" charset="0"/>
              </a:rPr>
              <a:t>Koszty kwalifikowane</a:t>
            </a:r>
          </a:p>
        </p:txBody>
      </p:sp>
      <p:sp>
        <p:nvSpPr>
          <p:cNvPr id="8" name="Symbol zastępczy zawartości 2"/>
          <p:cNvSpPr>
            <a:spLocks noGrp="1"/>
          </p:cNvSpPr>
          <p:nvPr>
            <p:ph idx="1"/>
          </p:nvPr>
        </p:nvSpPr>
        <p:spPr>
          <a:xfrm>
            <a:off x="914400" y="1268413"/>
            <a:ext cx="8928100" cy="4452937"/>
          </a:xfrm>
        </p:spPr>
        <p:txBody>
          <a:bodyPr rtlCol="0">
            <a:normAutofit lnSpcReduction="10000"/>
          </a:bodyPr>
          <a:lstStyle/>
          <a:p>
            <a:pPr fontAlgn="auto">
              <a:spcAft>
                <a:spcPts val="0"/>
              </a:spcAft>
              <a:buFont typeface="Arial" panose="020B0604020202020204" pitchFamily="34" charset="0"/>
              <a:buNone/>
              <a:defRPr/>
            </a:pPr>
            <a:r>
              <a:rPr lang="pl-PL" sz="2400" b="1" dirty="0">
                <a:solidFill>
                  <a:schemeClr val="tx1"/>
                </a:solidFill>
              </a:rPr>
              <a:t>Źródło ciepła</a:t>
            </a:r>
          </a:p>
          <a:p>
            <a:pPr marL="720725" lvl="1" indent="-360363" algn="just" fontAlgn="auto">
              <a:spcAft>
                <a:spcPts val="0"/>
              </a:spcAft>
              <a:buFont typeface="Arial" panose="020B0604020202020204" pitchFamily="34" charset="0"/>
              <a:buChar char="•"/>
              <a:defRPr/>
            </a:pPr>
            <a:r>
              <a:rPr lang="pl-PL" sz="2400" dirty="0">
                <a:solidFill>
                  <a:schemeClr val="tx1"/>
                </a:solidFill>
              </a:rPr>
              <a:t>Jeśli przedsięwzięcie nie obejmuje wymiany źródła ciepła, to źródło ciepła znajdujące się w budynku/lokalu musi być zgodne z programem, w przypadku kotłów na paliwo stałe musi spełniać wymóg co najmniej </a:t>
            </a:r>
            <a:r>
              <a:rPr lang="pl-PL" sz="2400" b="1" dirty="0">
                <a:solidFill>
                  <a:schemeClr val="tx1"/>
                </a:solidFill>
              </a:rPr>
              <a:t>5 klasy </a:t>
            </a:r>
            <a:r>
              <a:rPr lang="pl-PL" sz="2400" dirty="0">
                <a:solidFill>
                  <a:schemeClr val="tx1"/>
                </a:solidFill>
              </a:rPr>
              <a:t>według normy przenoszącej normę europejską </a:t>
            </a:r>
            <a:r>
              <a:rPr lang="pl-PL" sz="2400" b="1" dirty="0">
                <a:solidFill>
                  <a:schemeClr val="tx1"/>
                </a:solidFill>
              </a:rPr>
              <a:t>EN 303:5</a:t>
            </a:r>
          </a:p>
          <a:p>
            <a:pPr marL="720725" lvl="1" indent="-360363" algn="just" fontAlgn="auto">
              <a:spcAft>
                <a:spcPts val="0"/>
              </a:spcAft>
              <a:buFont typeface="Arial" panose="020B0604020202020204" pitchFamily="34" charset="0"/>
              <a:buChar char="•"/>
              <a:defRPr/>
            </a:pPr>
            <a:r>
              <a:rPr lang="pl-PL" sz="2400" dirty="0">
                <a:solidFill>
                  <a:schemeClr val="tx1"/>
                </a:solidFill>
              </a:rPr>
              <a:t>Istnieje możliwość wymiany źródła ciepła, jeżeli mimo posiadania w budynku/lokalu mieszkalnym kotła gazowego, wykorzystywane jest nieefektywne źródło ciepła na paliwo stałe, z tym że ilość pobieranego paliwa gazowego (średnia z ostatnich </a:t>
            </a:r>
            <a:r>
              <a:rPr lang="pl-PL" sz="2400" b="1" dirty="0">
                <a:solidFill>
                  <a:schemeClr val="tx1"/>
                </a:solidFill>
              </a:rPr>
              <a:t>3 lat kalendarzowych </a:t>
            </a:r>
            <a:r>
              <a:rPr lang="pl-PL" sz="2400" dirty="0">
                <a:solidFill>
                  <a:schemeClr val="tx1"/>
                </a:solidFill>
              </a:rPr>
              <a:t>poprzedzających rok złożenia wniosku o dofinansowanie, a w przypadku okresu krótszego średnia z całego okresu) w tym lokalu/budynku mieszkalnym nie może być wyższa niż </a:t>
            </a:r>
            <a:r>
              <a:rPr lang="pl-PL" sz="2400" b="1" dirty="0">
                <a:solidFill>
                  <a:schemeClr val="tx1"/>
                </a:solidFill>
              </a:rPr>
              <a:t>5 600 kWh/rok</a:t>
            </a:r>
            <a:r>
              <a:rPr lang="pl-PL" sz="2400" dirty="0">
                <a:solidFill>
                  <a:schemeClr val="tx1"/>
                </a:solidFill>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Wymagania ogólne</a:t>
            </a:r>
          </a:p>
        </p:txBody>
      </p:sp>
      <p:sp>
        <p:nvSpPr>
          <p:cNvPr id="3" name="Symbol zastępczy zawartości 2"/>
          <p:cNvSpPr>
            <a:spLocks noGrp="1"/>
          </p:cNvSpPr>
          <p:nvPr>
            <p:ph idx="1"/>
          </p:nvPr>
        </p:nvSpPr>
        <p:spPr>
          <a:xfrm>
            <a:off x="595313" y="801688"/>
            <a:ext cx="9951359" cy="4787900"/>
          </a:xfrm>
        </p:spPr>
        <p:txBody>
          <a:bodyPr rtlCol="0">
            <a:normAutofit fontScale="92500" lnSpcReduction="10000"/>
          </a:bodyPr>
          <a:lstStyle/>
          <a:p>
            <a:pPr marL="342900" indent="-342900" fontAlgn="auto">
              <a:lnSpc>
                <a:spcPct val="107000"/>
              </a:lnSpc>
              <a:spcAft>
                <a:spcPts val="800"/>
              </a:spcAft>
              <a:buFont typeface="Wingdings" panose="05000000000000000000" pitchFamily="2" charset="2"/>
              <a:buChar char=""/>
              <a:defRPr/>
            </a:pPr>
            <a:r>
              <a:rPr lang="pl-PL" sz="2000" dirty="0">
                <a:solidFill>
                  <a:schemeClr val="tx1"/>
                </a:solidFill>
                <a:latin typeface="Krub-ExtraLight"/>
                <a:ea typeface="Calibri" panose="020F0502020204030204" pitchFamily="34" charset="0"/>
                <a:cs typeface="Krub-ExtraLight"/>
              </a:rPr>
              <a:t>Dotacja w ramach aktualnego naboru do programu przyznawana jest </a:t>
            </a:r>
            <a:r>
              <a:rPr lang="pl-PL" sz="2000" dirty="0">
                <a:solidFill>
                  <a:schemeClr val="tx1"/>
                </a:solidFill>
                <a:latin typeface="Krub-Medium"/>
                <a:ea typeface="Calibri" panose="020F0502020204030204" pitchFamily="34" charset="0"/>
                <a:cs typeface="Krub-Medium"/>
              </a:rPr>
              <a:t>tylko raz </a:t>
            </a:r>
            <a:r>
              <a:rPr lang="pl-PL" sz="2000" dirty="0">
                <a:solidFill>
                  <a:schemeClr val="tx1"/>
                </a:solidFill>
                <a:latin typeface="Krub-ExtraLight"/>
                <a:ea typeface="Calibri" panose="020F0502020204030204" pitchFamily="34" charset="0"/>
                <a:cs typeface="Krub-ExtraLight"/>
              </a:rPr>
              <a:t>- ale jeżeli skorzystałeś z wcześniejszej edycji programu (przed dniem 30.04.2020r.), dofinansowanie można otrzymać tylko na zakres prac nie objęty wcześniejszym dofinansowaniem.</a:t>
            </a:r>
            <a:endParaRPr lang="pl-PL" sz="2000" dirty="0">
              <a:solidFill>
                <a:schemeClr val="tx1"/>
              </a:solidFill>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000" dirty="0">
                <a:solidFill>
                  <a:schemeClr val="tx1"/>
                </a:solidFill>
                <a:latin typeface="Krub-ExtraLight"/>
                <a:ea typeface="Calibri" panose="020F0502020204030204" pitchFamily="34" charset="0"/>
                <a:cs typeface="Krub-ExtraLight"/>
              </a:rPr>
              <a:t>Budynek, na który składany jest wniosek musi być budynkiem</a:t>
            </a:r>
            <a:r>
              <a:rPr lang="pl-PL" sz="2000" dirty="0">
                <a:solidFill>
                  <a:schemeClr val="tx1"/>
                </a:solidFill>
                <a:ea typeface="Calibri" panose="020F0502020204030204" pitchFamily="34" charset="0"/>
                <a:cs typeface="Times New Roman" panose="02020603050405020304" pitchFamily="18" charset="0"/>
              </a:rPr>
              <a:t> </a:t>
            </a:r>
            <a:r>
              <a:rPr lang="pl-PL" sz="2000" dirty="0">
                <a:solidFill>
                  <a:schemeClr val="tx1"/>
                </a:solidFill>
                <a:latin typeface="Krub-Medium"/>
                <a:ea typeface="Calibri" panose="020F0502020204030204" pitchFamily="34" charset="0"/>
                <a:cs typeface="Krub-Medium"/>
              </a:rPr>
              <a:t>jednorodzinnym</a:t>
            </a:r>
            <a:r>
              <a:rPr lang="pl-PL" sz="2000" dirty="0">
                <a:solidFill>
                  <a:schemeClr val="tx1"/>
                </a:solidFill>
                <a:latin typeface="Krub-ExtraLight"/>
                <a:ea typeface="Calibri" panose="020F0502020204030204" pitchFamily="34" charset="0"/>
                <a:cs typeface="Krub-ExtraLight"/>
              </a:rPr>
              <a:t>, posiadać status budynku mieszkalnego i nie może być</a:t>
            </a:r>
            <a:r>
              <a:rPr lang="pl-PL" sz="2000" dirty="0">
                <a:solidFill>
                  <a:schemeClr val="tx1"/>
                </a:solidFill>
                <a:ea typeface="Calibri" panose="020F0502020204030204" pitchFamily="34" charset="0"/>
                <a:cs typeface="Times New Roman" panose="02020603050405020304" pitchFamily="18" charset="0"/>
              </a:rPr>
              <a:t> </a:t>
            </a:r>
            <a:r>
              <a:rPr lang="pl-PL" sz="2000" dirty="0">
                <a:solidFill>
                  <a:schemeClr val="tx1"/>
                </a:solidFill>
                <a:latin typeface="Krub-ExtraLight"/>
                <a:ea typeface="Calibri" panose="020F0502020204030204" pitchFamily="34" charset="0"/>
                <a:cs typeface="Krub-ExtraLight"/>
              </a:rPr>
              <a:t>budynkiem wykorzystywanym sezonowo</a:t>
            </a:r>
            <a:endParaRPr lang="pl-PL" sz="2000" dirty="0">
              <a:solidFill>
                <a:schemeClr val="tx1"/>
              </a:solidFill>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000" dirty="0">
                <a:solidFill>
                  <a:schemeClr val="tx1"/>
                </a:solidFill>
                <a:latin typeface="Krub-ExtraLight"/>
                <a:ea typeface="Calibri" panose="020F0502020204030204" pitchFamily="34" charset="0"/>
                <a:cs typeface="Krub-ExtraLight"/>
              </a:rPr>
              <a:t>Dla budynków, których budowę zgłoszono </a:t>
            </a:r>
            <a:r>
              <a:rPr lang="pl-PL" sz="2000" dirty="0">
                <a:solidFill>
                  <a:schemeClr val="tx1"/>
                </a:solidFill>
                <a:latin typeface="Krub-Medium"/>
                <a:ea typeface="Calibri" panose="020F0502020204030204" pitchFamily="34" charset="0"/>
                <a:cs typeface="Krub-Medium"/>
              </a:rPr>
              <a:t>po 31 grudnia 2013 roku </a:t>
            </a:r>
            <a:r>
              <a:rPr lang="pl-PL" sz="2000" dirty="0">
                <a:solidFill>
                  <a:schemeClr val="tx1"/>
                </a:solidFill>
                <a:latin typeface="Krub-ExtraLight"/>
                <a:ea typeface="Calibri" panose="020F0502020204030204" pitchFamily="34" charset="0"/>
                <a:cs typeface="Krub-ExtraLight"/>
              </a:rPr>
              <a:t>nie</a:t>
            </a:r>
            <a:r>
              <a:rPr lang="pl-PL" sz="2000" dirty="0">
                <a:solidFill>
                  <a:schemeClr val="tx1"/>
                </a:solidFill>
                <a:ea typeface="Calibri" panose="020F0502020204030204" pitchFamily="34" charset="0"/>
                <a:cs typeface="Times New Roman" panose="02020603050405020304" pitchFamily="18" charset="0"/>
              </a:rPr>
              <a:t> </a:t>
            </a:r>
            <a:r>
              <a:rPr lang="pl-PL" sz="2000" dirty="0">
                <a:solidFill>
                  <a:schemeClr val="tx1"/>
                </a:solidFill>
                <a:latin typeface="Krub-ExtraLight"/>
                <a:ea typeface="Calibri" panose="020F0502020204030204" pitchFamily="34" charset="0"/>
                <a:cs typeface="Krub-ExtraLight"/>
              </a:rPr>
              <a:t>przewidziano dotacji na ocieplenie przegród i modernizację stolarki</a:t>
            </a:r>
            <a:r>
              <a:rPr lang="pl-PL" sz="2000" dirty="0">
                <a:solidFill>
                  <a:schemeClr val="tx1"/>
                </a:solidFill>
                <a:ea typeface="Calibri" panose="020F0502020204030204" pitchFamily="34" charset="0"/>
                <a:cs typeface="Times New Roman" panose="02020603050405020304" pitchFamily="18" charset="0"/>
              </a:rPr>
              <a:t> </a:t>
            </a:r>
            <a:r>
              <a:rPr lang="pl-PL" sz="2000" dirty="0">
                <a:solidFill>
                  <a:schemeClr val="tx1"/>
                </a:solidFill>
                <a:latin typeface="Krub-ExtraLight"/>
                <a:ea typeface="Calibri" panose="020F0502020204030204" pitchFamily="34" charset="0"/>
                <a:cs typeface="Krub-ExtraLight"/>
              </a:rPr>
              <a:t>okiennej i drzwiowej.</a:t>
            </a:r>
            <a:endParaRPr lang="pl-PL" sz="2000" dirty="0">
              <a:solidFill>
                <a:schemeClr val="tx1"/>
              </a:solidFill>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000" dirty="0">
                <a:solidFill>
                  <a:schemeClr val="tx1"/>
                </a:solidFill>
                <a:latin typeface="Krub-ExtraLight"/>
                <a:ea typeface="Calibri" panose="020F0502020204030204" pitchFamily="34" charset="0"/>
                <a:cs typeface="Krub-ExtraLight"/>
              </a:rPr>
              <a:t>Wartość inwestycji musi przekraczać </a:t>
            </a:r>
            <a:r>
              <a:rPr lang="pl-PL" sz="2000" dirty="0">
                <a:solidFill>
                  <a:schemeClr val="tx1"/>
                </a:solidFill>
                <a:latin typeface="Krub-Medium"/>
                <a:ea typeface="Calibri" panose="020F0502020204030204" pitchFamily="34" charset="0"/>
                <a:cs typeface="Krub-Medium"/>
              </a:rPr>
              <a:t>3 000 złotych ( nie dotyczy to wymiany źródła ciepła)</a:t>
            </a:r>
            <a:endParaRPr lang="pl-PL" sz="2000" dirty="0">
              <a:solidFill>
                <a:schemeClr val="tx1"/>
              </a:solidFill>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100" dirty="0">
                <a:solidFill>
                  <a:schemeClr val="tx1"/>
                </a:solidFill>
                <a:latin typeface="Krub-ExtraLight"/>
                <a:ea typeface="Calibri" panose="020F0502020204030204" pitchFamily="34" charset="0"/>
                <a:cs typeface="Krub-ExtraLight"/>
              </a:rPr>
              <a:t>Do kosztów kwalifikowanych w programie można zaliczyć tylko te</a:t>
            </a:r>
            <a:r>
              <a:rPr lang="pl-PL" sz="2100" dirty="0">
                <a:solidFill>
                  <a:schemeClr val="tx1"/>
                </a:solidFill>
                <a:ea typeface="Calibri" panose="020F0502020204030204" pitchFamily="34" charset="0"/>
                <a:cs typeface="Times New Roman" panose="02020603050405020304" pitchFamily="18" charset="0"/>
              </a:rPr>
              <a:t> </a:t>
            </a:r>
            <a:r>
              <a:rPr lang="pl-PL" sz="2100" dirty="0">
                <a:solidFill>
                  <a:schemeClr val="tx1"/>
                </a:solidFill>
                <a:latin typeface="Krub-ExtraLight"/>
                <a:ea typeface="Calibri" panose="020F0502020204030204" pitchFamily="34" charset="0"/>
                <a:cs typeface="Krub-ExtraLight"/>
              </a:rPr>
              <a:t>ponoszone </a:t>
            </a:r>
            <a:br>
              <a:rPr lang="pl-PL" sz="2100" dirty="0">
                <a:solidFill>
                  <a:schemeClr val="tx1"/>
                </a:solidFill>
                <a:latin typeface="Krub-ExtraLight"/>
                <a:ea typeface="Calibri" panose="020F0502020204030204" pitchFamily="34" charset="0"/>
                <a:cs typeface="Krub-ExtraLight"/>
              </a:rPr>
            </a:br>
            <a:r>
              <a:rPr lang="pl-PL" sz="2100" dirty="0">
                <a:solidFill>
                  <a:schemeClr val="tx1"/>
                </a:solidFill>
                <a:latin typeface="Krub-ExtraLight"/>
                <a:ea typeface="Calibri" panose="020F0502020204030204" pitchFamily="34" charset="0"/>
                <a:cs typeface="Krub-ExtraLight"/>
              </a:rPr>
              <a:t>po 15 maja 2020 r., ale nie wcześniej niż 6 miesięcy przed datą złożenia wniosku.</a:t>
            </a:r>
            <a:endParaRPr lang="pl-PL" sz="2100" dirty="0">
              <a:solidFill>
                <a:schemeClr val="tx1"/>
              </a:solidFill>
              <a:ea typeface="Calibri" panose="020F0502020204030204" pitchFamily="34" charset="0"/>
              <a:cs typeface="Times New Roman" panose="02020603050405020304" pitchFamily="18" charset="0"/>
            </a:endParaRPr>
          </a:p>
          <a:p>
            <a:pPr fontAlgn="auto">
              <a:spcAft>
                <a:spcPts val="0"/>
              </a:spcAft>
              <a:buFont typeface="Arial" panose="020B0604020202020204" pitchFamily="34" charset="0"/>
              <a:buNone/>
              <a:defRPr/>
            </a:pPr>
            <a:endParaRPr lang="pl-P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Wymagania ogólne</a:t>
            </a:r>
          </a:p>
        </p:txBody>
      </p:sp>
      <p:sp>
        <p:nvSpPr>
          <p:cNvPr id="3" name="Symbol zastępczy zawartości 2"/>
          <p:cNvSpPr>
            <a:spLocks noGrp="1"/>
          </p:cNvSpPr>
          <p:nvPr>
            <p:ph idx="1"/>
          </p:nvPr>
        </p:nvSpPr>
        <p:spPr>
          <a:xfrm>
            <a:off x="595313" y="801687"/>
            <a:ext cx="9807575" cy="4942165"/>
          </a:xfrm>
        </p:spPr>
        <p:txBody>
          <a:bodyPr rtlCol="0">
            <a:normAutofit fontScale="85000" lnSpcReduction="20000"/>
          </a:bodyPr>
          <a:lstStyle/>
          <a:p>
            <a:pPr marL="342900" indent="-342900" fontAlgn="auto">
              <a:lnSpc>
                <a:spcPct val="107000"/>
              </a:lnSpc>
              <a:spcAft>
                <a:spcPts val="0"/>
              </a:spcAft>
              <a:buFont typeface="Wingdings" panose="05000000000000000000" pitchFamily="2" charset="2"/>
              <a:buChar char=""/>
              <a:defRPr/>
            </a:pPr>
            <a:r>
              <a:rPr lang="pl-PL" sz="2200" dirty="0">
                <a:solidFill>
                  <a:schemeClr val="tx1"/>
                </a:solidFill>
                <a:latin typeface="Krub-ExtraLight"/>
                <a:ea typeface="Calibri" panose="020F0502020204030204" pitchFamily="34" charset="0"/>
                <a:cs typeface="Krub-ExtraLight"/>
              </a:rPr>
              <a:t>Nie udziela się dofinansowania na przedsięwzięcia realizowane w budynkach w budynkach gospodarczych.</a:t>
            </a:r>
            <a:endParaRPr lang="pl-PL" sz="2200" dirty="0">
              <a:solidFill>
                <a:schemeClr val="tx1"/>
              </a:solidFill>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Wingdings" panose="05000000000000000000" pitchFamily="2" charset="2"/>
              <a:buChar char=""/>
              <a:defRPr/>
            </a:pPr>
            <a:r>
              <a:rPr lang="pl-PL" sz="2200" dirty="0">
                <a:solidFill>
                  <a:schemeClr val="tx1"/>
                </a:solidFill>
                <a:latin typeface="Krub-ExtraLight"/>
                <a:ea typeface="Calibri" panose="020F0502020204030204" pitchFamily="34" charset="0"/>
                <a:cs typeface="Krub-ExtraLight"/>
              </a:rPr>
              <a:t>Nie wypłaca się dofinansowania, jeżeli Beneficjent zbył przed wypłatą dotacji budynek/lokal mieszkalny objęty dofinansowaniem,</a:t>
            </a:r>
            <a:endParaRPr lang="pl-PL" sz="2200" dirty="0">
              <a:solidFill>
                <a:schemeClr val="tx1"/>
              </a:solidFill>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Wingdings" panose="05000000000000000000" pitchFamily="2" charset="2"/>
              <a:buChar char=""/>
              <a:defRPr/>
            </a:pPr>
            <a:r>
              <a:rPr lang="pl-PL" sz="2200" dirty="0">
                <a:solidFill>
                  <a:schemeClr val="tx1"/>
                </a:solidFill>
                <a:latin typeface="Krub-ExtraLight"/>
                <a:ea typeface="Calibri" panose="020F0502020204030204" pitchFamily="34" charset="0"/>
                <a:cs typeface="Krub-ExtraLight"/>
              </a:rPr>
              <a:t>W przypadku gdy w budynku/lokalu mieszkalnym, w którym realizowane jest przedsięwzięcie, prowadzona jest działalność gospodarcza rozumiana zgodnie z unijnym prawem konkurencji, wysokość dotacji jest pomniejszana proporcjonalnie do powierzchni zajmowanej na prowadzenie działalności gospodarczej. Na użytek niniejszego Programu przyjmuje się, że powierzchnia, na której prowadzona jest ta działalność stanowi powierzchnię lokalu użytkowego.</a:t>
            </a:r>
            <a:endParaRPr lang="pl-PL" sz="2200" dirty="0">
              <a:solidFill>
                <a:schemeClr val="tx1"/>
              </a:solidFill>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200" dirty="0">
                <a:solidFill>
                  <a:schemeClr val="tx1"/>
                </a:solidFill>
                <a:latin typeface="Krub-ExtraLight"/>
                <a:ea typeface="Calibri" panose="020F0502020204030204" pitchFamily="34" charset="0"/>
                <a:cs typeface="Krub-ExtraLight"/>
              </a:rPr>
              <a:t>W przypadku gdy działalność gospodarcza jest prowadzona na powierzchni całkowitej przekraczającej 30% budynku/lokalu mieszkalnego, przedsięwzięcie nie kwalifikuje się do dofinansowania.</a:t>
            </a:r>
            <a:endParaRPr lang="pl-PL" sz="2200" dirty="0">
              <a:solidFill>
                <a:schemeClr val="tx1"/>
              </a:solidFill>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Wingdings" panose="05000000000000000000" pitchFamily="2" charset="2"/>
              <a:buChar char=""/>
              <a:defRPr/>
            </a:pPr>
            <a:r>
              <a:rPr lang="pl-PL" sz="2200" dirty="0">
                <a:solidFill>
                  <a:schemeClr val="tx1"/>
                </a:solidFill>
                <a:latin typeface="Krub-ExtraLight"/>
                <a:ea typeface="Calibri" panose="020F0502020204030204" pitchFamily="34" charset="0"/>
                <a:cs typeface="Krub-ExtraLight"/>
              </a:rPr>
              <a:t>Jeśli w budynku mieszkalnym wydzielono lokale mieszkalne, dotacja przysługuje osobno na każdy lokal. Budynek jednorodzinny składa się maksymalnie z dwóch wydzielonych lokali</a:t>
            </a:r>
            <a:endParaRPr lang="pl-PL"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Efektywność energetyczna budynków</a:t>
            </a:r>
          </a:p>
        </p:txBody>
      </p:sp>
      <p:sp>
        <p:nvSpPr>
          <p:cNvPr id="12290" name="Symbol zastępczy zawartości 2"/>
          <p:cNvSpPr>
            <a:spLocks noGrp="1"/>
          </p:cNvSpPr>
          <p:nvPr>
            <p:ph idx="1"/>
          </p:nvPr>
        </p:nvSpPr>
        <p:spPr>
          <a:xfrm>
            <a:off x="595313" y="1825625"/>
            <a:ext cx="7847012" cy="3763963"/>
          </a:xfrm>
        </p:spPr>
        <p:txBody>
          <a:bodyPr/>
          <a:lstStyle/>
          <a:p>
            <a:endParaRPr lang="pl-PL"/>
          </a:p>
        </p:txBody>
      </p:sp>
      <p:pic>
        <p:nvPicPr>
          <p:cNvPr id="12291" name="Obraz 3"/>
          <p:cNvPicPr>
            <a:picLocks noChangeAspect="1"/>
          </p:cNvPicPr>
          <p:nvPr/>
        </p:nvPicPr>
        <p:blipFill>
          <a:blip r:embed="rId2"/>
          <a:srcRect/>
          <a:stretch>
            <a:fillRect/>
          </a:stretch>
        </p:blipFill>
        <p:spPr bwMode="auto">
          <a:xfrm>
            <a:off x="215900" y="884238"/>
            <a:ext cx="11641138" cy="47053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Ważne terminy dla inwestora:</a:t>
            </a:r>
            <a:br>
              <a:rPr lang="pl-PL" dirty="0"/>
            </a:br>
            <a:endParaRPr lang="pl-PL" dirty="0"/>
          </a:p>
        </p:txBody>
      </p:sp>
      <p:sp>
        <p:nvSpPr>
          <p:cNvPr id="60418" name="Symbol zastępczy zawartości 2"/>
          <p:cNvSpPr>
            <a:spLocks noGrp="1"/>
          </p:cNvSpPr>
          <p:nvPr>
            <p:ph idx="1"/>
          </p:nvPr>
        </p:nvSpPr>
        <p:spPr>
          <a:xfrm>
            <a:off x="595313" y="801688"/>
            <a:ext cx="7847012" cy="4787900"/>
          </a:xfrm>
        </p:spPr>
        <p:txBody>
          <a:bodyPr/>
          <a:lstStyle/>
          <a:p>
            <a:endParaRPr lang="pl-PL" dirty="0"/>
          </a:p>
          <a:p>
            <a:r>
              <a:rPr lang="pl-PL" sz="2000" b="1" dirty="0">
                <a:solidFill>
                  <a:schemeClr val="tx1"/>
                </a:solidFill>
              </a:rPr>
              <a:t>30 dni </a:t>
            </a:r>
            <a:r>
              <a:rPr lang="pl-PL" sz="2000" dirty="0">
                <a:solidFill>
                  <a:schemeClr val="tx1"/>
                </a:solidFill>
              </a:rPr>
              <a:t>- czas rozpatrywania wniosku o dofinansowanie (złożenie korekty</a:t>
            </a:r>
          </a:p>
          <a:p>
            <a:r>
              <a:rPr lang="pl-PL" sz="2000" dirty="0">
                <a:solidFill>
                  <a:schemeClr val="tx1"/>
                </a:solidFill>
              </a:rPr>
              <a:t>wydłuża czas potrzebny na ocenę wniosku oraz wydanie decyzji przez</a:t>
            </a:r>
          </a:p>
          <a:p>
            <a:r>
              <a:rPr lang="pl-PL" sz="2000" dirty="0" err="1">
                <a:solidFill>
                  <a:schemeClr val="tx1"/>
                </a:solidFill>
              </a:rPr>
              <a:t>WFOŚiGW</a:t>
            </a:r>
            <a:r>
              <a:rPr lang="pl-PL" sz="2000" dirty="0">
                <a:solidFill>
                  <a:schemeClr val="tx1"/>
                </a:solidFill>
              </a:rPr>
              <a:t> o kolejne 30 dni),</a:t>
            </a:r>
          </a:p>
          <a:p>
            <a:r>
              <a:rPr lang="pl-PL" sz="2000" b="1" dirty="0">
                <a:solidFill>
                  <a:schemeClr val="tx1"/>
                </a:solidFill>
              </a:rPr>
              <a:t>10 dni </a:t>
            </a:r>
            <a:r>
              <a:rPr lang="pl-PL" sz="2000" dirty="0">
                <a:solidFill>
                  <a:schemeClr val="tx1"/>
                </a:solidFill>
              </a:rPr>
              <a:t>roboczych - czas na poprawę/uzupełnienie wniosku po wezwaniu</a:t>
            </a:r>
          </a:p>
          <a:p>
            <a:r>
              <a:rPr lang="pl-PL" sz="2000" dirty="0" err="1">
                <a:solidFill>
                  <a:schemeClr val="tx1"/>
                </a:solidFill>
              </a:rPr>
              <a:t>WFOŚiGW</a:t>
            </a:r>
            <a:r>
              <a:rPr lang="pl-PL" sz="2000" dirty="0">
                <a:solidFill>
                  <a:schemeClr val="tx1"/>
                </a:solidFill>
              </a:rPr>
              <a:t>,</a:t>
            </a:r>
          </a:p>
          <a:p>
            <a:r>
              <a:rPr lang="pl-PL" sz="2000" b="1" dirty="0">
                <a:solidFill>
                  <a:schemeClr val="tx1"/>
                </a:solidFill>
              </a:rPr>
              <a:t>30 miesięcy </a:t>
            </a:r>
            <a:r>
              <a:rPr lang="pl-PL" sz="2000" dirty="0">
                <a:solidFill>
                  <a:schemeClr val="tx1"/>
                </a:solidFill>
              </a:rPr>
              <a:t>- czas na realizację przedsięwzięcia, licząc od daty złożenia</a:t>
            </a:r>
          </a:p>
          <a:p>
            <a:r>
              <a:rPr lang="pl-PL" sz="2000" dirty="0">
                <a:solidFill>
                  <a:schemeClr val="tx1"/>
                </a:solidFill>
              </a:rPr>
              <a:t>wniosku o dofinansowanie (nie dłużej niż do 30.06.2029 r.),</a:t>
            </a:r>
          </a:p>
          <a:p>
            <a:r>
              <a:rPr lang="pl-PL" sz="2000" b="1" dirty="0">
                <a:solidFill>
                  <a:schemeClr val="tx1"/>
                </a:solidFill>
              </a:rPr>
              <a:t>5 lat</a:t>
            </a:r>
            <a:r>
              <a:rPr lang="pl-PL" sz="2000" dirty="0">
                <a:solidFill>
                  <a:schemeClr val="tx1"/>
                </a:solidFill>
              </a:rPr>
              <a:t> - okres trwałości, czyli czas, w którym należy zachować</a:t>
            </a:r>
          </a:p>
          <a:p>
            <a:r>
              <a:rPr lang="pl-PL" sz="2000" dirty="0">
                <a:solidFill>
                  <a:schemeClr val="tx1"/>
                </a:solidFill>
              </a:rPr>
              <a:t>w niezmienionej formie i wymiarze efekty projektu zadeklarowane we</a:t>
            </a:r>
          </a:p>
          <a:p>
            <a:r>
              <a:rPr lang="pl-PL" sz="2000" dirty="0">
                <a:solidFill>
                  <a:schemeClr val="tx1"/>
                </a:solidFill>
              </a:rPr>
              <a:t>wniosku.</a:t>
            </a:r>
          </a:p>
          <a:p>
            <a:endParaRPr lang="pl-P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Warto wiedzieć! </a:t>
            </a:r>
            <a:br>
              <a:rPr lang="pl-PL" dirty="0"/>
            </a:br>
            <a:endParaRPr lang="pl-PL" dirty="0"/>
          </a:p>
        </p:txBody>
      </p:sp>
      <p:sp>
        <p:nvSpPr>
          <p:cNvPr id="61442" name="Symbol zastępczy zawartości 2"/>
          <p:cNvSpPr>
            <a:spLocks noGrp="1"/>
          </p:cNvSpPr>
          <p:nvPr>
            <p:ph idx="1"/>
          </p:nvPr>
        </p:nvSpPr>
        <p:spPr>
          <a:xfrm>
            <a:off x="595313" y="1119188"/>
            <a:ext cx="8324850" cy="4470400"/>
          </a:xfrm>
        </p:spPr>
        <p:txBody>
          <a:bodyPr/>
          <a:lstStyle/>
          <a:p>
            <a:r>
              <a:rPr lang="pl-PL" sz="3200" b="1" dirty="0">
                <a:solidFill>
                  <a:srgbClr val="FF0000"/>
                </a:solidFill>
              </a:rPr>
              <a:t>UWAGA!</a:t>
            </a:r>
            <a:r>
              <a:rPr lang="pl-PL" sz="3200" dirty="0"/>
              <a:t> </a:t>
            </a:r>
            <a:r>
              <a:rPr lang="pl-PL" sz="3200" dirty="0">
                <a:solidFill>
                  <a:schemeClr val="tx1"/>
                </a:solidFill>
              </a:rPr>
              <a:t>Wysokość dofinansowania, które otrzyma inwestor można sprawdzić, korzystając z Kalkulatora Dotacji, który jest dostępny pod</a:t>
            </a:r>
          </a:p>
          <a:p>
            <a:r>
              <a:rPr lang="pl-PL" sz="3200" dirty="0">
                <a:solidFill>
                  <a:schemeClr val="tx1"/>
                </a:solidFill>
              </a:rPr>
              <a:t>linkiem:</a:t>
            </a:r>
          </a:p>
          <a:p>
            <a:r>
              <a:rPr lang="pl-PL" sz="3200" dirty="0">
                <a:solidFill>
                  <a:schemeClr val="accent1"/>
                </a:solidFill>
              </a:rPr>
              <a:t> http://www.czystepowietrze.gov.pl/kalkulator-dotacji/</a:t>
            </a:r>
          </a:p>
          <a:p>
            <a:endParaRPr lang="pl-P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2062BA9-CFA7-4B13-AF93-401189099B4F}"/>
              </a:ext>
            </a:extLst>
          </p:cNvPr>
          <p:cNvPicPr>
            <a:picLocks noChangeAspect="1"/>
          </p:cNvPicPr>
          <p:nvPr/>
        </p:nvPicPr>
        <p:blipFill>
          <a:blip r:embed="rId2"/>
          <a:stretch>
            <a:fillRect/>
          </a:stretch>
        </p:blipFill>
        <p:spPr>
          <a:xfrm>
            <a:off x="16635" y="780131"/>
            <a:ext cx="12175365" cy="514804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85EC1207-B186-4C57-86BB-E8509053E1AC}"/>
              </a:ext>
            </a:extLst>
          </p:cNvPr>
          <p:cNvPicPr>
            <a:picLocks noChangeAspect="1"/>
          </p:cNvPicPr>
          <p:nvPr/>
        </p:nvPicPr>
        <p:blipFill>
          <a:blip r:embed="rId2"/>
          <a:stretch>
            <a:fillRect/>
          </a:stretch>
        </p:blipFill>
        <p:spPr>
          <a:xfrm>
            <a:off x="1718651" y="0"/>
            <a:ext cx="8754697" cy="605457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838200" y="103188"/>
            <a:ext cx="10515600" cy="211137"/>
          </a:xfrm>
        </p:spPr>
        <p:txBody>
          <a:bodyPr rtlCol="0">
            <a:normAutofit fontScale="90000"/>
          </a:bodyPr>
          <a:lstStyle/>
          <a:p>
            <a:pPr fontAlgn="auto">
              <a:spcAft>
                <a:spcPts val="0"/>
              </a:spcAft>
              <a:defRPr/>
            </a:pPr>
            <a:endParaRPr lang="pl-PL" dirty="0"/>
          </a:p>
        </p:txBody>
      </p:sp>
      <p:pic>
        <p:nvPicPr>
          <p:cNvPr id="9218" name="Symbol zastępczy zawartości 6"/>
          <p:cNvPicPr>
            <a:picLocks noGrp="1" noChangeAspect="1"/>
          </p:cNvPicPr>
          <p:nvPr>
            <p:ph idx="1"/>
          </p:nvPr>
        </p:nvPicPr>
        <p:blipFill>
          <a:blip r:embed="rId2"/>
          <a:srcRect/>
          <a:stretch>
            <a:fillRect/>
          </a:stretch>
        </p:blipFill>
        <p:spPr>
          <a:xfrm>
            <a:off x="319596" y="0"/>
            <a:ext cx="11620870" cy="59055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4087813" y="5248275"/>
            <a:ext cx="7413625" cy="404813"/>
          </a:xfrm>
        </p:spPr>
        <p:txBody>
          <a:bodyPr rtlCol="0">
            <a:normAutofit lnSpcReduction="10000"/>
          </a:bodyPr>
          <a:lstStyle/>
          <a:p>
            <a:pPr fontAlgn="auto">
              <a:spcAft>
                <a:spcPts val="0"/>
              </a:spcAft>
              <a:buFont typeface="Arial" panose="020B0604020202020204" pitchFamily="34" charset="0"/>
              <a:buNone/>
              <a:defRPr/>
            </a:pPr>
            <a:r>
              <a:rPr lang="pl-PL" dirty="0"/>
              <a:t>Jedlina Zdrój; 16.06.2021 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Efektywność energetyczna budynków</a:t>
            </a:r>
          </a:p>
        </p:txBody>
      </p:sp>
      <p:pic>
        <p:nvPicPr>
          <p:cNvPr id="13314" name="Symbol zastępczy zawartości 3"/>
          <p:cNvPicPr>
            <a:picLocks noGrp="1" noChangeAspect="1"/>
          </p:cNvPicPr>
          <p:nvPr>
            <p:ph idx="1"/>
          </p:nvPr>
        </p:nvPicPr>
        <p:blipFill>
          <a:blip r:embed="rId2"/>
          <a:srcRect/>
          <a:stretch>
            <a:fillRect/>
          </a:stretch>
        </p:blipFill>
        <p:spPr>
          <a:xfrm>
            <a:off x="0" y="801687"/>
            <a:ext cx="12192000" cy="598972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Efektywność energetyczna budynków</a:t>
            </a:r>
          </a:p>
        </p:txBody>
      </p:sp>
      <p:pic>
        <p:nvPicPr>
          <p:cNvPr id="14338" name="Symbol zastępczy zawartości 3"/>
          <p:cNvPicPr>
            <a:picLocks noGrp="1" noChangeAspect="1"/>
          </p:cNvPicPr>
          <p:nvPr>
            <p:ph idx="1"/>
          </p:nvPr>
        </p:nvPicPr>
        <p:blipFill>
          <a:blip r:embed="rId2"/>
          <a:srcRect/>
          <a:stretch>
            <a:fillRect/>
          </a:stretch>
        </p:blipFill>
        <p:spPr>
          <a:xfrm>
            <a:off x="534256" y="801687"/>
            <a:ext cx="10819544" cy="594232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Efektywność energetyczna budynków</a:t>
            </a:r>
          </a:p>
        </p:txBody>
      </p:sp>
      <p:pic>
        <p:nvPicPr>
          <p:cNvPr id="15362" name="Symbol zastępczy zawartości 3"/>
          <p:cNvPicPr>
            <a:picLocks noGrp="1" noChangeAspect="1"/>
          </p:cNvPicPr>
          <p:nvPr>
            <p:ph idx="1"/>
          </p:nvPr>
        </p:nvPicPr>
        <p:blipFill>
          <a:blip r:embed="rId3"/>
          <a:srcRect/>
          <a:stretch>
            <a:fillRect/>
          </a:stretch>
        </p:blipFill>
        <p:spPr>
          <a:xfrm>
            <a:off x="566739" y="801688"/>
            <a:ext cx="8381952" cy="520036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Istniejące źródła stałopalne</a:t>
            </a:r>
          </a:p>
        </p:txBody>
      </p:sp>
      <p:pic>
        <p:nvPicPr>
          <p:cNvPr id="16386" name="Symbol zastępczy zawartości 4"/>
          <p:cNvPicPr>
            <a:picLocks noGrp="1" noChangeAspect="1"/>
          </p:cNvPicPr>
          <p:nvPr>
            <p:ph idx="1"/>
          </p:nvPr>
        </p:nvPicPr>
        <p:blipFill>
          <a:blip r:embed="rId2"/>
          <a:srcRect/>
          <a:stretch>
            <a:fillRect/>
          </a:stretch>
        </p:blipFill>
        <p:spPr>
          <a:xfrm>
            <a:off x="188913" y="904875"/>
            <a:ext cx="8677275" cy="492918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14325"/>
            <a:ext cx="10515600" cy="487363"/>
          </a:xfrm>
        </p:spPr>
        <p:txBody>
          <a:bodyPr rtlCol="0">
            <a:normAutofit fontScale="90000"/>
          </a:bodyPr>
          <a:lstStyle/>
          <a:p>
            <a:pPr fontAlgn="auto">
              <a:spcAft>
                <a:spcPts val="0"/>
              </a:spcAft>
              <a:defRPr/>
            </a:pPr>
            <a:r>
              <a:rPr lang="pl-PL" dirty="0"/>
              <a:t>Wymogi uchwał antysmogowych</a:t>
            </a:r>
          </a:p>
        </p:txBody>
      </p:sp>
      <p:sp>
        <p:nvSpPr>
          <p:cNvPr id="17410" name="Symbol zastępczy zawartości 2"/>
          <p:cNvSpPr>
            <a:spLocks noGrp="1"/>
          </p:cNvSpPr>
          <p:nvPr>
            <p:ph idx="1"/>
          </p:nvPr>
        </p:nvSpPr>
        <p:spPr>
          <a:xfrm>
            <a:off x="595313" y="1825625"/>
            <a:ext cx="7847012" cy="3763963"/>
          </a:xfrm>
        </p:spPr>
        <p:txBody>
          <a:bodyPr/>
          <a:lstStyle/>
          <a:p>
            <a:endParaRPr lang="pl-PL"/>
          </a:p>
        </p:txBody>
      </p:sp>
      <p:pic>
        <p:nvPicPr>
          <p:cNvPr id="17411" name="Picture 2"/>
          <p:cNvPicPr>
            <a:picLocks noChangeAspect="1" noChangeArrowheads="1"/>
          </p:cNvPicPr>
          <p:nvPr/>
        </p:nvPicPr>
        <p:blipFill>
          <a:blip r:embed="rId2"/>
          <a:srcRect/>
          <a:stretch>
            <a:fillRect/>
          </a:stretch>
        </p:blipFill>
        <p:spPr bwMode="auto">
          <a:xfrm>
            <a:off x="219075" y="914400"/>
            <a:ext cx="11817350" cy="50387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1656</Words>
  <Application>Microsoft Office PowerPoint</Application>
  <PresentationFormat>Panoramiczny</PresentationFormat>
  <Paragraphs>176</Paragraphs>
  <Slides>45</Slides>
  <Notes>11</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45</vt:i4>
      </vt:variant>
    </vt:vector>
  </HeadingPairs>
  <TitlesOfParts>
    <vt:vector size="55" baseType="lpstr">
      <vt:lpstr>Arial</vt:lpstr>
      <vt:lpstr>Arial Black</vt:lpstr>
      <vt:lpstr>Calibri</vt:lpstr>
      <vt:lpstr>Calibri </vt:lpstr>
      <vt:lpstr>Calibri  </vt:lpstr>
      <vt:lpstr>Calibri Light</vt:lpstr>
      <vt:lpstr>Krub-ExtraLight</vt:lpstr>
      <vt:lpstr>Krub-Medium</vt:lpstr>
      <vt:lpstr>Wingdings</vt:lpstr>
      <vt:lpstr>Motyw pakietu Office</vt:lpstr>
      <vt:lpstr>Spotkanie informacyjne: Program Czyste Powietrze</vt:lpstr>
      <vt:lpstr>Prezentacja programu PowerPoint</vt:lpstr>
      <vt:lpstr>Prezentacja programu PowerPoint</vt:lpstr>
      <vt:lpstr>Efektywność energetyczna budynków</vt:lpstr>
      <vt:lpstr>Efektywność energetyczna budynków</vt:lpstr>
      <vt:lpstr>Efektywność energetyczna budynków</vt:lpstr>
      <vt:lpstr>Efektywność energetyczna budynków</vt:lpstr>
      <vt:lpstr>Istniejące źródła stałopalne</vt:lpstr>
      <vt:lpstr>Wymogi uchwał antysmogowych</vt:lpstr>
      <vt:lpstr>PROGRAM CZYSTE POWIETRZE </vt:lpstr>
      <vt:lpstr>Terminy naboru</vt:lpstr>
      <vt:lpstr>Prezentacja programu PowerPoint</vt:lpstr>
      <vt:lpstr>O co możemy wnioskować do programu?</vt:lpstr>
      <vt:lpstr>Wymagania techniczne</vt:lpstr>
      <vt:lpstr>Wymagania techniczne</vt:lpstr>
      <vt:lpstr>Wymagania dla instalowanych nowych źródeł ciepła</vt:lpstr>
      <vt:lpstr>Kto może być Beneficjentem programu?</vt:lpstr>
      <vt:lpstr>Okres kwalifikowania kosztów</vt:lpstr>
      <vt:lpstr>Prezentacja programu PowerPoint</vt:lpstr>
      <vt:lpstr>Prezentacja programu PowerPoint</vt:lpstr>
      <vt:lpstr>Maksymalny poziom dotacji dla całego przedsięwzięcia</vt:lpstr>
      <vt:lpstr>Maksymalny poziom dotacji dla całego przedsięwzięcia</vt:lpstr>
      <vt:lpstr>Maksymalny poziom dotacji dla całego przedsięwzięcia</vt:lpstr>
      <vt:lpstr>Składanie wniosku</vt:lpstr>
      <vt:lpstr>Prezentacja programu PowerPoint</vt:lpstr>
      <vt:lpstr>Prezentacja programu PowerPoint</vt:lpstr>
      <vt:lpstr>Prezentacja programu PowerPoint</vt:lpstr>
      <vt:lpstr>Prezentacja programu PowerPoint</vt:lpstr>
      <vt:lpstr>Prezentacja programu PowerPoint</vt:lpstr>
      <vt:lpstr>Intensywność dofinansowania Forma dofinansowania</vt:lpstr>
      <vt:lpstr>Forma dofinansowania</vt:lpstr>
      <vt:lpstr>Wniosek i dokumenty</vt:lpstr>
      <vt:lpstr>Prezentacja programu PowerPoint</vt:lpstr>
      <vt:lpstr>Prezentacja programu PowerPoint</vt:lpstr>
      <vt:lpstr>Koszty kwalifikowane</vt:lpstr>
      <vt:lpstr>Koszty kwalifikowane</vt:lpstr>
      <vt:lpstr>Koszty kwalifikowane</vt:lpstr>
      <vt:lpstr>Wymagania ogólne</vt:lpstr>
      <vt:lpstr>Wymagania ogólne</vt:lpstr>
      <vt:lpstr>Ważne terminy dla inwestora: </vt:lpstr>
      <vt:lpstr>Warto wiedzieć!  </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Maks Maks</dc:creator>
  <cp:lastModifiedBy>WFOŚiGW Wałbrzych</cp:lastModifiedBy>
  <cp:revision>142</cp:revision>
  <dcterms:created xsi:type="dcterms:W3CDTF">2020-04-06T11:12:12Z</dcterms:created>
  <dcterms:modified xsi:type="dcterms:W3CDTF">2021-06-22T18:15:18Z</dcterms:modified>
</cp:coreProperties>
</file>