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3"/>
  </p:notesMasterIdLst>
  <p:handoutMasterIdLst>
    <p:handoutMasterId r:id="rId4"/>
  </p:handoutMasterIdLst>
  <p:sldIdLst>
    <p:sldId id="452" r:id="rId2"/>
  </p:sldIdLst>
  <p:sldSz cx="9144000" cy="6858000" type="screen4x3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ziadura Damian" initials="DD" lastIdx="1" clrIdx="0">
    <p:extLst>
      <p:ext uri="{19B8F6BF-5375-455C-9EA6-DF929625EA0E}">
        <p15:presenceInfo xmlns:p15="http://schemas.microsoft.com/office/powerpoint/2012/main" userId="S-1-5-21-1607361275-306662096-3365366180-2254" providerId="AD"/>
      </p:ext>
    </p:extLst>
  </p:cmAuthor>
  <p:cmAuthor id="2" name="Tarnobrzeg" initials="T" lastIdx="2" clrIdx="1">
    <p:extLst>
      <p:ext uri="{19B8F6BF-5375-455C-9EA6-DF929625EA0E}">
        <p15:presenceInfo xmlns:p15="http://schemas.microsoft.com/office/powerpoint/2012/main" userId="Tarnobrze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Styl pośredni 1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Styl pośredni 1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D083AE6-46FA-4A59-8FB0-9F97EB10719F}" styleName="Styl jasny 3 — Ak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Styl jasny 2 — Ak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yl z motywem 2 — Ak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yl z motywem 2 — Ak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2DE63D5-997A-4646-A377-4702673A728D}" styleName="Styl jasny 2 — Ak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96791" autoAdjust="0"/>
  </p:normalViewPr>
  <p:slideViewPr>
    <p:cSldViewPr snapToGrid="0" snapToObjects="1">
      <p:cViewPr varScale="1">
        <p:scale>
          <a:sx n="125" d="100"/>
          <a:sy n="125" d="100"/>
        </p:scale>
        <p:origin x="8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474" cy="497046"/>
          </a:xfrm>
          <a:prstGeom prst="rect">
            <a:avLst/>
          </a:prstGeom>
        </p:spPr>
        <p:txBody>
          <a:bodyPr vert="horz" lIns="91576" tIns="45787" rIns="91576" bIns="45787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739" y="0"/>
            <a:ext cx="2950474" cy="497046"/>
          </a:xfrm>
          <a:prstGeom prst="rect">
            <a:avLst/>
          </a:prstGeom>
        </p:spPr>
        <p:txBody>
          <a:bodyPr vert="horz" lIns="91576" tIns="45787" rIns="91576" bIns="45787" rtlCol="0"/>
          <a:lstStyle>
            <a:lvl1pPr algn="r">
              <a:defRPr sz="1200"/>
            </a:lvl1pPr>
          </a:lstStyle>
          <a:p>
            <a:fld id="{876BE6DF-DA30-C04E-B75B-05607CE48371}" type="datetimeFigureOut">
              <a:t>2020-02-07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" y="9442154"/>
            <a:ext cx="2950474" cy="497046"/>
          </a:xfrm>
          <a:prstGeom prst="rect">
            <a:avLst/>
          </a:prstGeom>
        </p:spPr>
        <p:txBody>
          <a:bodyPr vert="horz" lIns="91576" tIns="45787" rIns="91576" bIns="45787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739" y="9442154"/>
            <a:ext cx="2950474" cy="497046"/>
          </a:xfrm>
          <a:prstGeom prst="rect">
            <a:avLst/>
          </a:prstGeom>
        </p:spPr>
        <p:txBody>
          <a:bodyPr vert="horz" lIns="91576" tIns="45787" rIns="91576" bIns="45787" rtlCol="0" anchor="b"/>
          <a:lstStyle>
            <a:lvl1pPr algn="r">
              <a:defRPr sz="1200"/>
            </a:lvl1pPr>
          </a:lstStyle>
          <a:p>
            <a:fld id="{1528773B-8B59-324A-A8EE-DC3D59888892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86250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474" cy="497046"/>
          </a:xfrm>
          <a:prstGeom prst="rect">
            <a:avLst/>
          </a:prstGeom>
        </p:spPr>
        <p:txBody>
          <a:bodyPr vert="horz" lIns="91576" tIns="45787" rIns="91576" bIns="45787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739" y="0"/>
            <a:ext cx="2950474" cy="497046"/>
          </a:xfrm>
          <a:prstGeom prst="rect">
            <a:avLst/>
          </a:prstGeom>
        </p:spPr>
        <p:txBody>
          <a:bodyPr vert="horz" lIns="91576" tIns="45787" rIns="91576" bIns="45787" rtlCol="0"/>
          <a:lstStyle>
            <a:lvl1pPr algn="r">
              <a:defRPr sz="1200"/>
            </a:lvl1pPr>
          </a:lstStyle>
          <a:p>
            <a:fld id="{9BD81B7E-046F-A543-8C30-887891944715}" type="datetimeFigureOut">
              <a:t>2020-02-07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70462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6" tIns="45787" rIns="91576" bIns="45787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576" tIns="45787" rIns="91576" bIns="45787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442154"/>
            <a:ext cx="2950474" cy="497046"/>
          </a:xfrm>
          <a:prstGeom prst="rect">
            <a:avLst/>
          </a:prstGeom>
        </p:spPr>
        <p:txBody>
          <a:bodyPr vert="horz" lIns="91576" tIns="45787" rIns="91576" bIns="45787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739" y="9442154"/>
            <a:ext cx="2950474" cy="497046"/>
          </a:xfrm>
          <a:prstGeom prst="rect">
            <a:avLst/>
          </a:prstGeom>
        </p:spPr>
        <p:txBody>
          <a:bodyPr vert="horz" lIns="91576" tIns="45787" rIns="91576" bIns="45787" rtlCol="0" anchor="b"/>
          <a:lstStyle>
            <a:lvl1pPr algn="r">
              <a:defRPr sz="1200"/>
            </a:lvl1pPr>
          </a:lstStyle>
          <a:p>
            <a:fld id="{566B10A1-18E2-0C42-9AC2-F772DFF53E6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40198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 userDrawn="1"/>
        </p:nvSpPr>
        <p:spPr>
          <a:xfrm rot="5400000">
            <a:off x="4363064" y="2077066"/>
            <a:ext cx="417871" cy="914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866058" y="2460210"/>
            <a:ext cx="7401232" cy="135421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buFontTx/>
              <a:buNone/>
              <a:defRPr b="1" i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edyt. </a:t>
            </a:r>
            <a:br>
              <a:rPr lang="pl-PL"/>
            </a:br>
            <a:r>
              <a:rPr lang="pl-PL"/>
              <a:t>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876710" y="4233554"/>
            <a:ext cx="7390580" cy="7694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25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</a:t>
            </a:r>
            <a:br>
              <a:rPr lang="pl-PL"/>
            </a:br>
            <a:r>
              <a:rPr lang="pl-PL"/>
              <a:t>styl wzorca podtytułu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76709" y="6342420"/>
            <a:ext cx="7093813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>
              <a:defRPr sz="80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pl-PL" dirty="0"/>
              <a:t>ARP S.A. Oddział w Tarnobrzegu / </a:t>
            </a: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 </a:t>
            </a:r>
            <a:r>
              <a:rPr lang="pl-PL" dirty="0" err="1"/>
              <a:t>enim</a:t>
            </a:r>
            <a:r>
              <a:rPr lang="pl-PL" dirty="0"/>
              <a:t>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141574" y="6342420"/>
            <a:ext cx="577419" cy="123111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800" b="1" i="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</a:lstStyle>
          <a:p>
            <a:fld id="{37DF1867-CBF8-3846-AD4E-325402D1F708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18" name="Prostokąt 17"/>
          <p:cNvSpPr/>
          <p:nvPr userDrawn="1"/>
        </p:nvSpPr>
        <p:spPr>
          <a:xfrm>
            <a:off x="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 userDrawn="1"/>
        </p:nvSpPr>
        <p:spPr>
          <a:xfrm>
            <a:off x="3099893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 userDrawn="1"/>
        </p:nvSpPr>
        <p:spPr>
          <a:xfrm>
            <a:off x="568359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rostokąt 20"/>
          <p:cNvSpPr/>
          <p:nvPr userDrawn="1"/>
        </p:nvSpPr>
        <p:spPr>
          <a:xfrm>
            <a:off x="826729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rostokąt 21"/>
          <p:cNvSpPr/>
          <p:nvPr userDrawn="1"/>
        </p:nvSpPr>
        <p:spPr>
          <a:xfrm rot="5400000">
            <a:off x="4166417" y="-4166418"/>
            <a:ext cx="811165" cy="914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Prostokąt 25"/>
          <p:cNvSpPr/>
          <p:nvPr userDrawn="1"/>
        </p:nvSpPr>
        <p:spPr>
          <a:xfrm>
            <a:off x="439174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23" name="Grupa 22"/>
          <p:cNvGrpSpPr/>
          <p:nvPr userDrawn="1"/>
        </p:nvGrpSpPr>
        <p:grpSpPr>
          <a:xfrm>
            <a:off x="581825" y="2370694"/>
            <a:ext cx="8562175" cy="393290"/>
            <a:chOff x="644969" y="2851355"/>
            <a:chExt cx="8562175" cy="393290"/>
          </a:xfrm>
        </p:grpSpPr>
        <p:sp>
          <p:nvSpPr>
            <p:cNvPr id="24" name="Prostokąt 23"/>
            <p:cNvSpPr/>
            <p:nvPr/>
          </p:nvSpPr>
          <p:spPr>
            <a:xfrm>
              <a:off x="644969" y="2851355"/>
              <a:ext cx="106517" cy="393290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100000">
                  <a:schemeClr val="tx2">
                    <a:alpha val="3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25" name="Łącznik prosty 24"/>
            <p:cNvCxnSpPr/>
            <p:nvPr/>
          </p:nvCxnSpPr>
          <p:spPr>
            <a:xfrm>
              <a:off x="644969" y="2851355"/>
              <a:ext cx="8562175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8194" name="Picture 2" descr="K:\Dokumenty\STRONA WWW\ksiega znakow\ZNAKI\EURO-PARK WISLOSAN PL\PODSTAWOWA\PNG\euro-park_wislosan_podstawowa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55" y="130318"/>
            <a:ext cx="3028909" cy="1778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D:\Dokumenty\DECYZJE_2018\Logotypy\PSI-Logo-Kolor2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339" y="832643"/>
            <a:ext cx="2422806" cy="843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D:\Dokumenty\STRONA WWW\arp_podstawowy_cmyk\arp_podstawowy_cmyk.jpg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710" y="342894"/>
            <a:ext cx="1983606" cy="182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304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96085" y="904630"/>
            <a:ext cx="7671205" cy="338554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7" name="Prostokąt 6"/>
          <p:cNvSpPr/>
          <p:nvPr userDrawn="1"/>
        </p:nvSpPr>
        <p:spPr>
          <a:xfrm rot="5400000">
            <a:off x="4363064" y="2077066"/>
            <a:ext cx="417871" cy="914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85038" y="6525955"/>
            <a:ext cx="7093813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>
              <a:defRPr sz="80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pl-PL" dirty="0"/>
              <a:t>ARP S.A. Oddział w Tarnobrzegu / </a:t>
            </a: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 </a:t>
            </a:r>
            <a:r>
              <a:rPr lang="pl-PL" dirty="0" err="1"/>
              <a:t>enim</a:t>
            </a:r>
            <a:r>
              <a:rPr lang="pl-PL" dirty="0"/>
              <a:t>.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141574" y="6525955"/>
            <a:ext cx="577419" cy="123111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800" b="1" i="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</a:lstStyle>
          <a:p>
            <a:fld id="{37DF1867-CBF8-3846-AD4E-325402D1F708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 userDrawn="1"/>
        </p:nvSpPr>
        <p:spPr>
          <a:xfrm>
            <a:off x="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 userDrawn="1"/>
        </p:nvSpPr>
        <p:spPr>
          <a:xfrm>
            <a:off x="3099893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 userDrawn="1"/>
        </p:nvSpPr>
        <p:spPr>
          <a:xfrm>
            <a:off x="568359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 userDrawn="1"/>
        </p:nvSpPr>
        <p:spPr>
          <a:xfrm>
            <a:off x="826729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 userDrawn="1"/>
        </p:nvSpPr>
        <p:spPr>
          <a:xfrm rot="5400000">
            <a:off x="4166417" y="-4166418"/>
            <a:ext cx="811165" cy="914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14"/>
          <p:cNvSpPr/>
          <p:nvPr userDrawn="1"/>
        </p:nvSpPr>
        <p:spPr>
          <a:xfrm>
            <a:off x="439174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16" name="Grupa 15"/>
          <p:cNvGrpSpPr/>
          <p:nvPr userDrawn="1"/>
        </p:nvGrpSpPr>
        <p:grpSpPr>
          <a:xfrm>
            <a:off x="360727" y="811164"/>
            <a:ext cx="8783273" cy="765965"/>
            <a:chOff x="644969" y="2851355"/>
            <a:chExt cx="8532899" cy="393290"/>
          </a:xfrm>
        </p:grpSpPr>
        <p:sp>
          <p:nvSpPr>
            <p:cNvPr id="17" name="Prostokąt 16"/>
            <p:cNvSpPr/>
            <p:nvPr/>
          </p:nvSpPr>
          <p:spPr>
            <a:xfrm>
              <a:off x="644969" y="2851355"/>
              <a:ext cx="106517" cy="393290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100000">
                  <a:schemeClr val="tx2">
                    <a:alpha val="3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8" name="Łącznik prosty 17"/>
            <p:cNvCxnSpPr/>
            <p:nvPr/>
          </p:nvCxnSpPr>
          <p:spPr>
            <a:xfrm>
              <a:off x="644969" y="2851355"/>
              <a:ext cx="8532899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9218" name="Picture 2" descr="K:\Dokumenty\STRONA WWW\ksiega znakow\ZNAKI\EURO-PARK WISLOSAN PL\UZUPELNIAJACE\02\PNG\euro-park_wislosan_uzupelniajaca_02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292" y="4102"/>
            <a:ext cx="2853451" cy="770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D:\Dokumenty\DECYZJE_2018\Logotypy\PSI-Logo-Kolor2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334" y="130802"/>
            <a:ext cx="1697211" cy="590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7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 userDrawn="1"/>
        </p:nvSpPr>
        <p:spPr>
          <a:xfrm rot="5400000">
            <a:off x="4363064" y="2077066"/>
            <a:ext cx="417871" cy="914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noFill/>
            </a:endParaRPr>
          </a:p>
        </p:txBody>
      </p:sp>
      <p:sp>
        <p:nvSpPr>
          <p:cNvPr id="8" name="Tytuł 1"/>
          <p:cNvSpPr>
            <a:spLocks noGrp="1"/>
          </p:cNvSpPr>
          <p:nvPr>
            <p:ph type="ctrTitle" hasCustomPrompt="1"/>
          </p:nvPr>
        </p:nvSpPr>
        <p:spPr>
          <a:xfrm>
            <a:off x="866058" y="3821460"/>
            <a:ext cx="7401232" cy="1138773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buFontTx/>
              <a:buNone/>
              <a:defRPr sz="3700" b="1" i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edyt. </a:t>
            </a:r>
            <a:br>
              <a:rPr lang="pl-PL"/>
            </a:br>
            <a:r>
              <a:rPr lang="pl-PL"/>
              <a:t>styl wz. tyt.</a:t>
            </a:r>
          </a:p>
        </p:txBody>
      </p:sp>
      <p:sp>
        <p:nvSpPr>
          <p:cNvPr id="9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876710" y="2835625"/>
            <a:ext cx="7390580" cy="553998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</a:t>
            </a:r>
            <a:br>
              <a:rPr lang="pl-PL"/>
            </a:br>
            <a:r>
              <a:rPr lang="pl-PL"/>
              <a:t>styl wzorca podtytułu</a:t>
            </a:r>
          </a:p>
        </p:txBody>
      </p:sp>
      <p:sp>
        <p:nvSpPr>
          <p:cNvPr id="10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76709" y="6342420"/>
            <a:ext cx="7093813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>
              <a:defRPr sz="80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pl-PL"/>
              <a:t>ARP S.A. Oddział w Tarnobrzegu / Lorem ipsum dolor sit amet enim.</a:t>
            </a:r>
          </a:p>
        </p:txBody>
      </p:sp>
      <p:sp>
        <p:nvSpPr>
          <p:cNvPr id="11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141574" y="6342420"/>
            <a:ext cx="577419" cy="123111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800" b="1" i="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</a:lstStyle>
          <a:p>
            <a:fld id="{37DF1867-CBF8-3846-AD4E-325402D1F708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 userDrawn="1"/>
        </p:nvSpPr>
        <p:spPr>
          <a:xfrm>
            <a:off x="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noFill/>
            </a:endParaRPr>
          </a:p>
        </p:txBody>
      </p:sp>
      <p:sp>
        <p:nvSpPr>
          <p:cNvPr id="13" name="Prostokąt 12"/>
          <p:cNvSpPr/>
          <p:nvPr userDrawn="1"/>
        </p:nvSpPr>
        <p:spPr>
          <a:xfrm>
            <a:off x="3099893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noFill/>
            </a:endParaRPr>
          </a:p>
        </p:txBody>
      </p:sp>
      <p:sp>
        <p:nvSpPr>
          <p:cNvPr id="14" name="Prostokąt 13"/>
          <p:cNvSpPr/>
          <p:nvPr userDrawn="1"/>
        </p:nvSpPr>
        <p:spPr>
          <a:xfrm>
            <a:off x="568359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noFill/>
            </a:endParaRPr>
          </a:p>
        </p:txBody>
      </p:sp>
      <p:sp>
        <p:nvSpPr>
          <p:cNvPr id="15" name="Prostokąt 14"/>
          <p:cNvSpPr/>
          <p:nvPr userDrawn="1"/>
        </p:nvSpPr>
        <p:spPr>
          <a:xfrm>
            <a:off x="826729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noFill/>
            </a:endParaRPr>
          </a:p>
        </p:txBody>
      </p:sp>
      <p:sp>
        <p:nvSpPr>
          <p:cNvPr id="16" name="Prostokąt 15"/>
          <p:cNvSpPr/>
          <p:nvPr userDrawn="1"/>
        </p:nvSpPr>
        <p:spPr>
          <a:xfrm rot="5400000">
            <a:off x="4166417" y="-4166418"/>
            <a:ext cx="811165" cy="914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noFill/>
            </a:endParaRPr>
          </a:p>
        </p:txBody>
      </p:sp>
      <p:sp>
        <p:nvSpPr>
          <p:cNvPr id="17" name="Prostokąt 16"/>
          <p:cNvSpPr/>
          <p:nvPr userDrawn="1"/>
        </p:nvSpPr>
        <p:spPr>
          <a:xfrm>
            <a:off x="439174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noFill/>
            </a:endParaRPr>
          </a:p>
        </p:txBody>
      </p:sp>
      <p:grpSp>
        <p:nvGrpSpPr>
          <p:cNvPr id="32" name="Grupa 31"/>
          <p:cNvGrpSpPr/>
          <p:nvPr userDrawn="1"/>
        </p:nvGrpSpPr>
        <p:grpSpPr>
          <a:xfrm>
            <a:off x="611101" y="3745978"/>
            <a:ext cx="8532899" cy="393290"/>
            <a:chOff x="644969" y="2851355"/>
            <a:chExt cx="8532899" cy="393290"/>
          </a:xfrm>
        </p:grpSpPr>
        <p:sp>
          <p:nvSpPr>
            <p:cNvPr id="33" name="Prostokąt 32"/>
            <p:cNvSpPr/>
            <p:nvPr/>
          </p:nvSpPr>
          <p:spPr>
            <a:xfrm>
              <a:off x="644969" y="2851355"/>
              <a:ext cx="106517" cy="393290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100000">
                  <a:schemeClr val="tx2">
                    <a:alpha val="3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34" name="Łącznik prosty 33"/>
            <p:cNvCxnSpPr/>
            <p:nvPr/>
          </p:nvCxnSpPr>
          <p:spPr>
            <a:xfrm>
              <a:off x="644969" y="2851355"/>
              <a:ext cx="8532899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7433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3"/>
          <p:cNvSpPr/>
          <p:nvPr userDrawn="1"/>
        </p:nvSpPr>
        <p:spPr>
          <a:xfrm>
            <a:off x="826729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 userDrawn="1"/>
        </p:nvSpPr>
        <p:spPr>
          <a:xfrm rot="5400000">
            <a:off x="4363064" y="2077066"/>
            <a:ext cx="417871" cy="914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Tytuł 1"/>
          <p:cNvSpPr>
            <a:spLocks noGrp="1"/>
          </p:cNvSpPr>
          <p:nvPr>
            <p:ph type="ctrTitle" hasCustomPrompt="1"/>
          </p:nvPr>
        </p:nvSpPr>
        <p:spPr>
          <a:xfrm>
            <a:off x="866058" y="3821460"/>
            <a:ext cx="7401232" cy="1138773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buFontTx/>
              <a:buNone/>
              <a:defRPr sz="3700" b="1" i="0">
                <a:solidFill>
                  <a:schemeClr val="bg2"/>
                </a:solidFill>
              </a:defRPr>
            </a:lvl1pPr>
          </a:lstStyle>
          <a:p>
            <a:r>
              <a:rPr lang="pl-PL"/>
              <a:t>Kliknij, aby edyt. </a:t>
            </a:r>
            <a:br>
              <a:rPr lang="pl-PL"/>
            </a:br>
            <a:r>
              <a:rPr lang="pl-PL"/>
              <a:t>styl wz. tyt.</a:t>
            </a:r>
          </a:p>
        </p:txBody>
      </p:sp>
      <p:sp>
        <p:nvSpPr>
          <p:cNvPr id="8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876710" y="2835625"/>
            <a:ext cx="7390580" cy="553998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algn="l">
              <a:buNone/>
              <a:defRPr sz="18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</a:t>
            </a:r>
            <a:br>
              <a:rPr lang="pl-PL"/>
            </a:br>
            <a:r>
              <a:rPr lang="pl-PL"/>
              <a:t>styl wzorca podtytułu</a:t>
            </a:r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76709" y="6342420"/>
            <a:ext cx="7093813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pl-PL"/>
              <a:t>ARP S.A. Oddział w Tarnobrzegu / Lorem ipsum dolor sit amet enim.</a:t>
            </a:r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141574" y="6342420"/>
            <a:ext cx="577419" cy="123111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800" b="1" i="0">
                <a:solidFill>
                  <a:schemeClr val="bg1"/>
                </a:solidFill>
              </a:defRPr>
            </a:lvl1pPr>
          </a:lstStyle>
          <a:p>
            <a:fld id="{37DF1867-CBF8-3846-AD4E-325402D1F708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11" name="Prostokąt 10"/>
          <p:cNvSpPr/>
          <p:nvPr userDrawn="1"/>
        </p:nvSpPr>
        <p:spPr>
          <a:xfrm>
            <a:off x="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 userDrawn="1"/>
        </p:nvSpPr>
        <p:spPr>
          <a:xfrm>
            <a:off x="3099893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 userDrawn="1"/>
        </p:nvSpPr>
        <p:spPr>
          <a:xfrm>
            <a:off x="568359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14"/>
          <p:cNvSpPr/>
          <p:nvPr userDrawn="1"/>
        </p:nvSpPr>
        <p:spPr>
          <a:xfrm rot="5400000">
            <a:off x="4166417" y="-4166418"/>
            <a:ext cx="811165" cy="914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15"/>
          <p:cNvSpPr/>
          <p:nvPr userDrawn="1"/>
        </p:nvSpPr>
        <p:spPr>
          <a:xfrm>
            <a:off x="439174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17" name="Grupa 16"/>
          <p:cNvGrpSpPr/>
          <p:nvPr userDrawn="1"/>
        </p:nvGrpSpPr>
        <p:grpSpPr>
          <a:xfrm>
            <a:off x="619568" y="3745978"/>
            <a:ext cx="8524432" cy="393290"/>
            <a:chOff x="644969" y="2851355"/>
            <a:chExt cx="8524432" cy="393290"/>
          </a:xfrm>
        </p:grpSpPr>
        <p:sp>
          <p:nvSpPr>
            <p:cNvPr id="18" name="Prostokąt 17"/>
            <p:cNvSpPr/>
            <p:nvPr/>
          </p:nvSpPr>
          <p:spPr>
            <a:xfrm>
              <a:off x="644969" y="2851355"/>
              <a:ext cx="106517" cy="39329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3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9" name="Łącznik prosty 18"/>
            <p:cNvCxnSpPr/>
            <p:nvPr/>
          </p:nvCxnSpPr>
          <p:spPr>
            <a:xfrm>
              <a:off x="644969" y="2851355"/>
              <a:ext cx="8524432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71255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2-kolum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876709" y="904631"/>
            <a:ext cx="7390581" cy="338554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10" name="Prostokąt 9"/>
          <p:cNvSpPr/>
          <p:nvPr userDrawn="1"/>
        </p:nvSpPr>
        <p:spPr>
          <a:xfrm rot="5400000">
            <a:off x="4363064" y="2077066"/>
            <a:ext cx="417871" cy="914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76709" y="6342420"/>
            <a:ext cx="7093813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>
              <a:defRPr sz="80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pl-PL"/>
              <a:t>ARP S.A. Oddział w Tarnobrzegu / Lorem ipsum dolor sit amet enim.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141574" y="6342420"/>
            <a:ext cx="577419" cy="123111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800" b="1" i="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</a:lstStyle>
          <a:p>
            <a:fld id="{37DF1867-CBF8-3846-AD4E-325402D1F708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13" name="Prostokąt 12"/>
          <p:cNvSpPr/>
          <p:nvPr userDrawn="1"/>
        </p:nvSpPr>
        <p:spPr>
          <a:xfrm>
            <a:off x="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 userDrawn="1"/>
        </p:nvSpPr>
        <p:spPr>
          <a:xfrm>
            <a:off x="3099893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14"/>
          <p:cNvSpPr/>
          <p:nvPr userDrawn="1"/>
        </p:nvSpPr>
        <p:spPr>
          <a:xfrm>
            <a:off x="568359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15"/>
          <p:cNvSpPr/>
          <p:nvPr userDrawn="1"/>
        </p:nvSpPr>
        <p:spPr>
          <a:xfrm>
            <a:off x="826729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16"/>
          <p:cNvSpPr/>
          <p:nvPr userDrawn="1"/>
        </p:nvSpPr>
        <p:spPr>
          <a:xfrm rot="5400000">
            <a:off x="4166417" y="-4166418"/>
            <a:ext cx="811165" cy="914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 userDrawn="1"/>
        </p:nvSpPr>
        <p:spPr>
          <a:xfrm>
            <a:off x="439174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76710" y="1494916"/>
            <a:ext cx="3515032" cy="462369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4" name="Symbol zastępczy tekstu 3"/>
          <p:cNvSpPr>
            <a:spLocks noGrp="1"/>
          </p:cNvSpPr>
          <p:nvPr>
            <p:ph type="body" sz="half" idx="13"/>
          </p:nvPr>
        </p:nvSpPr>
        <p:spPr>
          <a:xfrm>
            <a:off x="4752258" y="1494916"/>
            <a:ext cx="3515032" cy="462369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grpSp>
        <p:nvGrpSpPr>
          <p:cNvPr id="30" name="Grupa 29"/>
          <p:cNvGrpSpPr/>
          <p:nvPr userDrawn="1"/>
        </p:nvGrpSpPr>
        <p:grpSpPr>
          <a:xfrm>
            <a:off x="611101" y="811165"/>
            <a:ext cx="8532899" cy="393290"/>
            <a:chOff x="644969" y="2851355"/>
            <a:chExt cx="8532899" cy="393290"/>
          </a:xfrm>
        </p:grpSpPr>
        <p:sp>
          <p:nvSpPr>
            <p:cNvPr id="31" name="Prostokąt 30"/>
            <p:cNvSpPr/>
            <p:nvPr/>
          </p:nvSpPr>
          <p:spPr>
            <a:xfrm>
              <a:off x="644969" y="2851355"/>
              <a:ext cx="106517" cy="393290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100000">
                  <a:schemeClr val="tx2">
                    <a:alpha val="3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32" name="Łącznik prosty 31"/>
            <p:cNvCxnSpPr/>
            <p:nvPr/>
          </p:nvCxnSpPr>
          <p:spPr>
            <a:xfrm>
              <a:off x="644969" y="2851355"/>
              <a:ext cx="8532899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9" name="Picture 2" descr="K:\Dokumenty\STRONA WWW\ksiega znakow\ZNAKI\EURO-PARK WISLOSAN PL\UZUPELNIAJACE\02\PNG\euro-park_wislosan_uzupelniajaca_02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292" y="4102"/>
            <a:ext cx="2853451" cy="770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D:\Dokumenty\DECYZJE_2018\Logotypy\PSI-Logo-Kolor2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334" y="130802"/>
            <a:ext cx="1697211" cy="590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255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3-kolum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ytuł 1"/>
          <p:cNvSpPr>
            <a:spLocks noGrp="1"/>
          </p:cNvSpPr>
          <p:nvPr>
            <p:ph type="title"/>
          </p:nvPr>
        </p:nvSpPr>
        <p:spPr>
          <a:xfrm>
            <a:off x="876709" y="904631"/>
            <a:ext cx="7390581" cy="338554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20" name="Prostokąt 19"/>
          <p:cNvSpPr/>
          <p:nvPr userDrawn="1"/>
        </p:nvSpPr>
        <p:spPr>
          <a:xfrm rot="5400000">
            <a:off x="4363064" y="2077066"/>
            <a:ext cx="417871" cy="914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76709" y="6342420"/>
            <a:ext cx="7093813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>
              <a:defRPr sz="80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pl-PL"/>
              <a:t>ARP S.A. Oddział w Tarnobrzegu / Lorem ipsum dolor sit amet enim.</a:t>
            </a:r>
          </a:p>
        </p:txBody>
      </p:sp>
      <p:sp>
        <p:nvSpPr>
          <p:cNvPr id="22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141574" y="6342420"/>
            <a:ext cx="577419" cy="123111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800" b="1" i="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</a:lstStyle>
          <a:p>
            <a:fld id="{37DF1867-CBF8-3846-AD4E-325402D1F708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23" name="Prostokąt 22"/>
          <p:cNvSpPr/>
          <p:nvPr userDrawn="1"/>
        </p:nvSpPr>
        <p:spPr>
          <a:xfrm>
            <a:off x="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rostokąt 23"/>
          <p:cNvSpPr/>
          <p:nvPr userDrawn="1"/>
        </p:nvSpPr>
        <p:spPr>
          <a:xfrm>
            <a:off x="3099893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Prostokąt 24"/>
          <p:cNvSpPr/>
          <p:nvPr userDrawn="1"/>
        </p:nvSpPr>
        <p:spPr>
          <a:xfrm>
            <a:off x="568359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Prostokąt 25"/>
          <p:cNvSpPr/>
          <p:nvPr userDrawn="1"/>
        </p:nvSpPr>
        <p:spPr>
          <a:xfrm>
            <a:off x="826729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rostokąt 26"/>
          <p:cNvSpPr/>
          <p:nvPr userDrawn="1"/>
        </p:nvSpPr>
        <p:spPr>
          <a:xfrm rot="5400000">
            <a:off x="4166417" y="-4166418"/>
            <a:ext cx="811165" cy="914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Prostokąt 27"/>
          <p:cNvSpPr/>
          <p:nvPr userDrawn="1"/>
        </p:nvSpPr>
        <p:spPr>
          <a:xfrm>
            <a:off x="439174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76710" y="1494916"/>
            <a:ext cx="2223183" cy="462369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1" name="Symbol zastępczy tekstu 3"/>
          <p:cNvSpPr>
            <a:spLocks noGrp="1"/>
          </p:cNvSpPr>
          <p:nvPr>
            <p:ph type="body" sz="half" idx="13"/>
          </p:nvPr>
        </p:nvSpPr>
        <p:spPr>
          <a:xfrm>
            <a:off x="3460409" y="1494916"/>
            <a:ext cx="2223183" cy="462369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2" name="Symbol zastępczy tekstu 3"/>
          <p:cNvSpPr>
            <a:spLocks noGrp="1"/>
          </p:cNvSpPr>
          <p:nvPr>
            <p:ph type="body" sz="half" idx="14"/>
          </p:nvPr>
        </p:nvSpPr>
        <p:spPr>
          <a:xfrm>
            <a:off x="6044108" y="1494916"/>
            <a:ext cx="2223183" cy="462369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grpSp>
        <p:nvGrpSpPr>
          <p:cNvPr id="45" name="Grupa 44"/>
          <p:cNvGrpSpPr/>
          <p:nvPr userDrawn="1"/>
        </p:nvGrpSpPr>
        <p:grpSpPr>
          <a:xfrm>
            <a:off x="611101" y="811165"/>
            <a:ext cx="8532899" cy="393290"/>
            <a:chOff x="644969" y="2851355"/>
            <a:chExt cx="8532899" cy="393290"/>
          </a:xfrm>
        </p:grpSpPr>
        <p:sp>
          <p:nvSpPr>
            <p:cNvPr id="46" name="Prostokąt 45"/>
            <p:cNvSpPr/>
            <p:nvPr/>
          </p:nvSpPr>
          <p:spPr>
            <a:xfrm>
              <a:off x="644969" y="2851355"/>
              <a:ext cx="106517" cy="393290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100000">
                  <a:schemeClr val="tx2">
                    <a:alpha val="3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47" name="Łącznik prosty 46"/>
            <p:cNvCxnSpPr/>
            <p:nvPr/>
          </p:nvCxnSpPr>
          <p:spPr>
            <a:xfrm>
              <a:off x="644969" y="2851355"/>
              <a:ext cx="8532899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9" name="Picture 2" descr="K:\Dokumenty\STRONA WWW\ksiega znakow\ZNAKI\EURO-PARK WISLOSAN PL\UZUPELNIAJACE\02\PNG\euro-park_wislosan_uzupelniajaca_02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292" y="4102"/>
            <a:ext cx="2853451" cy="770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D:\Dokumenty\DECYZJE_2018\Logotypy\PSI-Logo-Kolor2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334" y="130802"/>
            <a:ext cx="1697211" cy="590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870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2-kolumnow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 userDrawn="1"/>
        </p:nvSpPr>
        <p:spPr>
          <a:xfrm rot="5400000">
            <a:off x="4363064" y="2077066"/>
            <a:ext cx="417871" cy="914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 userDrawn="1"/>
        </p:nvSpPr>
        <p:spPr>
          <a:xfrm>
            <a:off x="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 userDrawn="1"/>
        </p:nvSpPr>
        <p:spPr>
          <a:xfrm>
            <a:off x="3099893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 userDrawn="1"/>
        </p:nvSpPr>
        <p:spPr>
          <a:xfrm>
            <a:off x="568359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 userDrawn="1"/>
        </p:nvSpPr>
        <p:spPr>
          <a:xfrm>
            <a:off x="826729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 userDrawn="1"/>
        </p:nvSpPr>
        <p:spPr>
          <a:xfrm rot="5400000">
            <a:off x="4166417" y="-4166418"/>
            <a:ext cx="811165" cy="914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14"/>
          <p:cNvSpPr/>
          <p:nvPr userDrawn="1"/>
        </p:nvSpPr>
        <p:spPr>
          <a:xfrm>
            <a:off x="439174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876709" y="904631"/>
            <a:ext cx="7390581" cy="338554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76709" y="6342420"/>
            <a:ext cx="7093813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>
              <a:defRPr sz="80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pl-PL"/>
              <a:t>ARP S.A. Oddział w Tarnobrzegu / Lorem ipsum dolor sit amet enim.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141574" y="6342420"/>
            <a:ext cx="577419" cy="123111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800" b="1" i="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</a:lstStyle>
          <a:p>
            <a:fld id="{37DF1867-CBF8-3846-AD4E-325402D1F708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19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76710" y="1494916"/>
            <a:ext cx="2223183" cy="462369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Symbol zastępczy zawartości 2"/>
          <p:cNvSpPr>
            <a:spLocks noGrp="1"/>
          </p:cNvSpPr>
          <p:nvPr>
            <p:ph idx="1"/>
          </p:nvPr>
        </p:nvSpPr>
        <p:spPr>
          <a:xfrm>
            <a:off x="3460408" y="1494915"/>
            <a:ext cx="4806881" cy="462369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457200" indent="-457200">
              <a:spcBef>
                <a:spcPts val="0"/>
              </a:spcBef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742950" indent="-284400">
              <a:buFont typeface="Arial"/>
              <a:buChar char="•"/>
              <a:defRPr>
                <a:solidFill>
                  <a:schemeClr val="tx1"/>
                </a:solidFill>
              </a:defRPr>
            </a:lvl2pPr>
            <a:lvl3pPr marL="1143000" indent="-228600">
              <a:buFont typeface="Lucida Grande"/>
              <a:buChar char="-"/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grpSp>
        <p:nvGrpSpPr>
          <p:cNvPr id="25" name="Grupa 24"/>
          <p:cNvGrpSpPr/>
          <p:nvPr userDrawn="1"/>
        </p:nvGrpSpPr>
        <p:grpSpPr>
          <a:xfrm>
            <a:off x="611101" y="811165"/>
            <a:ext cx="8532899" cy="393290"/>
            <a:chOff x="644969" y="2851355"/>
            <a:chExt cx="8532899" cy="393290"/>
          </a:xfrm>
        </p:grpSpPr>
        <p:sp>
          <p:nvSpPr>
            <p:cNvPr id="26" name="Prostokąt 25"/>
            <p:cNvSpPr/>
            <p:nvPr/>
          </p:nvSpPr>
          <p:spPr>
            <a:xfrm>
              <a:off x="644969" y="2851355"/>
              <a:ext cx="106517" cy="393290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100000">
                  <a:schemeClr val="tx2">
                    <a:alpha val="3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27" name="Łącznik prosty 26"/>
            <p:cNvCxnSpPr/>
            <p:nvPr/>
          </p:nvCxnSpPr>
          <p:spPr>
            <a:xfrm>
              <a:off x="644969" y="2851355"/>
              <a:ext cx="8532899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8" name="Picture 2" descr="K:\Dokumenty\STRONA WWW\ksiega znakow\ZNAKI\EURO-PARK WISLOSAN PL\UZUPELNIAJACE\02\PNG\euro-park_wislosan_uzupelniajaca_02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292" y="4102"/>
            <a:ext cx="2853451" cy="770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D:\Dokumenty\DECYZJE_2018\Logotypy\PSI-Logo-Kolor2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334" y="130802"/>
            <a:ext cx="1697211" cy="590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640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 stro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 userDrawn="1"/>
        </p:nvSpPr>
        <p:spPr>
          <a:xfrm rot="5400000">
            <a:off x="4363064" y="2077066"/>
            <a:ext cx="417871" cy="914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 userDrawn="1"/>
        </p:nvSpPr>
        <p:spPr>
          <a:xfrm>
            <a:off x="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 userDrawn="1"/>
        </p:nvSpPr>
        <p:spPr>
          <a:xfrm>
            <a:off x="3099893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 userDrawn="1"/>
        </p:nvSpPr>
        <p:spPr>
          <a:xfrm>
            <a:off x="568359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 userDrawn="1"/>
        </p:nvSpPr>
        <p:spPr>
          <a:xfrm>
            <a:off x="826729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 userDrawn="1"/>
        </p:nvSpPr>
        <p:spPr>
          <a:xfrm rot="5400000">
            <a:off x="4166417" y="-4166418"/>
            <a:ext cx="811165" cy="914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14"/>
          <p:cNvSpPr/>
          <p:nvPr userDrawn="1"/>
        </p:nvSpPr>
        <p:spPr>
          <a:xfrm>
            <a:off x="439174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76709" y="6342420"/>
            <a:ext cx="7093813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>
              <a:defRPr sz="80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pl-PL"/>
              <a:t>ARP S.A. Oddział w Tarnobrzegu / Lorem ipsum dolor sit amet enim.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141574" y="6342420"/>
            <a:ext cx="577419" cy="123111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800" b="1" i="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</a:lstStyle>
          <a:p>
            <a:fld id="{37DF1867-CBF8-3846-AD4E-325402D1F708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16" name="Tytuł 1"/>
          <p:cNvSpPr>
            <a:spLocks noGrp="1"/>
          </p:cNvSpPr>
          <p:nvPr>
            <p:ph type="title"/>
          </p:nvPr>
        </p:nvSpPr>
        <p:spPr>
          <a:xfrm>
            <a:off x="876709" y="904631"/>
            <a:ext cx="7390581" cy="338554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edyt. styl wz. tyt.</a:t>
            </a:r>
          </a:p>
        </p:txBody>
      </p:sp>
      <p:grpSp>
        <p:nvGrpSpPr>
          <p:cNvPr id="22" name="Grupa 21"/>
          <p:cNvGrpSpPr/>
          <p:nvPr userDrawn="1"/>
        </p:nvGrpSpPr>
        <p:grpSpPr>
          <a:xfrm>
            <a:off x="611101" y="811165"/>
            <a:ext cx="8532899" cy="393290"/>
            <a:chOff x="644969" y="2851355"/>
            <a:chExt cx="8532899" cy="393290"/>
          </a:xfrm>
        </p:grpSpPr>
        <p:sp>
          <p:nvSpPr>
            <p:cNvPr id="23" name="Prostokąt 22"/>
            <p:cNvSpPr/>
            <p:nvPr/>
          </p:nvSpPr>
          <p:spPr>
            <a:xfrm>
              <a:off x="644969" y="2851355"/>
              <a:ext cx="106517" cy="393290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100000">
                  <a:schemeClr val="tx2">
                    <a:alpha val="3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24" name="Łącznik prosty 23"/>
            <p:cNvCxnSpPr/>
            <p:nvPr/>
          </p:nvCxnSpPr>
          <p:spPr>
            <a:xfrm>
              <a:off x="644969" y="2851355"/>
              <a:ext cx="8532899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7" name="Picture 2" descr="K:\Dokumenty\STRONA WWW\ksiega znakow\ZNAKI\EURO-PARK WISLOSAN PL\UZUPELNIAJACE\02\PNG\euro-park_wislosan_uzupelniajaca_02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292" y="4102"/>
            <a:ext cx="2853451" cy="770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D:\Dokumenty\DECYZJE_2018\Logotypy\PSI-Logo-Kolor2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334" y="130802"/>
            <a:ext cx="1697211" cy="590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850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 userDrawn="1"/>
        </p:nvSpPr>
        <p:spPr>
          <a:xfrm rot="5400000">
            <a:off x="4363064" y="2077066"/>
            <a:ext cx="417871" cy="914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 userDrawn="1"/>
        </p:nvSpPr>
        <p:spPr>
          <a:xfrm>
            <a:off x="3099893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 userDrawn="1"/>
        </p:nvSpPr>
        <p:spPr>
          <a:xfrm>
            <a:off x="568359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 userDrawn="1"/>
        </p:nvSpPr>
        <p:spPr>
          <a:xfrm>
            <a:off x="8267290" y="0"/>
            <a:ext cx="87671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 userDrawn="1"/>
        </p:nvSpPr>
        <p:spPr>
          <a:xfrm rot="5400000">
            <a:off x="4166417" y="-4166418"/>
            <a:ext cx="811165" cy="9144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 userDrawn="1"/>
        </p:nvSpPr>
        <p:spPr>
          <a:xfrm>
            <a:off x="4391742" y="0"/>
            <a:ext cx="360516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76709" y="6342420"/>
            <a:ext cx="7093813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>
              <a:defRPr sz="80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pl-PL"/>
              <a:t>ARP S.A. Oddział w Tarnobrzegu / Lorem ipsum dolor sit amet enim.</a:t>
            </a:r>
          </a:p>
        </p:txBody>
      </p:sp>
      <p:sp>
        <p:nvSpPr>
          <p:cNvPr id="14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150041" y="6342420"/>
            <a:ext cx="577419" cy="123111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800" b="1" i="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</a:lstStyle>
          <a:p>
            <a:fld id="{37DF1867-CBF8-3846-AD4E-325402D1F708}" type="slidenum">
              <a:rPr lang="pl-PL"/>
              <a:pPr/>
              <a:t>‹#›</a:t>
            </a:fld>
            <a:endParaRPr lang="pl-PL"/>
          </a:p>
        </p:txBody>
      </p:sp>
      <p:grpSp>
        <p:nvGrpSpPr>
          <p:cNvPr id="24" name="Grupa 23"/>
          <p:cNvGrpSpPr/>
          <p:nvPr userDrawn="1"/>
        </p:nvGrpSpPr>
        <p:grpSpPr>
          <a:xfrm>
            <a:off x="611101" y="811165"/>
            <a:ext cx="8532899" cy="393290"/>
            <a:chOff x="644969" y="2851355"/>
            <a:chExt cx="8532899" cy="393290"/>
          </a:xfrm>
        </p:grpSpPr>
        <p:sp>
          <p:nvSpPr>
            <p:cNvPr id="25" name="Prostokąt 24"/>
            <p:cNvSpPr/>
            <p:nvPr/>
          </p:nvSpPr>
          <p:spPr>
            <a:xfrm>
              <a:off x="644969" y="2851355"/>
              <a:ext cx="106517" cy="393290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100000">
                  <a:schemeClr val="tx2">
                    <a:alpha val="3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26" name="Łącznik prosty 25"/>
            <p:cNvCxnSpPr/>
            <p:nvPr/>
          </p:nvCxnSpPr>
          <p:spPr>
            <a:xfrm>
              <a:off x="644969" y="2851355"/>
              <a:ext cx="8532899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5" name="Picture 2" descr="K:\Dokumenty\STRONA WWW\ksiega znakow\ZNAKI\EURO-PARK WISLOSAN PL\UZUPELNIAJACE\02\PNG\euro-park_wislosan_uzupelniajaca_02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292" y="4102"/>
            <a:ext cx="2853451" cy="770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D:\Dokumenty\DECYZJE_2018\Logotypy\PSI-Logo-Kolor2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334" y="130802"/>
            <a:ext cx="1697211" cy="590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64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6876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80" r:id="rId4"/>
    <p:sldLayoutId id="2147483672" r:id="rId5"/>
    <p:sldLayoutId id="2147483673" r:id="rId6"/>
    <p:sldLayoutId id="2147483674" r:id="rId7"/>
    <p:sldLayoutId id="2147483675" r:id="rId8"/>
    <p:sldLayoutId id="2147483681" r:id="rId9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ARP S.A. Oddział w Tarnobrzegu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1867-CBF8-3846-AD4E-325402D1F708}" type="slidenum">
              <a:rPr lang="pl-PL" smtClean="0"/>
              <a:pPr/>
              <a:t>1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96085" y="1596787"/>
            <a:ext cx="8050610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b="1" dirty="0"/>
              <a:t>Spotkanie Przedstawicieli Jednostek Samorządu Terytorialnego z Zarządzającym Obszarem TSSE EURO-PARK </a:t>
            </a:r>
            <a:r>
              <a:rPr lang="pl-PL" sz="1400" b="1" dirty="0" smtClean="0"/>
              <a:t>WISŁOSAN</a:t>
            </a:r>
            <a:r>
              <a:rPr lang="pl-PL" sz="1400" dirty="0" smtClean="0"/>
              <a:t>, </a:t>
            </a:r>
            <a:r>
              <a:rPr lang="pl-PL" sz="1400" b="1" dirty="0" smtClean="0"/>
              <a:t>Baranów </a:t>
            </a:r>
            <a:r>
              <a:rPr lang="pl-PL" sz="1400" b="1" dirty="0"/>
              <a:t>Sandomierski, 7 lutego 2020 r.</a:t>
            </a:r>
          </a:p>
          <a:p>
            <a:r>
              <a:rPr lang="pl-PL" sz="1400" b="1" dirty="0"/>
              <a:t> </a:t>
            </a:r>
            <a:endParaRPr lang="pl-PL" sz="1400" dirty="0"/>
          </a:p>
          <a:p>
            <a:r>
              <a:rPr lang="pl-PL" sz="1400" b="1" dirty="0"/>
              <a:t> </a:t>
            </a:r>
            <a:endParaRPr lang="pl-PL" sz="1400" dirty="0"/>
          </a:p>
          <a:p>
            <a:pPr>
              <a:lnSpc>
                <a:spcPct val="120000"/>
              </a:lnSpc>
            </a:pPr>
            <a:r>
              <a:rPr lang="pl-PL" sz="1400" b="1" dirty="0"/>
              <a:t>13.30 – 16.00 Część konferencyjno-szkoleniowa</a:t>
            </a:r>
            <a:endParaRPr lang="pl-PL" sz="1400" dirty="0"/>
          </a:p>
          <a:p>
            <a:pPr>
              <a:lnSpc>
                <a:spcPct val="120000"/>
              </a:lnSpc>
            </a:pPr>
            <a:r>
              <a:rPr lang="pl-PL" sz="1400" b="1" dirty="0"/>
              <a:t>13.30 – 14.00</a:t>
            </a:r>
            <a:r>
              <a:rPr lang="pl-PL" sz="1400" dirty="0"/>
              <a:t> Współpraca TSSE z JST – Adam Kuśnierz</a:t>
            </a:r>
          </a:p>
          <a:p>
            <a:pPr>
              <a:lnSpc>
                <a:spcPct val="120000"/>
              </a:lnSpc>
            </a:pPr>
            <a:r>
              <a:rPr lang="pl-PL" sz="1400" b="1" dirty="0"/>
              <a:t>14.00 – 14.40</a:t>
            </a:r>
            <a:r>
              <a:rPr lang="pl-PL" sz="1400" dirty="0"/>
              <a:t> „Standardy obsługi przedsiębiorców – eksport, inwestycje, partnerstwo” – Mirosław Odziemczyk</a:t>
            </a:r>
          </a:p>
          <a:p>
            <a:pPr>
              <a:lnSpc>
                <a:spcPct val="120000"/>
              </a:lnSpc>
            </a:pPr>
            <a:r>
              <a:rPr lang="pl-PL" sz="1400" b="1" dirty="0"/>
              <a:t>14.40 – 15.00</a:t>
            </a:r>
            <a:r>
              <a:rPr lang="pl-PL" sz="1400" dirty="0"/>
              <a:t> Invest In Gmina – prezentacja wzorcowej strony UM Zamość – Tomasz Kossowski </a:t>
            </a:r>
          </a:p>
          <a:p>
            <a:pPr>
              <a:lnSpc>
                <a:spcPct val="120000"/>
              </a:lnSpc>
            </a:pPr>
            <a:r>
              <a:rPr lang="pl-PL" sz="1400" b="1" dirty="0"/>
              <a:t>15.00 – 15.15 </a:t>
            </a:r>
            <a:r>
              <a:rPr lang="pl-PL" sz="1400" dirty="0"/>
              <a:t>Przerwa kawowa</a:t>
            </a:r>
          </a:p>
          <a:p>
            <a:pPr>
              <a:lnSpc>
                <a:spcPct val="120000"/>
              </a:lnSpc>
            </a:pPr>
            <a:r>
              <a:rPr lang="pl-PL" sz="1400" b="1" dirty="0"/>
              <a:t>15.15 – 16.00</a:t>
            </a:r>
            <a:r>
              <a:rPr lang="pl-PL" sz="1400" dirty="0"/>
              <a:t> „Zachęty inwestycyjne dostępne w ramach Programu Polska Strefa Inwestycji”:</a:t>
            </a:r>
          </a:p>
          <a:p>
            <a:pPr lvl="0">
              <a:lnSpc>
                <a:spcPct val="120000"/>
              </a:lnSpc>
            </a:pPr>
            <a:r>
              <a:rPr lang="pl-PL" sz="1400" dirty="0"/>
              <a:t>podstawowe zasady udzielania Decyzji o wsparciu</a:t>
            </a:r>
          </a:p>
          <a:p>
            <a:pPr lvl="0">
              <a:lnSpc>
                <a:spcPct val="120000"/>
              </a:lnSpc>
            </a:pPr>
            <a:r>
              <a:rPr lang="pl-PL" sz="1400" dirty="0"/>
              <a:t>zasady kumulacji z innymi formami pomocy takimi jak grant rządowy - Marek Sienkiewicz</a:t>
            </a:r>
          </a:p>
          <a:p>
            <a:pPr>
              <a:lnSpc>
                <a:spcPct val="120000"/>
              </a:lnSpc>
            </a:pPr>
            <a:r>
              <a:rPr lang="pl-PL" sz="1400" b="1" dirty="0"/>
              <a:t>16.00 – 17.00 Panel dyskusyjny  </a:t>
            </a:r>
            <a:endParaRPr lang="pl-PL" sz="1400" dirty="0"/>
          </a:p>
          <a:p>
            <a:pPr>
              <a:lnSpc>
                <a:spcPct val="120000"/>
              </a:lnSpc>
            </a:pPr>
            <a:r>
              <a:rPr lang="pl-PL" sz="1400" b="1" dirty="0"/>
              <a:t>Jak ulepszyć przekaz informacji kierowanych do przedsiębiorców (zwolnienia podatkowe, dodatkowe ulgi i przywileje w ramach programu stosowanych przez Jednostki Samorządu Terytorialnego)</a:t>
            </a:r>
            <a:endParaRPr lang="pl-PL" sz="1400" dirty="0"/>
          </a:p>
          <a:p>
            <a:pPr>
              <a:lnSpc>
                <a:spcPct val="120000"/>
              </a:lnSpc>
            </a:pPr>
            <a:r>
              <a:rPr lang="pl-PL" sz="1400" b="1" dirty="0"/>
              <a:t>17.00 – 22.00 Biesiada zamkowa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82488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niestandardowy">
  <a:themeElements>
    <a:clrScheme name="arp">
      <a:dk1>
        <a:srgbClr val="4B4B4B"/>
      </a:dk1>
      <a:lt1>
        <a:sysClr val="window" lastClr="FFFFFF"/>
      </a:lt1>
      <a:dk2>
        <a:srgbClr val="009DE0"/>
      </a:dk2>
      <a:lt2>
        <a:srgbClr val="FFFFFF"/>
      </a:lt2>
      <a:accent1>
        <a:srgbClr val="4B4B4B"/>
      </a:accent1>
      <a:accent2>
        <a:srgbClr val="009DE0"/>
      </a:accent2>
      <a:accent3>
        <a:srgbClr val="40B6E8"/>
      </a:accent3>
      <a:accent4>
        <a:srgbClr val="7FCEEF"/>
      </a:accent4>
      <a:accent5>
        <a:srgbClr val="BFE6F7"/>
      </a:accent5>
      <a:accent6>
        <a:srgbClr val="F2FAFD"/>
      </a:accent6>
      <a:hlink>
        <a:srgbClr val="009DE0"/>
      </a:hlink>
      <a:folHlink>
        <a:srgbClr val="4B4B4B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10476</TotalTime>
  <Words>14</Words>
  <Application>Microsoft Office PowerPoint</Application>
  <PresentationFormat>Pokaz na ekranie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Lucida Grande</vt:lpstr>
      <vt:lpstr>Projekt niestandardowy</vt:lpstr>
      <vt:lpstr>Agenda</vt:lpstr>
    </vt:vector>
  </TitlesOfParts>
  <Company>BNA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Damian Dziadura</dc:creator>
  <cp:lastModifiedBy>Dziadura Damian</cp:lastModifiedBy>
  <cp:revision>1436</cp:revision>
  <cp:lastPrinted>2019-03-18T08:37:12Z</cp:lastPrinted>
  <dcterms:created xsi:type="dcterms:W3CDTF">2014-01-14T15:34:39Z</dcterms:created>
  <dcterms:modified xsi:type="dcterms:W3CDTF">2020-02-07T09:20:55Z</dcterms:modified>
</cp:coreProperties>
</file>