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52" r:id="rId3"/>
    <p:sldId id="413" r:id="rId4"/>
    <p:sldId id="453" r:id="rId5"/>
    <p:sldId id="423" r:id="rId6"/>
    <p:sldId id="406" r:id="rId7"/>
    <p:sldId id="451" r:id="rId8"/>
    <p:sldId id="449" r:id="rId9"/>
    <p:sldId id="455" r:id="rId10"/>
    <p:sldId id="448" r:id="rId11"/>
    <p:sldId id="450" r:id="rId12"/>
    <p:sldId id="459" r:id="rId13"/>
    <p:sldId id="457" r:id="rId14"/>
    <p:sldId id="456" r:id="rId15"/>
    <p:sldId id="458" r:id="rId16"/>
    <p:sldId id="460" r:id="rId17"/>
    <p:sldId id="288" r:id="rId18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ziadura Damian" initials="DD" lastIdx="1" clrIdx="0">
    <p:extLst>
      <p:ext uri="{19B8F6BF-5375-455C-9EA6-DF929625EA0E}">
        <p15:presenceInfo xmlns:p15="http://schemas.microsoft.com/office/powerpoint/2012/main" userId="S-1-5-21-1607361275-306662096-3365366180-2254" providerId="AD"/>
      </p:ext>
    </p:extLst>
  </p:cmAuthor>
  <p:cmAuthor id="2" name="Tarnobrzeg" initials="T" lastIdx="2" clrIdx="1">
    <p:extLst>
      <p:ext uri="{19B8F6BF-5375-455C-9EA6-DF929625EA0E}">
        <p15:presenceInfo xmlns:p15="http://schemas.microsoft.com/office/powerpoint/2012/main" userId="Tarnobrze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6791" autoAdjust="0"/>
  </p:normalViewPr>
  <p:slideViewPr>
    <p:cSldViewPr snapToGrid="0" snapToObjects="1">
      <p:cViewPr varScale="1">
        <p:scale>
          <a:sx n="125" d="100"/>
          <a:sy n="125" d="100"/>
        </p:scale>
        <p:origin x="8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4" cy="497046"/>
          </a:xfrm>
          <a:prstGeom prst="rect">
            <a:avLst/>
          </a:prstGeom>
        </p:spPr>
        <p:txBody>
          <a:bodyPr vert="horz" lIns="91576" tIns="45787" rIns="91576" bIns="4578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739" y="0"/>
            <a:ext cx="2950474" cy="497046"/>
          </a:xfrm>
          <a:prstGeom prst="rect">
            <a:avLst/>
          </a:prstGeom>
        </p:spPr>
        <p:txBody>
          <a:bodyPr vert="horz" lIns="91576" tIns="45787" rIns="91576" bIns="45787" rtlCol="0"/>
          <a:lstStyle>
            <a:lvl1pPr algn="r">
              <a:defRPr sz="1200"/>
            </a:lvl1pPr>
          </a:lstStyle>
          <a:p>
            <a:fld id="{876BE6DF-DA30-C04E-B75B-05607CE48371}" type="datetimeFigureOut">
              <a:t>2020-02-07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42154"/>
            <a:ext cx="2950474" cy="497046"/>
          </a:xfrm>
          <a:prstGeom prst="rect">
            <a:avLst/>
          </a:prstGeom>
        </p:spPr>
        <p:txBody>
          <a:bodyPr vert="horz" lIns="91576" tIns="45787" rIns="91576" bIns="4578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739" y="9442154"/>
            <a:ext cx="2950474" cy="497046"/>
          </a:xfrm>
          <a:prstGeom prst="rect">
            <a:avLst/>
          </a:prstGeom>
        </p:spPr>
        <p:txBody>
          <a:bodyPr vert="horz" lIns="91576" tIns="45787" rIns="91576" bIns="45787" rtlCol="0" anchor="b"/>
          <a:lstStyle>
            <a:lvl1pPr algn="r">
              <a:defRPr sz="1200"/>
            </a:lvl1pPr>
          </a:lstStyle>
          <a:p>
            <a:fld id="{1528773B-8B59-324A-A8EE-DC3D5988889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625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4" cy="497046"/>
          </a:xfrm>
          <a:prstGeom prst="rect">
            <a:avLst/>
          </a:prstGeom>
        </p:spPr>
        <p:txBody>
          <a:bodyPr vert="horz" lIns="91576" tIns="45787" rIns="91576" bIns="4578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4" cy="497046"/>
          </a:xfrm>
          <a:prstGeom prst="rect">
            <a:avLst/>
          </a:prstGeom>
        </p:spPr>
        <p:txBody>
          <a:bodyPr vert="horz" lIns="91576" tIns="45787" rIns="91576" bIns="45787" rtlCol="0"/>
          <a:lstStyle>
            <a:lvl1pPr algn="r">
              <a:defRPr sz="1200"/>
            </a:lvl1pPr>
          </a:lstStyle>
          <a:p>
            <a:fld id="{9BD81B7E-046F-A543-8C30-887891944715}" type="datetimeFigureOut">
              <a:t>2020-02-07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04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6" tIns="45787" rIns="91576" bIns="45787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6" tIns="45787" rIns="91576" bIns="45787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4" cy="497046"/>
          </a:xfrm>
          <a:prstGeom prst="rect">
            <a:avLst/>
          </a:prstGeom>
        </p:spPr>
        <p:txBody>
          <a:bodyPr vert="horz" lIns="91576" tIns="45787" rIns="91576" bIns="4578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4" cy="497046"/>
          </a:xfrm>
          <a:prstGeom prst="rect">
            <a:avLst/>
          </a:prstGeom>
        </p:spPr>
        <p:txBody>
          <a:bodyPr vert="horz" lIns="91576" tIns="45787" rIns="91576" bIns="45787" rtlCol="0" anchor="b"/>
          <a:lstStyle>
            <a:lvl1pPr algn="r">
              <a:defRPr sz="1200"/>
            </a:lvl1pPr>
          </a:lstStyle>
          <a:p>
            <a:fld id="{566B10A1-18E2-0C42-9AC2-F772DFF53E6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019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10A1-18E2-0C42-9AC2-F772DFF53E6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53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 userDrawn="1"/>
        </p:nvSpPr>
        <p:spPr>
          <a:xfrm rot="5400000">
            <a:off x="4363064" y="2077066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866058" y="2460210"/>
            <a:ext cx="7401232" cy="135421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buFontTx/>
              <a:buNone/>
              <a:defRPr b="1" i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</a:t>
            </a:r>
            <a:br>
              <a:rPr lang="pl-PL"/>
            </a:br>
            <a:r>
              <a:rPr lang="pl-PL"/>
              <a:t>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876710" y="4233554"/>
            <a:ext cx="739058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</a:t>
            </a:r>
            <a:br>
              <a:rPr lang="pl-PL"/>
            </a:br>
            <a:r>
              <a:rPr lang="pl-PL"/>
              <a:t>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09" y="6342420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/>
              <a:t>ARP S.A. Oddział w Tarnobrzegu /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4" y="6342420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 userDrawn="1"/>
        </p:nvSpPr>
        <p:spPr>
          <a:xfrm>
            <a:off x="309989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 userDrawn="1"/>
        </p:nvSpPr>
        <p:spPr>
          <a:xfrm>
            <a:off x="568359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 userDrawn="1"/>
        </p:nvSpPr>
        <p:spPr>
          <a:xfrm>
            <a:off x="826729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 userDrawn="1"/>
        </p:nvSpPr>
        <p:spPr>
          <a:xfrm rot="5400000">
            <a:off x="4166417" y="-4166418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 userDrawn="1"/>
        </p:nvSpPr>
        <p:spPr>
          <a:xfrm>
            <a:off x="439174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/>
          <p:cNvGrpSpPr/>
          <p:nvPr userDrawn="1"/>
        </p:nvGrpSpPr>
        <p:grpSpPr>
          <a:xfrm>
            <a:off x="581825" y="2370694"/>
            <a:ext cx="8562175" cy="393290"/>
            <a:chOff x="644969" y="2851355"/>
            <a:chExt cx="8562175" cy="393290"/>
          </a:xfrm>
        </p:grpSpPr>
        <p:sp>
          <p:nvSpPr>
            <p:cNvPr id="24" name="Prostokąt 23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5" name="Łącznik prosty 24"/>
            <p:cNvCxnSpPr/>
            <p:nvPr/>
          </p:nvCxnSpPr>
          <p:spPr>
            <a:xfrm>
              <a:off x="644969" y="2851355"/>
              <a:ext cx="8562175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8194" name="Picture 2" descr="K:\Dokumenty\STRONA WWW\ksiega znakow\ZNAKI\EURO-PARK WISLOSAN PL\PODSTAWOWA\PNG\euro-park_wislosan_podstawowa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55" y="130318"/>
            <a:ext cx="3028909" cy="177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okumenty\DECYZJE_2018\Logotypy\PSI-Logo-Kolor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39" y="832643"/>
            <a:ext cx="2422806" cy="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Dokumenty\STRONA WWW\arp_podstawowy_cmyk\arp_podstawowy_cmyk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0" y="342894"/>
            <a:ext cx="1983606" cy="18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0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6085" y="904630"/>
            <a:ext cx="7671205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7" name="Prostokąt 6"/>
          <p:cNvSpPr/>
          <p:nvPr userDrawn="1"/>
        </p:nvSpPr>
        <p:spPr>
          <a:xfrm rot="5400000">
            <a:off x="4363064" y="2077066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5038" y="6525955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/>
              <a:t>ARP S.A. Oddział w Tarnobrzegu /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.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4" y="6525955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>
            <a:off x="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309989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568359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826729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 rot="5400000">
            <a:off x="4166417" y="-4166418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439174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360727" y="811164"/>
            <a:ext cx="8783273" cy="765965"/>
            <a:chOff x="644969" y="2851355"/>
            <a:chExt cx="8532899" cy="393290"/>
          </a:xfrm>
        </p:grpSpPr>
        <p:sp>
          <p:nvSpPr>
            <p:cNvPr id="17" name="Prostokąt 16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218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2" y="4102"/>
            <a:ext cx="2853451" cy="7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okumenty\DECYZJE_2018\Logotypy\PSI-Logo-Kolor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34" y="130802"/>
            <a:ext cx="1697211" cy="5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 rot="5400000">
            <a:off x="4363064" y="2077066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866058" y="3821460"/>
            <a:ext cx="7401232" cy="113877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buFontTx/>
              <a:buNone/>
              <a:defRPr sz="3700" b="1" i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</a:t>
            </a:r>
            <a:br>
              <a:rPr lang="pl-PL"/>
            </a:br>
            <a:r>
              <a:rPr lang="pl-PL"/>
              <a:t>styl wz. tyt.</a:t>
            </a: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876710" y="2835625"/>
            <a:ext cx="7390580" cy="5539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</a:t>
            </a:r>
            <a:br>
              <a:rPr lang="pl-PL"/>
            </a:br>
            <a:r>
              <a:rPr lang="pl-PL"/>
              <a:t>styl wzorca podtytułu</a:t>
            </a: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09" y="6342420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/>
              <a:t>ARP S.A. Oddział w Tarnobrzegu / Lorem ipsum dolor sit amet enim.</a:t>
            </a: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4" y="6342420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3" name="Prostokąt 12"/>
          <p:cNvSpPr/>
          <p:nvPr userDrawn="1"/>
        </p:nvSpPr>
        <p:spPr>
          <a:xfrm>
            <a:off x="309989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568359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5" name="Prostokąt 14"/>
          <p:cNvSpPr/>
          <p:nvPr userDrawn="1"/>
        </p:nvSpPr>
        <p:spPr>
          <a:xfrm>
            <a:off x="826729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6" name="Prostokąt 15"/>
          <p:cNvSpPr/>
          <p:nvPr userDrawn="1"/>
        </p:nvSpPr>
        <p:spPr>
          <a:xfrm rot="5400000">
            <a:off x="4166417" y="-4166418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7" name="Prostokąt 16"/>
          <p:cNvSpPr/>
          <p:nvPr userDrawn="1"/>
        </p:nvSpPr>
        <p:spPr>
          <a:xfrm>
            <a:off x="439174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grpSp>
        <p:nvGrpSpPr>
          <p:cNvPr id="32" name="Grupa 31"/>
          <p:cNvGrpSpPr/>
          <p:nvPr userDrawn="1"/>
        </p:nvGrpSpPr>
        <p:grpSpPr>
          <a:xfrm>
            <a:off x="611101" y="3745978"/>
            <a:ext cx="8532899" cy="393290"/>
            <a:chOff x="644969" y="2851355"/>
            <a:chExt cx="8532899" cy="393290"/>
          </a:xfrm>
        </p:grpSpPr>
        <p:sp>
          <p:nvSpPr>
            <p:cNvPr id="33" name="Prostokąt 32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43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 userDrawn="1"/>
        </p:nvSpPr>
        <p:spPr>
          <a:xfrm>
            <a:off x="826729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 rot="5400000">
            <a:off x="4363064" y="2077066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ctrTitle" hasCustomPrompt="1"/>
          </p:nvPr>
        </p:nvSpPr>
        <p:spPr>
          <a:xfrm>
            <a:off x="866058" y="3821460"/>
            <a:ext cx="7401232" cy="113877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buFontTx/>
              <a:buNone/>
              <a:defRPr sz="3700" b="1" i="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edyt. </a:t>
            </a:r>
            <a:br>
              <a:rPr lang="pl-PL"/>
            </a:br>
            <a:r>
              <a:rPr lang="pl-PL"/>
              <a:t>styl wz. tyt.</a:t>
            </a: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876710" y="2835625"/>
            <a:ext cx="7390580" cy="5539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18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</a:t>
            </a:r>
            <a:br>
              <a:rPr lang="pl-PL"/>
            </a:br>
            <a:r>
              <a:rPr lang="pl-PL"/>
              <a:t>styl wzorca podtytułu</a:t>
            </a:r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09" y="6342420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pl-PL"/>
              <a:t>ARP S.A. Oddział w Tarnobrzegu / Lorem ipsum dolor sit amet enim.</a:t>
            </a: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4" y="6342420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bg1"/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309989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568359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 rot="5400000">
            <a:off x="4166417" y="-4166418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439174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619568" y="3745978"/>
            <a:ext cx="8524432" cy="393290"/>
            <a:chOff x="644969" y="2851355"/>
            <a:chExt cx="8524432" cy="393290"/>
          </a:xfrm>
        </p:grpSpPr>
        <p:sp>
          <p:nvSpPr>
            <p:cNvPr id="18" name="Prostokąt 17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9" name="Łącznik prosty 18"/>
            <p:cNvCxnSpPr/>
            <p:nvPr/>
          </p:nvCxnSpPr>
          <p:spPr>
            <a:xfrm>
              <a:off x="644969" y="2851355"/>
              <a:ext cx="852443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25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-kolum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876709" y="904631"/>
            <a:ext cx="7390581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10" name="Prostokąt 9"/>
          <p:cNvSpPr/>
          <p:nvPr userDrawn="1"/>
        </p:nvSpPr>
        <p:spPr>
          <a:xfrm rot="5400000">
            <a:off x="4363064" y="2077066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09" y="6342420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/>
              <a:t>ARP S.A. Oddział w Tarnobrzegu / Lorem ipsum dolor sit amet enim.</a:t>
            </a:r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4" y="6342420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309989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568359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826729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 userDrawn="1"/>
        </p:nvSpPr>
        <p:spPr>
          <a:xfrm rot="5400000">
            <a:off x="4166417" y="-4166418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439174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76710" y="1494916"/>
            <a:ext cx="3515032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4752258" y="1494916"/>
            <a:ext cx="3515032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30" name="Grupa 29"/>
          <p:cNvGrpSpPr/>
          <p:nvPr userDrawn="1"/>
        </p:nvGrpSpPr>
        <p:grpSpPr>
          <a:xfrm>
            <a:off x="611101" y="811165"/>
            <a:ext cx="8532899" cy="393290"/>
            <a:chOff x="644969" y="2851355"/>
            <a:chExt cx="8532899" cy="393290"/>
          </a:xfrm>
        </p:grpSpPr>
        <p:sp>
          <p:nvSpPr>
            <p:cNvPr id="31" name="Prostokąt 30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2" name="Łącznik prosty 31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2" y="4102"/>
            <a:ext cx="2853451" cy="7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Dokumenty\DECYZJE_2018\Logotypy\PSI-Logo-Kolor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34" y="130802"/>
            <a:ext cx="1697211" cy="5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5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-kolum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876709" y="904631"/>
            <a:ext cx="7390581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20" name="Prostokąt 19"/>
          <p:cNvSpPr/>
          <p:nvPr userDrawn="1"/>
        </p:nvSpPr>
        <p:spPr>
          <a:xfrm rot="5400000">
            <a:off x="4363064" y="2077066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09" y="6342420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/>
              <a:t>ARP S.A. Oddział w Tarnobrzegu / Lorem ipsum dolor sit amet enim.</a:t>
            </a:r>
          </a:p>
        </p:txBody>
      </p:sp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4" y="6342420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23" name="Prostokąt 22"/>
          <p:cNvSpPr/>
          <p:nvPr userDrawn="1"/>
        </p:nvSpPr>
        <p:spPr>
          <a:xfrm>
            <a:off x="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 userDrawn="1"/>
        </p:nvSpPr>
        <p:spPr>
          <a:xfrm>
            <a:off x="309989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 userDrawn="1"/>
        </p:nvSpPr>
        <p:spPr>
          <a:xfrm>
            <a:off x="568359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 userDrawn="1"/>
        </p:nvSpPr>
        <p:spPr>
          <a:xfrm>
            <a:off x="826729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 userDrawn="1"/>
        </p:nvSpPr>
        <p:spPr>
          <a:xfrm rot="5400000">
            <a:off x="4166417" y="-4166418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 userDrawn="1"/>
        </p:nvSpPr>
        <p:spPr>
          <a:xfrm>
            <a:off x="439174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76710" y="1494916"/>
            <a:ext cx="2223183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3460409" y="1494916"/>
            <a:ext cx="2223183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044108" y="1494916"/>
            <a:ext cx="2223183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45" name="Grupa 44"/>
          <p:cNvGrpSpPr/>
          <p:nvPr userDrawn="1"/>
        </p:nvGrpSpPr>
        <p:grpSpPr>
          <a:xfrm>
            <a:off x="611101" y="811165"/>
            <a:ext cx="8532899" cy="393290"/>
            <a:chOff x="644969" y="2851355"/>
            <a:chExt cx="8532899" cy="393290"/>
          </a:xfrm>
        </p:grpSpPr>
        <p:sp>
          <p:nvSpPr>
            <p:cNvPr id="46" name="Prostokąt 45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7" name="Łącznik prosty 46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2" y="4102"/>
            <a:ext cx="2853451" cy="7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Dokumenty\DECYZJE_2018\Logotypy\PSI-Logo-Kolor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34" y="130802"/>
            <a:ext cx="1697211" cy="5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7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-kolumnow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 rot="5400000">
            <a:off x="4363064" y="2077066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>
            <a:off x="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309989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568359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826729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 rot="5400000">
            <a:off x="4166417" y="-4166418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439174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876709" y="904631"/>
            <a:ext cx="7390581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09" y="6342420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/>
              <a:t>ARP S.A. Oddział w Tarnobrzegu / Lorem ipsum dolor sit amet enim.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4" y="6342420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19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76710" y="1494916"/>
            <a:ext cx="2223183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Symbol zastępczy zawartości 2"/>
          <p:cNvSpPr>
            <a:spLocks noGrp="1"/>
          </p:cNvSpPr>
          <p:nvPr>
            <p:ph idx="1"/>
          </p:nvPr>
        </p:nvSpPr>
        <p:spPr>
          <a:xfrm>
            <a:off x="3460408" y="1494915"/>
            <a:ext cx="4806881" cy="4623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200" indent="-457200">
              <a:spcBef>
                <a:spcPts val="0"/>
              </a:spcBef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4400"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Font typeface="Lucida Grande"/>
              <a:buChar char="-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611101" y="811165"/>
            <a:ext cx="8532899" cy="393290"/>
            <a:chOff x="644969" y="2851355"/>
            <a:chExt cx="8532899" cy="393290"/>
          </a:xfrm>
        </p:grpSpPr>
        <p:sp>
          <p:nvSpPr>
            <p:cNvPr id="26" name="Prostokąt 25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" name="Łącznik prosty 26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8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2" y="4102"/>
            <a:ext cx="2853451" cy="7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Dokumenty\DECYZJE_2018\Logotypy\PSI-Logo-Kolor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34" y="130802"/>
            <a:ext cx="1697211" cy="5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4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str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 rot="5400000">
            <a:off x="4363064" y="2077066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>
            <a:off x="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309989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568359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826729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 rot="5400000">
            <a:off x="4166417" y="-4166418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439174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09" y="6342420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/>
              <a:t>ARP S.A. Oddział w Tarnobrzegu / Lorem ipsum dolor sit amet enim.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1574" y="6342420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16" name="Tytuł 1"/>
          <p:cNvSpPr>
            <a:spLocks noGrp="1"/>
          </p:cNvSpPr>
          <p:nvPr>
            <p:ph type="title"/>
          </p:nvPr>
        </p:nvSpPr>
        <p:spPr>
          <a:xfrm>
            <a:off x="876709" y="904631"/>
            <a:ext cx="7390581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styl wz. tyt.</a:t>
            </a:r>
          </a:p>
        </p:txBody>
      </p:sp>
      <p:grpSp>
        <p:nvGrpSpPr>
          <p:cNvPr id="22" name="Grupa 21"/>
          <p:cNvGrpSpPr/>
          <p:nvPr userDrawn="1"/>
        </p:nvGrpSpPr>
        <p:grpSpPr>
          <a:xfrm>
            <a:off x="611101" y="811165"/>
            <a:ext cx="8532899" cy="393290"/>
            <a:chOff x="644969" y="2851355"/>
            <a:chExt cx="8532899" cy="393290"/>
          </a:xfrm>
        </p:grpSpPr>
        <p:sp>
          <p:nvSpPr>
            <p:cNvPr id="23" name="Prostokąt 22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4" name="Łącznik prosty 23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2" y="4102"/>
            <a:ext cx="2853451" cy="7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kumenty\DECYZJE_2018\Logotypy\PSI-Logo-Kolor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34" y="130802"/>
            <a:ext cx="1697211" cy="5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5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 rot="5400000">
            <a:off x="4363064" y="2077066"/>
            <a:ext cx="417871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3099893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568359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>
            <a:off x="8267290" y="0"/>
            <a:ext cx="87671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 rot="5400000">
            <a:off x="4166417" y="-4166418"/>
            <a:ext cx="811165" cy="9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4391742" y="0"/>
            <a:ext cx="360516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76709" y="6342420"/>
            <a:ext cx="7093813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/>
              <a:t>ARP S.A. Oddział w Tarnobrzegu / Lorem ipsum dolor sit amet enim.</a:t>
            </a:r>
          </a:p>
        </p:txBody>
      </p:sp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50041" y="6342420"/>
            <a:ext cx="577419" cy="12311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7DF1867-CBF8-3846-AD4E-325402D1F708}" type="slidenum">
              <a:rPr lang="pl-PL"/>
              <a:pPr/>
              <a:t>‹#›</a:t>
            </a:fld>
            <a:endParaRPr lang="pl-PL"/>
          </a:p>
        </p:txBody>
      </p:sp>
      <p:grpSp>
        <p:nvGrpSpPr>
          <p:cNvPr id="24" name="Grupa 23"/>
          <p:cNvGrpSpPr/>
          <p:nvPr userDrawn="1"/>
        </p:nvGrpSpPr>
        <p:grpSpPr>
          <a:xfrm>
            <a:off x="611101" y="811165"/>
            <a:ext cx="8532899" cy="393290"/>
            <a:chOff x="644969" y="2851355"/>
            <a:chExt cx="8532899" cy="393290"/>
          </a:xfrm>
        </p:grpSpPr>
        <p:sp>
          <p:nvSpPr>
            <p:cNvPr id="25" name="Prostokąt 24"/>
            <p:cNvSpPr/>
            <p:nvPr/>
          </p:nvSpPr>
          <p:spPr>
            <a:xfrm>
              <a:off x="644969" y="2851355"/>
              <a:ext cx="106517" cy="39329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3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644969" y="2851355"/>
              <a:ext cx="853289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5" name="Picture 2" descr="K:\Dokumenty\STRONA WWW\ksiega znakow\ZNAKI\EURO-PARK WISLOSAN PL\UZUPELNIAJACE\02\PNG\euro-park_wislosan_uzupelniajaca_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2" y="4102"/>
            <a:ext cx="2853451" cy="7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Dokumenty\DECYZJE_2018\Logotypy\PSI-Logo-Kolor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34" y="130802"/>
            <a:ext cx="1697211" cy="5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87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80" r:id="rId4"/>
    <p:sldLayoutId id="2147483672" r:id="rId5"/>
    <p:sldLayoutId id="2147483673" r:id="rId6"/>
    <p:sldLayoutId id="2147483674" r:id="rId7"/>
    <p:sldLayoutId id="2147483675" r:id="rId8"/>
    <p:sldLayoutId id="2147483681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onika.Puzio@arp.p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ta.Grebowiec@arp.p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wa.korycznska-madej@arp.p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nusz.Mis@arp.p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amian.Dziadura@arp.p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sse.arp.p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ctrTitle"/>
          </p:nvPr>
        </p:nvSpPr>
        <p:spPr>
          <a:xfrm>
            <a:off x="758283" y="2564288"/>
            <a:ext cx="8047049" cy="21236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3200" dirty="0" smtClean="0">
                <a:solidFill>
                  <a:schemeClr val="tx1"/>
                </a:solidFill>
              </a:rPr>
              <a:t>Spotkanie Przedstawicieli JST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 </a:t>
            </a:r>
            <a:r>
              <a:rPr lang="pl-PL" sz="2800" dirty="0">
                <a:solidFill>
                  <a:schemeClr val="tx1"/>
                </a:solidFill>
              </a:rPr>
              <a:t>z </a:t>
            </a:r>
            <a:r>
              <a:rPr lang="pl-PL" sz="2800" dirty="0" smtClean="0">
                <a:solidFill>
                  <a:schemeClr val="tx1"/>
                </a:solidFill>
              </a:rPr>
              <a:t>zarządzającym obszarem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TSSE EURO-PARK WISŁOSAN</a:t>
            </a:r>
            <a:endParaRPr lang="pl-PL" sz="2800" b="0" i="1" dirty="0">
              <a:solidFill>
                <a:schemeClr val="tx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781807" y="6332778"/>
            <a:ext cx="418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Baranów Sandomierski, 7.02.2020 r.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81307" y="4865658"/>
            <a:ext cx="7824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„</a:t>
            </a:r>
            <a:r>
              <a:rPr lang="pl-PL" sz="2400" i="1" dirty="0" smtClean="0"/>
              <a:t>Współpraca kluczem do wspólnego sukcesu”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339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Generator ofert PAIH-u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6" name="Prostokąt 1">
            <a:extLst>
              <a:ext uri="{FF2B5EF4-FFF2-40B4-BE49-F238E27FC236}">
                <a16:creationId xmlns:a16="http://schemas.microsoft.com/office/drawing/2014/main" xmlns="" id="{686F4F14-5F6B-42AD-9481-AFAA172E5DB1}"/>
              </a:ext>
            </a:extLst>
          </p:cNvPr>
          <p:cNvSpPr/>
          <p:nvPr/>
        </p:nvSpPr>
        <p:spPr>
          <a:xfrm>
            <a:off x="531917" y="1727858"/>
            <a:ext cx="3084375" cy="414472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 algn="just" defTabSz="457200" fontAlgn="auto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 smtClean="0">
                <a:solidFill>
                  <a:srgbClr val="626769"/>
                </a:solidFill>
                <a:latin typeface="Calibri"/>
                <a:cs typeface="Arial" pitchFamily="34"/>
              </a:rPr>
              <a:t>Na </a:t>
            </a:r>
            <a:r>
              <a:rPr lang="pl-PL" sz="1600" dirty="0">
                <a:solidFill>
                  <a:srgbClr val="626769"/>
                </a:solidFill>
                <a:latin typeface="Calibri"/>
                <a:cs typeface="Arial" pitchFamily="34"/>
              </a:rPr>
              <a:t>dzień dzisiejszy w bazie PAIH jest tylko </a:t>
            </a:r>
            <a:r>
              <a:rPr lang="pl-PL" sz="1600" dirty="0" smtClean="0">
                <a:solidFill>
                  <a:srgbClr val="626769"/>
                </a:solidFill>
                <a:latin typeface="Calibri"/>
                <a:cs typeface="Arial" pitchFamily="34"/>
              </a:rPr>
              <a:t>50 </a:t>
            </a:r>
            <a:r>
              <a:rPr lang="pl-PL" sz="1600" dirty="0">
                <a:solidFill>
                  <a:srgbClr val="626769"/>
                </a:solidFill>
                <a:latin typeface="Calibri"/>
                <a:cs typeface="Arial" pitchFamily="34"/>
              </a:rPr>
              <a:t>ofert </a:t>
            </a:r>
            <a:r>
              <a:rPr lang="pl-PL" sz="1600" dirty="0" smtClean="0">
                <a:solidFill>
                  <a:srgbClr val="626769"/>
                </a:solidFill>
                <a:latin typeface="Calibri"/>
                <a:cs typeface="Arial" pitchFamily="34"/>
              </a:rPr>
              <a:t/>
            </a:r>
            <a:br>
              <a:rPr lang="pl-PL" sz="1600" dirty="0" smtClean="0">
                <a:solidFill>
                  <a:srgbClr val="626769"/>
                </a:solidFill>
                <a:latin typeface="Calibri"/>
                <a:cs typeface="Arial" pitchFamily="34"/>
              </a:rPr>
            </a:br>
            <a:r>
              <a:rPr lang="pl-PL" sz="1600" dirty="0" smtClean="0">
                <a:solidFill>
                  <a:srgbClr val="626769"/>
                </a:solidFill>
                <a:latin typeface="Calibri"/>
                <a:cs typeface="Arial" pitchFamily="34"/>
              </a:rPr>
              <a:t>z </a:t>
            </a:r>
            <a:r>
              <a:rPr lang="pl-PL" sz="1600" dirty="0">
                <a:solidFill>
                  <a:srgbClr val="626769"/>
                </a:solidFill>
                <a:latin typeface="Calibri"/>
                <a:cs typeface="Arial" pitchFamily="34"/>
              </a:rPr>
              <a:t>obszaru naszych wspólnych </a:t>
            </a:r>
            <a:r>
              <a:rPr lang="pl-PL" sz="1600" dirty="0" smtClean="0">
                <a:solidFill>
                  <a:srgbClr val="626769"/>
                </a:solidFill>
                <a:latin typeface="Calibri"/>
                <a:cs typeface="Arial" pitchFamily="34"/>
              </a:rPr>
              <a:t>działań,</a:t>
            </a:r>
            <a:endParaRPr lang="pl-PL" sz="1600" dirty="0">
              <a:solidFill>
                <a:srgbClr val="626769"/>
              </a:solidFill>
              <a:latin typeface="Calibri"/>
              <a:cs typeface="Arial" pitchFamily="34"/>
            </a:endParaRPr>
          </a:p>
          <a:p>
            <a:pPr marL="285750" marR="0" lvl="0" indent="-285750" algn="just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 smtClean="0">
                <a:solidFill>
                  <a:srgbClr val="626769"/>
                </a:solidFill>
                <a:latin typeface="Calibri"/>
                <a:cs typeface="Arial" pitchFamily="34"/>
              </a:rPr>
              <a:t>Jest to n</a:t>
            </a:r>
            <a:r>
              <a:rPr lang="pl-PL" sz="1600" b="0" i="0" u="none" strike="noStrike" kern="120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arzędzie </a:t>
            </a:r>
            <a:r>
              <a:rPr lang="pl-PL" sz="1600" b="0" i="0" u="none" strike="noStrike" kern="1200" cap="none" spc="0" baseline="0" dirty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do promowania </a:t>
            </a:r>
            <a:r>
              <a:rPr lang="pl-PL" sz="1600" b="0" i="0" u="none" strike="noStrike" kern="120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terenów </a:t>
            </a:r>
            <a:r>
              <a:rPr lang="pl-PL" sz="1600" b="0" i="0" u="none" strike="noStrike" kern="1200" cap="none" spc="0" baseline="0" dirty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inwestycyjnych, hal, ofert turystycznych i </a:t>
            </a:r>
            <a:r>
              <a:rPr lang="pl-PL" sz="1600" b="0" i="0" u="none" strike="noStrike" kern="120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biurowych,</a:t>
            </a:r>
          </a:p>
          <a:p>
            <a:pPr marL="285750" marR="0" lvl="0" indent="-285750" algn="just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 smtClean="0">
                <a:solidFill>
                  <a:srgbClr val="626769"/>
                </a:solidFill>
                <a:latin typeface="Calibri"/>
                <a:cs typeface="Arial" pitchFamily="34"/>
              </a:rPr>
              <a:t>Kompleksowa </a:t>
            </a:r>
            <a:r>
              <a:rPr lang="pl-PL" sz="1600" b="0" i="0" u="none" strike="noStrike" kern="120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informacja </a:t>
            </a:r>
            <a:br>
              <a:rPr lang="pl-PL" sz="1600" b="0" i="0" u="none" strike="noStrike" kern="120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</a:br>
            <a:r>
              <a:rPr lang="pl-PL" sz="1600" b="0" i="0" u="none" strike="noStrike" kern="120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o </a:t>
            </a:r>
            <a:r>
              <a:rPr lang="pl-PL" sz="1600" b="0" i="0" u="none" strike="noStrike" kern="1200" cap="none" spc="0" baseline="0" dirty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zamieszczonych lokalizacjach dla </a:t>
            </a:r>
            <a:r>
              <a:rPr lang="pl-PL" sz="1600" b="0" i="0" u="none" strike="noStrike" kern="120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potencjalnych</a:t>
            </a:r>
            <a:r>
              <a:rPr lang="pl-PL" sz="1600" b="0" i="0" u="none" strike="noStrike" kern="1200" cap="none" spc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 inwestorów,</a:t>
            </a:r>
            <a:endParaRPr lang="pl-PL" sz="1600" b="0" i="0" u="none" strike="noStrike" kern="1200" cap="none" spc="0" baseline="0" dirty="0" smtClean="0">
              <a:solidFill>
                <a:srgbClr val="626769"/>
              </a:solidFill>
              <a:uFillTx/>
              <a:latin typeface="Calibri"/>
              <a:cs typeface="Arial" pitchFamily="34"/>
            </a:endParaRPr>
          </a:p>
          <a:p>
            <a:pPr marL="285750" marR="0" lvl="0" indent="-285750" algn="just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i="0" u="none" strike="noStrike" kern="120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Bezpłatne</a:t>
            </a:r>
            <a:r>
              <a:rPr lang="pl-PL" sz="1600" b="0" i="0" u="none" strike="noStrike" kern="120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 </a:t>
            </a:r>
            <a:r>
              <a:rPr lang="pl-PL" sz="1600" b="0" i="0" u="none" strike="noStrike" kern="1200" cap="none" spc="0" baseline="0" dirty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narzędzie dla JST, SSE, </a:t>
            </a:r>
            <a:r>
              <a:rPr lang="pl-PL" sz="1600" b="0" i="0" u="none" strike="noStrike" kern="120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COI/COIE, </a:t>
            </a:r>
            <a:r>
              <a:rPr lang="pl-PL" sz="1600" b="0" i="0" u="none" strike="noStrike" kern="1200" cap="none" spc="0" baseline="0" dirty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podmiotów </a:t>
            </a:r>
            <a:r>
              <a:rPr lang="pl-PL" sz="1600" b="0" i="0" u="none" strike="noStrike" kern="120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prywatnych.</a:t>
            </a:r>
            <a:endParaRPr lang="pl-PL" sz="1600" b="0" i="0" u="none" strike="noStrike" kern="1200" cap="none" spc="0" baseline="0" dirty="0">
              <a:solidFill>
                <a:srgbClr val="626769"/>
              </a:solidFill>
              <a:uFillTx/>
              <a:latin typeface="Calibri"/>
              <a:cs typeface="Arial" pitchFamily="34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56" y="2400459"/>
            <a:ext cx="5076520" cy="24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 dla JST 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5" name="Prostokąt 1">
            <a:extLst>
              <a:ext uri="{FF2B5EF4-FFF2-40B4-BE49-F238E27FC236}">
                <a16:creationId xmlns:a16="http://schemas.microsoft.com/office/drawing/2014/main" xmlns="" id="{686F4F14-5F6B-42AD-9481-AFAA172E5DB1}"/>
              </a:ext>
            </a:extLst>
          </p:cNvPr>
          <p:cNvSpPr/>
          <p:nvPr/>
        </p:nvSpPr>
        <p:spPr>
          <a:xfrm>
            <a:off x="633815" y="1515255"/>
            <a:ext cx="7872010" cy="42986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kern="0" dirty="0" smtClean="0">
                <a:solidFill>
                  <a:srgbClr val="626769"/>
                </a:solidFill>
                <a:latin typeface="Calibri"/>
                <a:cs typeface="Arial" pitchFamily="34"/>
              </a:rPr>
              <a:t>Konkurs </a:t>
            </a:r>
          </a:p>
          <a:p>
            <a:pPr marR="0" lvl="0" algn="ctr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i="0" u="none" strike="noStrike" kern="0" cap="none" spc="0" baseline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„Lider</a:t>
            </a:r>
            <a:r>
              <a:rPr lang="pl-PL" sz="2400" b="1" i="0" u="none" strike="noStrike" kern="0" cap="none" spc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 aktywności gospodarczej”</a:t>
            </a:r>
          </a:p>
          <a:p>
            <a:pPr marR="0" lvl="0" algn="l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0" u="none" strike="noStrike" kern="0" cap="none" spc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Kategorie:</a:t>
            </a:r>
          </a:p>
          <a:p>
            <a:pPr marL="285750" marR="0" lvl="0" indent="-285750" algn="just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kern="0" dirty="0" smtClean="0">
                <a:solidFill>
                  <a:srgbClr val="626769"/>
                </a:solidFill>
                <a:latin typeface="Calibri"/>
                <a:cs typeface="Arial" pitchFamily="34"/>
              </a:rPr>
              <a:t>Ilość wydanych decyzji,</a:t>
            </a:r>
          </a:p>
          <a:p>
            <a:pPr marL="285750" marR="0" lvl="0" indent="-285750" algn="just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0" u="none" strike="noStrike" kern="0" cap="none" spc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Wysokość nakładów inwestycyjnych na rozwój infrastruktury terenów inwestycyjnych,</a:t>
            </a:r>
          </a:p>
          <a:p>
            <a:pPr marL="285750" marR="0" lvl="0" indent="-285750" algn="just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kern="0" dirty="0" smtClean="0">
                <a:solidFill>
                  <a:srgbClr val="626769"/>
                </a:solidFill>
                <a:latin typeface="Calibri"/>
                <a:cs typeface="Arial" pitchFamily="34"/>
              </a:rPr>
              <a:t>Ilość ofert gruntów i obiektów przemysłowych zgłoszonych do bazy PAIH,</a:t>
            </a:r>
          </a:p>
          <a:p>
            <a:pPr marL="285750" marR="0" lvl="0" indent="-285750" algn="just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kern="0" dirty="0" smtClean="0">
                <a:solidFill>
                  <a:srgbClr val="626769"/>
                </a:solidFill>
                <a:latin typeface="Calibri"/>
                <a:cs typeface="Arial" pitchFamily="34"/>
              </a:rPr>
              <a:t>Ilość zorganizowanych spotkań promocyjnych ofertę i wiedzę na temat możliwości wsparcia dla przedsiębiorców oferowanych przez TSSE EURO-PARK WISŁOSAN,</a:t>
            </a:r>
          </a:p>
          <a:p>
            <a:pPr marL="285750" marR="0" lvl="0" indent="-285750" algn="just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0" u="none" strike="noStrike" kern="0" cap="none" spc="0" dirty="0" smtClean="0">
                <a:solidFill>
                  <a:srgbClr val="626769"/>
                </a:solidFill>
                <a:uFillTx/>
                <a:latin typeface="Calibri"/>
                <a:cs typeface="Arial" pitchFamily="34"/>
              </a:rPr>
              <a:t>Rozwój szkolnictwa zawodowego (współpraca szkół zawodowych z przedsiębiorcami)</a:t>
            </a:r>
            <a:r>
              <a:rPr lang="pl-PL" sz="1600" kern="0" dirty="0" smtClean="0">
                <a:solidFill>
                  <a:srgbClr val="626769"/>
                </a:solidFill>
                <a:latin typeface="Calibri"/>
                <a:cs typeface="Arial" pitchFamily="34"/>
              </a:rPr>
              <a:t>.</a:t>
            </a:r>
          </a:p>
          <a:p>
            <a:pPr marR="0" lvl="0" algn="just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kern="0" dirty="0">
              <a:solidFill>
                <a:srgbClr val="626769"/>
              </a:solidFill>
              <a:latin typeface="Calibri"/>
              <a:cs typeface="Arial" pitchFamily="34"/>
            </a:endParaRPr>
          </a:p>
          <a:p>
            <a:pPr marR="0" lvl="0" algn="ctr" defTabSz="457200" rtl="0" fontAlgn="auto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 smtClean="0">
                <a:solidFill>
                  <a:srgbClr val="626769"/>
                </a:solidFill>
                <a:latin typeface="Calibri"/>
                <a:cs typeface="Arial" pitchFamily="34"/>
              </a:rPr>
              <a:t>Ogłoszenie wyników - </a:t>
            </a:r>
            <a:r>
              <a:rPr lang="pl-PL" b="1" kern="0" dirty="0" smtClean="0">
                <a:solidFill>
                  <a:srgbClr val="626769"/>
                </a:solidFill>
                <a:latin typeface="Calibri"/>
                <a:cs typeface="Arial" pitchFamily="34"/>
              </a:rPr>
              <a:t>Spotkanie Inwestorów i Partnerów TSSE, maj 2020 r.</a:t>
            </a:r>
            <a:endParaRPr lang="pl-PL" b="1" i="0" u="none" strike="noStrike" kern="0" cap="none" spc="0" dirty="0" smtClean="0">
              <a:solidFill>
                <a:srgbClr val="626769"/>
              </a:solidFill>
              <a:uFillTx/>
              <a:latin typeface="Calibri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40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zespół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96" y="1445893"/>
            <a:ext cx="3070251" cy="432000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912298" y="1445893"/>
            <a:ext cx="2880000" cy="4320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b="1" dirty="0" smtClean="0">
                <a:latin typeface="+mn-lt"/>
              </a:rPr>
              <a:t>Monika Puzio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łukowski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łęczycki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parczewski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radzyński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tomaszowski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włodawski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zamojski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Miasto Zamość</a:t>
            </a:r>
          </a:p>
          <a:p>
            <a:pPr algn="just">
              <a:lnSpc>
                <a:spcPct val="150000"/>
              </a:lnSpc>
            </a:pPr>
            <a:endParaRPr lang="pl-PL" sz="14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  <a:hlinkClick r:id="rId3"/>
              </a:rPr>
              <a:t>Monika.Puzio@arp.pl</a:t>
            </a:r>
            <a:endParaRPr lang="pl-PL" sz="14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15 822 99 99  w.120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515 151 482</a:t>
            </a: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0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zespół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80" y="1541674"/>
            <a:ext cx="3288959" cy="432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4981342" y="1907465"/>
            <a:ext cx="2880000" cy="300082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b="1" dirty="0" smtClean="0">
                <a:latin typeface="+mn-lt"/>
              </a:rPr>
              <a:t>Marta Grębowiec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opolski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rycki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</a:t>
            </a:r>
            <a:r>
              <a:rPr lang="pl-PL" sz="1400" dirty="0" smtClean="0"/>
              <a:t>siedlecki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Miasto Siedlce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  <a:hlinkClick r:id="rId3"/>
              </a:rPr>
              <a:t>Marta.Grebowiec@arp.pl</a:t>
            </a:r>
            <a:endParaRPr lang="pl-PL" sz="14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15 822 99 99 w. 105 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502 393 940</a:t>
            </a:r>
          </a:p>
        </p:txBody>
      </p:sp>
    </p:spTree>
    <p:extLst>
      <p:ext uri="{BB962C8B-B14F-4D97-AF65-F5344CB8AC3E}">
        <p14:creationId xmlns:p14="http://schemas.microsoft.com/office/powerpoint/2010/main" val="8873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zespół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3" y="1477615"/>
            <a:ext cx="3061652" cy="432000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038206" y="1837615"/>
            <a:ext cx="2880000" cy="332398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b="1" dirty="0" smtClean="0">
                <a:latin typeface="+mn-lt"/>
              </a:rPr>
              <a:t>Ewa Korczyńska-Madej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tarnobrzeski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stalowowolski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niżański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Miasto Tarnobrzeg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lipski</a:t>
            </a:r>
          </a:p>
          <a:p>
            <a:pPr algn="just">
              <a:lnSpc>
                <a:spcPct val="150000"/>
              </a:lnSpc>
            </a:pPr>
            <a:endParaRPr lang="pl-PL" sz="14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  <a:hlinkClick r:id="rId3"/>
              </a:rPr>
              <a:t>Ewa.Korczynska-Madej@arp.pl</a:t>
            </a:r>
            <a:endParaRPr lang="pl-PL" sz="14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15 822 99 99 w.135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734 214 180 </a:t>
            </a:r>
          </a:p>
        </p:txBody>
      </p:sp>
    </p:spTree>
    <p:extLst>
      <p:ext uri="{BB962C8B-B14F-4D97-AF65-F5344CB8AC3E}">
        <p14:creationId xmlns:p14="http://schemas.microsoft.com/office/powerpoint/2010/main" val="9485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4" y="1459969"/>
            <a:ext cx="2714814" cy="4320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zespół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734852" y="1243184"/>
            <a:ext cx="2880000" cy="5040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b="1" dirty="0" smtClean="0">
                <a:latin typeface="+mn-lt"/>
              </a:rPr>
              <a:t>Janusz Miś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przemyski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Miasto Przemyśl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bialski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biłgorajski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chełmski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hrubieszowski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janowski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</a:t>
            </a:r>
            <a:r>
              <a:rPr lang="pl-PL" sz="1400" dirty="0" smtClean="0"/>
              <a:t>krasnostawski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/>
              <a:t>Miasto Biała Podlaska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/>
              <a:t>Miasto Chełm</a:t>
            </a:r>
            <a:endParaRPr lang="pl-PL" sz="1400" dirty="0"/>
          </a:p>
          <a:p>
            <a:pPr algn="just">
              <a:lnSpc>
                <a:spcPct val="150000"/>
              </a:lnSpc>
            </a:pPr>
            <a:endParaRPr lang="pl-PL" sz="1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  <a:hlinkClick r:id="rId3"/>
              </a:rPr>
              <a:t>Janusz.Mis@arp.pl</a:t>
            </a:r>
            <a:endParaRPr lang="pl-PL" sz="14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15 822 99 99 w. 111 </a:t>
            </a:r>
          </a:p>
          <a:p>
            <a:pPr algn="just">
              <a:lnSpc>
                <a:spcPct val="150000"/>
              </a:lnSpc>
            </a:pPr>
            <a:r>
              <a:rPr lang="pl-PL" sz="1400" dirty="0"/>
              <a:t>601 351 933</a:t>
            </a:r>
          </a:p>
        </p:txBody>
      </p:sp>
    </p:spTree>
    <p:extLst>
      <p:ext uri="{BB962C8B-B14F-4D97-AF65-F5344CB8AC3E}">
        <p14:creationId xmlns:p14="http://schemas.microsoft.com/office/powerpoint/2010/main" val="41214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zespół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5" y="1481598"/>
            <a:ext cx="2959267" cy="43200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901700" y="1484253"/>
            <a:ext cx="2880000" cy="4320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b="1" dirty="0" smtClean="0">
                <a:latin typeface="+mn-lt"/>
              </a:rPr>
              <a:t>Damian Dziadura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Powiat </a:t>
            </a:r>
            <a:r>
              <a:rPr lang="pl-PL" sz="1400" dirty="0">
                <a:latin typeface="+mn-lt"/>
              </a:rPr>
              <a:t>k</a:t>
            </a:r>
            <a:r>
              <a:rPr lang="pl-PL" sz="1400" dirty="0" smtClean="0">
                <a:latin typeface="+mn-lt"/>
              </a:rPr>
              <a:t>raśnicki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białobrzeski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garwoliński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grójecki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kozienicki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zwoleński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Powiat </a:t>
            </a:r>
            <a:r>
              <a:rPr lang="pl-PL" sz="1400" dirty="0" smtClean="0"/>
              <a:t>miński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/>
              <a:t>Miasto Radom</a:t>
            </a:r>
            <a:endParaRPr lang="pl-PL" sz="1400" dirty="0"/>
          </a:p>
          <a:p>
            <a:pPr algn="just">
              <a:lnSpc>
                <a:spcPct val="150000"/>
              </a:lnSpc>
            </a:pPr>
            <a:endParaRPr lang="pl-PL" sz="1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  <a:hlinkClick r:id="rId3"/>
              </a:rPr>
              <a:t>Damian.Dziadura@arp.pl</a:t>
            </a:r>
            <a:endParaRPr lang="pl-PL" sz="14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15 822 99 99 w. 121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723 633 231</a:t>
            </a: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0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ctrTitle"/>
          </p:nvPr>
        </p:nvSpPr>
        <p:spPr>
          <a:xfrm>
            <a:off x="866058" y="2460210"/>
            <a:ext cx="7401232" cy="1846659"/>
          </a:xfrm>
        </p:spPr>
        <p:txBody>
          <a:bodyPr/>
          <a:lstStyle/>
          <a:p>
            <a:pPr algn="ctr"/>
            <a:r>
              <a:rPr lang="pl-PL" sz="4000" dirty="0"/>
              <a:t>Tarnobrzeska Specjalna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Strefa </a:t>
            </a:r>
            <a:r>
              <a:rPr lang="pl-PL" sz="4000" dirty="0"/>
              <a:t>Ekonomiczna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EURO-PARK </a:t>
            </a:r>
            <a:r>
              <a:rPr lang="pl-PL" sz="4000" dirty="0"/>
              <a:t>WISŁOSAN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/>
              <a:pPr/>
              <a:t>17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4146993" y="483578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400" dirty="0" smtClean="0"/>
              <a:t>Tarnobrzeska Specjalna Strefa Ekonomiczna </a:t>
            </a:r>
          </a:p>
          <a:p>
            <a:pPr algn="r"/>
            <a:r>
              <a:rPr lang="pl-PL" sz="1400" dirty="0" smtClean="0"/>
              <a:t>EURO-PARK WISŁOSAN</a:t>
            </a:r>
          </a:p>
          <a:p>
            <a:pPr algn="r"/>
            <a:r>
              <a:rPr lang="pl-PL" sz="1400" dirty="0"/>
              <a:t>ul. Zakładowa 30, 39-400 </a:t>
            </a:r>
            <a:r>
              <a:rPr lang="pl-PL" sz="1400" dirty="0" smtClean="0"/>
              <a:t>Tarnobrzeg</a:t>
            </a:r>
          </a:p>
          <a:p>
            <a:pPr algn="r"/>
            <a:r>
              <a:rPr lang="de-DE" sz="1400" dirty="0"/>
              <a:t>Tel. </a:t>
            </a:r>
            <a:r>
              <a:rPr lang="de-DE" sz="1400" dirty="0" smtClean="0"/>
              <a:t>048 </a:t>
            </a:r>
            <a:r>
              <a:rPr lang="de-DE" sz="1400" dirty="0"/>
              <a:t>(15) 822 99 99; </a:t>
            </a:r>
            <a:endParaRPr lang="pl-PL" sz="1400" dirty="0" smtClean="0"/>
          </a:p>
          <a:p>
            <a:pPr algn="r"/>
            <a:r>
              <a:rPr lang="de-DE" sz="1400" dirty="0" smtClean="0">
                <a:hlinkClick r:id="rId2"/>
              </a:rPr>
              <a:t>www.tsse.pl</a:t>
            </a:r>
            <a:r>
              <a:rPr lang="de-DE" sz="1400" dirty="0"/>
              <a:t>;</a:t>
            </a:r>
            <a:r>
              <a:rPr lang="pl-PL" sz="1400" dirty="0"/>
              <a:t> </a:t>
            </a:r>
            <a:endParaRPr lang="pl-PL" sz="1400" dirty="0" smtClean="0"/>
          </a:p>
          <a:p>
            <a:pPr algn="r"/>
            <a:r>
              <a:rPr lang="de-DE" sz="1400" dirty="0" err="1" smtClean="0"/>
              <a:t>biuro</a:t>
            </a:r>
            <a:r>
              <a:rPr lang="de-DE" sz="1400" dirty="0" smtClean="0"/>
              <a:t>@</a:t>
            </a:r>
            <a:r>
              <a:rPr lang="pl-PL" sz="1400" dirty="0" smtClean="0"/>
              <a:t>arp.pl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955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Polska Strefa Inwestycji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96085" y="1596787"/>
            <a:ext cx="8050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/>
              <a:t>Polska Strefa Inwestycji</a:t>
            </a:r>
            <a:r>
              <a:rPr lang="pl-PL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Obszar, na którym przedsiębiorca może uzyskać ulgę podatkową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realizację nowej inwestycji. Można z niej skorzystać na terenie całej Polski. Wsparcie przyznawane jest firmom z sektora przemysłu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oraz </a:t>
            </a:r>
            <a:r>
              <a:rPr lang="pl-PL" dirty="0"/>
              <a:t>nowoczesnych usług. Polska Strefa Inwestycji funkcjonuje od 2018 r.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podstawie ustawy o wspieraniu nowych inwestycji.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32" y="4260636"/>
            <a:ext cx="4748463" cy="20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6085" y="904630"/>
            <a:ext cx="7671205" cy="677108"/>
          </a:xfrm>
        </p:spPr>
        <p:txBody>
          <a:bodyPr/>
          <a:lstStyle/>
          <a:p>
            <a:r>
              <a:rPr lang="pl-PL" dirty="0" smtClean="0"/>
              <a:t>Agencja Rozwoju Przemysłu S.A. (ARP S.A.)</a:t>
            </a:r>
            <a:br>
              <a:rPr lang="pl-PL" dirty="0" smtClean="0"/>
            </a:br>
            <a:r>
              <a:rPr lang="pl-PL" dirty="0" smtClean="0"/>
              <a:t>Kim jesteśmy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5125" y="2092080"/>
            <a:ext cx="8243116" cy="341632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latin typeface="+mn-lt"/>
              </a:rPr>
              <a:t>ARP S.A. realizuje </a:t>
            </a:r>
            <a:r>
              <a:rPr lang="pl-PL" sz="1600" dirty="0">
                <a:latin typeface="+mn-lt"/>
              </a:rPr>
              <a:t>założenia rządowego projektu Polska Strefa Inwestycji. Jest spółką akcyjną ze 100-procentowym udziałem Skarbu Państwa. Wspiera przedsiębiorstwa </a:t>
            </a:r>
            <a:r>
              <a:rPr lang="pl-PL" sz="1600" dirty="0" smtClean="0">
                <a:latin typeface="+mn-lt"/>
              </a:rPr>
              <a:t/>
            </a:r>
            <a:br>
              <a:rPr lang="pl-PL" sz="1600" dirty="0" smtClean="0">
                <a:latin typeface="+mn-lt"/>
              </a:rPr>
            </a:br>
            <a:r>
              <a:rPr lang="pl-PL" sz="1600" dirty="0" smtClean="0">
                <a:latin typeface="+mn-lt"/>
              </a:rPr>
              <a:t>w </a:t>
            </a:r>
            <a:r>
              <a:rPr lang="pl-PL" sz="1600" dirty="0">
                <a:latin typeface="+mn-lt"/>
              </a:rPr>
              <a:t>prowadzeniu i rozwijaniu działalności, a także w realizacji procesów restrukturyzacji.  Odgrywa ważną rolę w zwiększaniu konkurencyjności polskiej gospodarki. 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+mn-lt"/>
              </a:rPr>
              <a:t>Agencja Rozwoju Przemysłu oferuje: 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+mn-lt"/>
              </a:rPr>
              <a:t>•	pomoc publiczną – decyzje dotyczące zwolnień podatkowych,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+mn-lt"/>
              </a:rPr>
              <a:t>•	budowę obiektów przemysłowych i magazynowych (BIULT-TO-SUIT</a:t>
            </a:r>
            <a:r>
              <a:rPr lang="pl-PL" sz="1600" dirty="0" smtClean="0">
                <a:latin typeface="+mn-lt"/>
              </a:rPr>
              <a:t>),</a:t>
            </a:r>
            <a:endParaRPr lang="pl-PL" sz="16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+mn-lt"/>
              </a:rPr>
              <a:t>•	grunty </a:t>
            </a:r>
            <a:r>
              <a:rPr lang="pl-PL" sz="1600" dirty="0" smtClean="0">
                <a:latin typeface="+mn-lt"/>
              </a:rPr>
              <a:t>inwestycyjne,</a:t>
            </a:r>
            <a:endParaRPr lang="pl-PL" sz="16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+mn-lt"/>
              </a:rPr>
              <a:t>•	produkty finansowe (pożyczki, poręczenia, leasing, factoring</a:t>
            </a:r>
            <a:r>
              <a:rPr lang="pl-PL" sz="1600" dirty="0" smtClean="0">
                <a:latin typeface="+mn-lt"/>
              </a:rPr>
              <a:t>).</a:t>
            </a: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5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TSSE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96085" y="1672169"/>
            <a:ext cx="81229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Tarnobrzeska Specjalna Strefa Ekonomiczna EURO-PARK WISŁOSAN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Ma ponad 20 letnie doświadczenie w lokowaniu, wspieraniu inwestycji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oraz </a:t>
            </a:r>
            <a:r>
              <a:rPr lang="pl-PL" dirty="0"/>
              <a:t>uruchamianiu nowych projektów inwestycyjnych. Kreuje rozwój gospodarczy poprzez udzielanie w imieniu Skarbu Państwa, pomocy publicznej przedsiębiorcom. Jej oferta skierowana jest do dużych, średnich, małych i mikro przedsiębiorców. </a:t>
            </a:r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pl-PL" dirty="0" smtClean="0"/>
              <a:t>Realizuje </a:t>
            </a:r>
            <a:r>
              <a:rPr lang="pl-PL" dirty="0"/>
              <a:t>zadania związane z: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•	pozyskiwaniem inwestorów,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•	promocją obszaru,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•	zarządzaniem obszarem TSSE EURO-PARK </a:t>
            </a:r>
            <a:r>
              <a:rPr lang="pl-PL" dirty="0" smtClean="0"/>
              <a:t>WISŁOSAN.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47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76412" y="991716"/>
            <a:ext cx="7390581" cy="369332"/>
          </a:xfrm>
        </p:spPr>
        <p:txBody>
          <a:bodyPr/>
          <a:lstStyle/>
          <a:p>
            <a:r>
              <a:rPr lang="pl-PL" sz="2400" dirty="0" smtClean="0"/>
              <a:t>Obszar naszych działań 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676412" y="16694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/>
                </a:solidFill>
              </a:rPr>
              <a:t>województwo </a:t>
            </a:r>
            <a:r>
              <a:rPr lang="pl-PL" sz="1400" b="1" dirty="0">
                <a:solidFill>
                  <a:schemeClr val="tx2"/>
                </a:solidFill>
              </a:rPr>
              <a:t>lubelskie </a:t>
            </a:r>
          </a:p>
          <a:p>
            <a:pPr algn="just">
              <a:lnSpc>
                <a:spcPct val="120000"/>
              </a:lnSpc>
            </a:pPr>
            <a:r>
              <a:rPr lang="pl-PL" sz="1400" b="1" dirty="0"/>
              <a:t>powiaty:</a:t>
            </a:r>
            <a:r>
              <a:rPr lang="pl-PL" sz="1400" dirty="0"/>
              <a:t> bialski, biłgorajski, chełmski, hrubieszowski, janowski, krasnostawski, kraśnicki, łęczyński, łukowski, opolski, parczewski, radzyński, rycki, tomaszowski, włodawski, </a:t>
            </a:r>
            <a:r>
              <a:rPr lang="pl-PL" sz="1400" dirty="0" smtClean="0"/>
              <a:t>zamojski,</a:t>
            </a:r>
            <a:endParaRPr lang="pl-PL" sz="1400" dirty="0"/>
          </a:p>
          <a:p>
            <a:pPr algn="just">
              <a:lnSpc>
                <a:spcPct val="120000"/>
              </a:lnSpc>
            </a:pPr>
            <a:r>
              <a:rPr lang="pl-PL" sz="1400" b="1" dirty="0"/>
              <a:t>miasta na prawach powiatu: </a:t>
            </a:r>
            <a:r>
              <a:rPr lang="pl-PL" sz="1400" dirty="0"/>
              <a:t>Biała Podlaska, Chełm, </a:t>
            </a:r>
            <a:r>
              <a:rPr lang="pl-PL" sz="1400" dirty="0" smtClean="0"/>
              <a:t>Zamość,</a:t>
            </a:r>
            <a:endParaRPr lang="pl-PL" sz="1400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/>
                </a:solidFill>
              </a:rPr>
              <a:t>województwo </a:t>
            </a:r>
            <a:r>
              <a:rPr lang="pl-PL" sz="1400" b="1" dirty="0">
                <a:solidFill>
                  <a:schemeClr val="tx2"/>
                </a:solidFill>
              </a:rPr>
              <a:t>mazowieckie </a:t>
            </a:r>
          </a:p>
          <a:p>
            <a:pPr algn="just">
              <a:lnSpc>
                <a:spcPct val="120000"/>
              </a:lnSpc>
            </a:pPr>
            <a:r>
              <a:rPr lang="pl-PL" sz="1400" b="1" dirty="0"/>
              <a:t>powiaty:</a:t>
            </a:r>
            <a:r>
              <a:rPr lang="pl-PL" sz="1400" dirty="0"/>
              <a:t> białobrzeski, garwoliński, grójecki, kozienicki, lipski, miński, siedlecki, </a:t>
            </a:r>
            <a:r>
              <a:rPr lang="pl-PL" sz="1400" dirty="0" smtClean="0"/>
              <a:t>zwoleński,</a:t>
            </a:r>
            <a:endParaRPr lang="pl-PL" sz="1400" dirty="0"/>
          </a:p>
          <a:p>
            <a:pPr algn="just">
              <a:lnSpc>
                <a:spcPct val="120000"/>
              </a:lnSpc>
            </a:pPr>
            <a:r>
              <a:rPr lang="pl-PL" sz="1400" b="1" dirty="0"/>
              <a:t>miasta na prawach powiatu: </a:t>
            </a:r>
            <a:r>
              <a:rPr lang="pl-PL" sz="1400" dirty="0"/>
              <a:t>Radom, </a:t>
            </a:r>
            <a:r>
              <a:rPr lang="pl-PL" sz="1400" dirty="0" smtClean="0"/>
              <a:t>Siedlce,</a:t>
            </a:r>
            <a:endParaRPr lang="pl-PL" sz="1400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/>
                </a:solidFill>
              </a:rPr>
              <a:t>województwo </a:t>
            </a:r>
            <a:r>
              <a:rPr lang="pl-PL" sz="1400" b="1" dirty="0">
                <a:solidFill>
                  <a:schemeClr val="tx2"/>
                </a:solidFill>
              </a:rPr>
              <a:t>podkarpackie </a:t>
            </a:r>
          </a:p>
          <a:p>
            <a:pPr algn="just">
              <a:lnSpc>
                <a:spcPct val="120000"/>
              </a:lnSpc>
            </a:pPr>
            <a:r>
              <a:rPr lang="pl-PL" sz="1400" b="1" dirty="0"/>
              <a:t>powiaty:</a:t>
            </a:r>
            <a:r>
              <a:rPr lang="pl-PL" sz="1400" dirty="0"/>
              <a:t> niżański, stalowowolski, tarnobrzeski, </a:t>
            </a:r>
            <a:r>
              <a:rPr lang="pl-PL" sz="1400" dirty="0" smtClean="0"/>
              <a:t>przemyski,</a:t>
            </a:r>
            <a:endParaRPr lang="pl-PL" sz="1400" dirty="0"/>
          </a:p>
          <a:p>
            <a:pPr algn="just">
              <a:lnSpc>
                <a:spcPct val="120000"/>
              </a:lnSpc>
            </a:pPr>
            <a:r>
              <a:rPr lang="pl-PL" sz="1400" b="1" dirty="0"/>
              <a:t>miasta na prawach powiatu: </a:t>
            </a:r>
            <a:r>
              <a:rPr lang="pl-PL" sz="1400" dirty="0"/>
              <a:t>Tarnobrzeg, </a:t>
            </a:r>
            <a:r>
              <a:rPr lang="pl-PL" sz="1400" dirty="0" smtClean="0"/>
              <a:t>Przemyśl.</a:t>
            </a: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74" y="1556084"/>
            <a:ext cx="3352288" cy="4547937"/>
          </a:xfrm>
          <a:prstGeom prst="rect">
            <a:avLst/>
          </a:prstGeom>
        </p:spPr>
      </p:pic>
      <p:sp>
        <p:nvSpPr>
          <p:cNvPr id="10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85038" y="6525955"/>
            <a:ext cx="7093813" cy="123111"/>
          </a:xfrm>
        </p:spPr>
        <p:txBody>
          <a:bodyPr/>
          <a:lstStyle/>
          <a:p>
            <a:r>
              <a:rPr lang="pl-PL" dirty="0" smtClean="0"/>
              <a:t>ARP S.A. Oddział w Tarnobrzegu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75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6412" y="991716"/>
            <a:ext cx="7390581" cy="369332"/>
          </a:xfrm>
        </p:spPr>
        <p:txBody>
          <a:bodyPr/>
          <a:lstStyle/>
          <a:p>
            <a:r>
              <a:rPr lang="pl-PL" sz="2400" dirty="0" smtClean="0"/>
              <a:t>Dotychczasowe wyniki TSSE w PSI</a:t>
            </a:r>
            <a:endParaRPr lang="pl-PL" sz="24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0232" y="1742609"/>
            <a:ext cx="3844833" cy="170816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b="1" dirty="0">
                <a:latin typeface="+mn-lt"/>
              </a:rPr>
              <a:t>Wyniki </a:t>
            </a:r>
            <a:r>
              <a:rPr lang="pl-PL" sz="1400" b="1" dirty="0" smtClean="0">
                <a:latin typeface="+mn-lt"/>
              </a:rPr>
              <a:t>decyzje:</a:t>
            </a:r>
            <a:endParaRPr lang="pl-PL" sz="1400" b="1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>
                <a:latin typeface="+mn-lt"/>
              </a:rPr>
              <a:t>Liczba wydanych </a:t>
            </a:r>
            <a:r>
              <a:rPr lang="pl-PL" sz="1400" dirty="0" smtClean="0">
                <a:latin typeface="+mn-lt"/>
              </a:rPr>
              <a:t>decyzji:  24</a:t>
            </a:r>
            <a:endParaRPr lang="pl-PL" sz="1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>
                <a:latin typeface="+mn-lt"/>
              </a:rPr>
              <a:t>Liczba inwestorów: </a:t>
            </a:r>
            <a:r>
              <a:rPr lang="pl-PL" sz="1400" dirty="0" smtClean="0">
                <a:latin typeface="+mn-lt"/>
              </a:rPr>
              <a:t>24</a:t>
            </a:r>
            <a:endParaRPr lang="pl-PL" sz="1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Planowane </a:t>
            </a:r>
            <a:r>
              <a:rPr lang="pl-PL" sz="1400" dirty="0">
                <a:latin typeface="+mn-lt"/>
              </a:rPr>
              <a:t>nakłady inwestycyjne:  </a:t>
            </a:r>
            <a:r>
              <a:rPr lang="pl-PL" sz="1400" dirty="0" smtClean="0">
                <a:latin typeface="+mn-lt"/>
              </a:rPr>
              <a:t>420 </a:t>
            </a:r>
            <a:r>
              <a:rPr lang="pl-PL" sz="1400" dirty="0">
                <a:latin typeface="+mn-lt"/>
              </a:rPr>
              <a:t>mln </a:t>
            </a:r>
            <a:r>
              <a:rPr lang="pl-PL" sz="1400" dirty="0" smtClean="0">
                <a:latin typeface="+mn-lt"/>
              </a:rPr>
              <a:t>zł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Miejsca </a:t>
            </a:r>
            <a:r>
              <a:rPr lang="pl-PL" sz="1400" dirty="0">
                <a:latin typeface="+mn-lt"/>
              </a:rPr>
              <a:t>pracy: </a:t>
            </a:r>
            <a:r>
              <a:rPr lang="pl-PL" sz="1400" dirty="0" smtClean="0">
                <a:latin typeface="+mn-lt"/>
              </a:rPr>
              <a:t>266 </a:t>
            </a:r>
            <a:r>
              <a:rPr lang="pl-PL" sz="1400" dirty="0">
                <a:latin typeface="+mn-lt"/>
              </a:rPr>
              <a:t>nowych miejsc </a:t>
            </a:r>
            <a:r>
              <a:rPr lang="pl-PL" sz="1400" dirty="0" smtClean="0">
                <a:latin typeface="+mn-lt"/>
              </a:rPr>
              <a:t>pracy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414771" y="1581026"/>
            <a:ext cx="2652222" cy="20313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 sz="1400" b="1" dirty="0">
                <a:solidFill>
                  <a:srgbClr val="4B4B4B"/>
                </a:solidFill>
                <a:latin typeface="Arial"/>
              </a:rPr>
              <a:t>Branże wiodące: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+mn-lt"/>
              </a:rPr>
              <a:t>meblarska</a:t>
            </a:r>
            <a:endParaRPr lang="pl-PL" sz="1400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motoryzacyjna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spożywcza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budowlana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+mn-lt"/>
              </a:rPr>
              <a:t>tworzyw sztucznych</a:t>
            </a:r>
            <a:endParaRPr lang="pl-PL" sz="1400" dirty="0"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892548" y="3913180"/>
            <a:ext cx="5255597" cy="230832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b="1" dirty="0" smtClean="0">
                <a:latin typeface="+mn-lt"/>
                <a:sym typeface="Symbol" panose="05050102010706020507" pitchFamily="18" charset="2"/>
              </a:rPr>
              <a:t> </a:t>
            </a:r>
            <a:r>
              <a:rPr lang="pl-PL" sz="1600" b="1" dirty="0" smtClean="0">
                <a:latin typeface="+mn-lt"/>
              </a:rPr>
              <a:t>Lubelskie</a:t>
            </a:r>
            <a:r>
              <a:rPr lang="pl-PL" sz="1600" b="1" dirty="0" smtClean="0">
                <a:sym typeface="Symbol" panose="05050102010706020507" pitchFamily="18" charset="2"/>
              </a:rPr>
              <a:t> </a:t>
            </a:r>
            <a:r>
              <a:rPr lang="pl-PL" sz="1600" b="1" dirty="0">
                <a:sym typeface="Symbol" panose="05050102010706020507" pitchFamily="18" charset="2"/>
              </a:rPr>
              <a:t></a:t>
            </a:r>
            <a:endParaRPr lang="pl-PL" sz="1600" b="1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pl-PL" sz="1600" dirty="0" smtClean="0">
                <a:latin typeface="+mn-lt"/>
              </a:rPr>
              <a:t>13 decyzji | 277 mln zł | 103 nowe miejsca pracy</a:t>
            </a:r>
          </a:p>
          <a:p>
            <a:pPr algn="ctr">
              <a:lnSpc>
                <a:spcPct val="150000"/>
              </a:lnSpc>
            </a:pPr>
            <a:r>
              <a:rPr lang="pl-PL" sz="1600" b="1" dirty="0">
                <a:sym typeface="Symbol" panose="05050102010706020507" pitchFamily="18" charset="2"/>
              </a:rPr>
              <a:t> </a:t>
            </a:r>
            <a:r>
              <a:rPr lang="pl-PL" sz="1600" b="1" dirty="0" smtClean="0">
                <a:latin typeface="+mn-lt"/>
              </a:rPr>
              <a:t>Podkarpackie</a:t>
            </a:r>
            <a:r>
              <a:rPr lang="pl-PL" sz="1600" b="1" dirty="0">
                <a:sym typeface="Symbol" panose="05050102010706020507" pitchFamily="18" charset="2"/>
              </a:rPr>
              <a:t> </a:t>
            </a:r>
            <a:endParaRPr lang="pl-PL" sz="1600" b="1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pl-PL" sz="1600" dirty="0" smtClean="0">
                <a:latin typeface="+mn-lt"/>
              </a:rPr>
              <a:t>6 decyzji | 74 mln zł | 52 nowe miejsca pracy </a:t>
            </a:r>
            <a:endParaRPr lang="pl-PL" sz="16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pl-PL" sz="1600" b="1" dirty="0">
                <a:sym typeface="Symbol" panose="05050102010706020507" pitchFamily="18" charset="2"/>
              </a:rPr>
              <a:t> </a:t>
            </a:r>
            <a:r>
              <a:rPr lang="pl-PL" sz="1600" b="1" dirty="0" smtClean="0">
                <a:latin typeface="+mn-lt"/>
              </a:rPr>
              <a:t>Mazowieckie</a:t>
            </a:r>
            <a:r>
              <a:rPr lang="pl-PL" sz="1600" b="1" dirty="0">
                <a:sym typeface="Symbol" panose="05050102010706020507" pitchFamily="18" charset="2"/>
              </a:rPr>
              <a:t> </a:t>
            </a:r>
            <a:endParaRPr lang="pl-PL" sz="1600" b="1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pl-PL" sz="1600" dirty="0" smtClean="0">
                <a:latin typeface="+mn-lt"/>
              </a:rPr>
              <a:t>5 decyzji | 68 mln zł | 111 nowych miejsc pracy</a:t>
            </a:r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85038" y="6525955"/>
            <a:ext cx="7093813" cy="123111"/>
          </a:xfrm>
        </p:spPr>
        <p:txBody>
          <a:bodyPr/>
          <a:lstStyle/>
          <a:p>
            <a:r>
              <a:rPr lang="pl-PL" dirty="0" smtClean="0"/>
              <a:t>ARP S.A. Oddział w Tarnobrzegu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50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Decyzje o wsparciu w 2019 r.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4" y="1485736"/>
            <a:ext cx="2820266" cy="433250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00" y="1485737"/>
            <a:ext cx="3074338" cy="2049559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470650" y="5860811"/>
            <a:ext cx="1507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/>
              <a:t>Voster</a:t>
            </a:r>
            <a:r>
              <a:rPr lang="pl-PL" sz="1400" dirty="0"/>
              <a:t> sp. z o.o</a:t>
            </a:r>
            <a:r>
              <a:rPr lang="pl-PL" sz="1400" dirty="0" smtClean="0"/>
              <a:t>.</a:t>
            </a:r>
          </a:p>
          <a:p>
            <a:pPr algn="ctr"/>
            <a:r>
              <a:rPr lang="pl-PL" sz="1400" dirty="0" smtClean="0"/>
              <a:t>podkarpackie</a:t>
            </a:r>
            <a:endParaRPr lang="pl-PL" sz="1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571121" y="3549642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Supron sp</a:t>
            </a:r>
            <a:r>
              <a:rPr lang="pl-PL" sz="1400" dirty="0"/>
              <a:t>.</a:t>
            </a:r>
            <a:r>
              <a:rPr lang="pl-PL" sz="1400" dirty="0" smtClean="0"/>
              <a:t> z o.o. </a:t>
            </a:r>
          </a:p>
          <a:p>
            <a:pPr algn="ctr"/>
            <a:r>
              <a:rPr lang="pl-PL" sz="1400" dirty="0" smtClean="0"/>
              <a:t>mazowieckie</a:t>
            </a:r>
            <a:endParaRPr lang="pl-PL" sz="1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99" y="4072862"/>
            <a:ext cx="3074339" cy="2049559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5091823" y="6187570"/>
            <a:ext cx="2545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/>
              <a:t>„NORGPOL” Czerwiński sp. j</a:t>
            </a:r>
            <a:r>
              <a:rPr lang="pl-PL" sz="1400" dirty="0" smtClean="0"/>
              <a:t>.</a:t>
            </a:r>
          </a:p>
          <a:p>
            <a:pPr algn="ctr"/>
            <a:r>
              <a:rPr lang="pl-PL" sz="1400" dirty="0" smtClean="0"/>
              <a:t>lubelskie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383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Współpraca z JST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48273" y="1569595"/>
            <a:ext cx="8248112" cy="452431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 smtClean="0">
                <a:latin typeface="+mn-lt"/>
              </a:rPr>
              <a:t>Dotychczasowe działania: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Przeszkolenie pracowników JST w zakresie znajomości zagadnień związanych </a:t>
            </a:r>
            <a:br>
              <a:rPr lang="pl-PL" sz="1600" dirty="0" smtClean="0"/>
            </a:br>
            <a:r>
              <a:rPr lang="pl-PL" sz="1600" dirty="0" smtClean="0"/>
              <a:t>ze Specjalnymi Strefami Ekonomicznymi.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Zrealizowanie ponad 70 spotkań z włodarzami powiatów, miast </a:t>
            </a:r>
            <a:br>
              <a:rPr lang="pl-PL" sz="1600" dirty="0" smtClean="0"/>
            </a:br>
            <a:r>
              <a:rPr lang="pl-PL" sz="1600" dirty="0" smtClean="0"/>
              <a:t>i gmin, na których przekazaliśmy informacje o Polskiej Strefie Inwestycji.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Wizytacje </a:t>
            </a:r>
            <a:r>
              <a:rPr lang="pl-PL" sz="1600" dirty="0"/>
              <a:t>poszczególnych </a:t>
            </a:r>
            <a:r>
              <a:rPr lang="pl-PL" sz="1600" dirty="0" smtClean="0"/>
              <a:t>terenów inwestycyjnych oferowanych przez JST.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Przeprowadzenie 80 spotkań z przedsiębiorcami.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Promocja Obszaru oraz oferty TSSE Euro-Park </a:t>
            </a:r>
            <a:r>
              <a:rPr lang="pl-PL" sz="1600" dirty="0" err="1" smtClean="0"/>
              <a:t>Wisłosan</a:t>
            </a:r>
            <a:r>
              <a:rPr lang="pl-PL" sz="1600" dirty="0" smtClean="0"/>
              <a:t> (plakaty, foldery, broszury, reklama w mediach).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Powołanie Rady Rozwoju Obszaru TSSE.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Nawiązanie współpracy z Centrami Obsługi Inwestorów w poszczególnych województwach Obszaru.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242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6085" y="904630"/>
            <a:ext cx="7671205" cy="338554"/>
          </a:xfrm>
        </p:spPr>
        <p:txBody>
          <a:bodyPr/>
          <a:lstStyle/>
          <a:p>
            <a:r>
              <a:rPr lang="pl-PL" dirty="0"/>
              <a:t>Współpraca z JST </a:t>
            </a:r>
            <a:r>
              <a:rPr lang="pl-PL" dirty="0" smtClean="0"/>
              <a:t>- plan </a:t>
            </a:r>
            <a:r>
              <a:rPr lang="pl-PL" dirty="0"/>
              <a:t>dalszych </a:t>
            </a:r>
            <a:r>
              <a:rPr lang="pl-PL" dirty="0" smtClean="0"/>
              <a:t>działań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ARP S.A. Oddział w Tarnobrzegu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867-CBF8-3846-AD4E-325402D1F708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39901" y="3078005"/>
            <a:ext cx="34675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Działania promocyjne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Działania inwestycyjne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Edukacja zawodowa </a:t>
            </a:r>
            <a:endParaRPr lang="pl-PL" sz="2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176132" y="1520786"/>
            <a:ext cx="3161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Strony www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Foldery, ulotki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Spotkania z inwestorami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Konferencje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Targi, wystawy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Reklama z udziałem mediów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176132" y="3638108"/>
            <a:ext cx="3161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Grunty w bazie PAIH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Projekty inwestycyjne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Budowa infrastruktury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Inwestycje hala, parkingi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176132" y="5071009"/>
            <a:ext cx="328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Spotkania przedsiębiorców z uczniami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Targi pracy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Współpraca z uczelniami</a:t>
            </a:r>
          </a:p>
        </p:txBody>
      </p:sp>
      <p:cxnSp>
        <p:nvCxnSpPr>
          <p:cNvPr id="12" name="Łącznik łamany 11"/>
          <p:cNvCxnSpPr>
            <a:endCxn id="9" idx="1"/>
          </p:cNvCxnSpPr>
          <p:nvPr/>
        </p:nvCxnSpPr>
        <p:spPr>
          <a:xfrm>
            <a:off x="3810000" y="3885919"/>
            <a:ext cx="1366132" cy="3523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łamany 13"/>
          <p:cNvCxnSpPr>
            <a:stCxn id="5" idx="2"/>
            <a:endCxn id="10" idx="1"/>
          </p:cNvCxnSpPr>
          <p:nvPr/>
        </p:nvCxnSpPr>
        <p:spPr>
          <a:xfrm rot="16200000" flipH="1">
            <a:off x="3236234" y="3731276"/>
            <a:ext cx="977342" cy="29024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łamany 18"/>
          <p:cNvCxnSpPr>
            <a:stCxn id="5" idx="0"/>
            <a:endCxn id="7" idx="1"/>
          </p:cNvCxnSpPr>
          <p:nvPr/>
        </p:nvCxnSpPr>
        <p:spPr>
          <a:xfrm rot="5400000" flipH="1" flipV="1">
            <a:off x="3454127" y="1356001"/>
            <a:ext cx="541556" cy="29024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arp">
      <a:dk1>
        <a:srgbClr val="4B4B4B"/>
      </a:dk1>
      <a:lt1>
        <a:sysClr val="window" lastClr="FFFFFF"/>
      </a:lt1>
      <a:dk2>
        <a:srgbClr val="009DE0"/>
      </a:dk2>
      <a:lt2>
        <a:srgbClr val="FFFFFF"/>
      </a:lt2>
      <a:accent1>
        <a:srgbClr val="4B4B4B"/>
      </a:accent1>
      <a:accent2>
        <a:srgbClr val="009DE0"/>
      </a:accent2>
      <a:accent3>
        <a:srgbClr val="40B6E8"/>
      </a:accent3>
      <a:accent4>
        <a:srgbClr val="7FCEEF"/>
      </a:accent4>
      <a:accent5>
        <a:srgbClr val="BFE6F7"/>
      </a:accent5>
      <a:accent6>
        <a:srgbClr val="F2FAFD"/>
      </a:accent6>
      <a:hlink>
        <a:srgbClr val="009DE0"/>
      </a:hlink>
      <a:folHlink>
        <a:srgbClr val="4B4B4B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10474</TotalTime>
  <Words>724</Words>
  <Application>Microsoft Office PowerPoint</Application>
  <PresentationFormat>Pokaz na ekranie (4:3)</PresentationFormat>
  <Paragraphs>201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Lucida Grande</vt:lpstr>
      <vt:lpstr>Symbol</vt:lpstr>
      <vt:lpstr>Wingdings</vt:lpstr>
      <vt:lpstr>Projekt niestandardowy</vt:lpstr>
      <vt:lpstr>Spotkanie Przedstawicieli JST  z zarządzającym obszarem TSSE EURO-PARK WISŁOSAN</vt:lpstr>
      <vt:lpstr>Polska Strefa Inwestycji</vt:lpstr>
      <vt:lpstr>Agencja Rozwoju Przemysłu S.A. (ARP S.A.) Kim jesteśmy </vt:lpstr>
      <vt:lpstr>TSSE</vt:lpstr>
      <vt:lpstr>Obszar naszych działań </vt:lpstr>
      <vt:lpstr>Dotychczasowe wyniki TSSE w PSI</vt:lpstr>
      <vt:lpstr>Decyzje o wsparciu w 2019 r.</vt:lpstr>
      <vt:lpstr>Współpraca z JST</vt:lpstr>
      <vt:lpstr>Współpraca z JST - plan dalszych działań</vt:lpstr>
      <vt:lpstr>Generator ofert PAIH-u</vt:lpstr>
      <vt:lpstr>Konkurs dla JST </vt:lpstr>
      <vt:lpstr>Nasz zespół</vt:lpstr>
      <vt:lpstr>Nasz zespół</vt:lpstr>
      <vt:lpstr>Nasz zespół</vt:lpstr>
      <vt:lpstr>Nasz zespół</vt:lpstr>
      <vt:lpstr>Nasz zespół</vt:lpstr>
      <vt:lpstr>Tarnobrzeska Specjalna  Strefa Ekonomiczna  EURO-PARK WISŁOSAN</vt:lpstr>
    </vt:vector>
  </TitlesOfParts>
  <Company>BNA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Damian Dziadura</dc:creator>
  <cp:lastModifiedBy>Dziadura Damian</cp:lastModifiedBy>
  <cp:revision>1436</cp:revision>
  <cp:lastPrinted>2019-03-18T08:37:12Z</cp:lastPrinted>
  <dcterms:created xsi:type="dcterms:W3CDTF">2014-01-14T15:34:39Z</dcterms:created>
  <dcterms:modified xsi:type="dcterms:W3CDTF">2020-02-07T09:21:39Z</dcterms:modified>
</cp:coreProperties>
</file>