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hyperlink" Target="https://www.gov.pl/web/nieodplatna-pomoc/komunikat-w-sprawie-dyzurow-specjalistycznych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komunikat-w-sprawie-dyzurow-specjalistycznych" TargetMode="External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375F2-58F3-4C8C-86A1-02184F17E16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71E314-F8B1-4F52-BCE9-89A6BC13D341}">
      <dgm:prSet/>
      <dgm:spPr/>
      <dgm:t>
        <a:bodyPr/>
        <a:lstStyle/>
        <a:p>
          <a:r>
            <a:rPr lang="pl-PL"/>
            <a:t>Wszystkie lub wybrane dyżury w punkcie mogą posiadać określoną specjalizację, ale NIE MUSZĄ. </a:t>
          </a:r>
          <a:endParaRPr lang="en-US"/>
        </a:p>
      </dgm:t>
    </dgm:pt>
    <dgm:pt modelId="{DFAC51F5-845D-419F-A251-F6966834B6B0}" type="parTrans" cxnId="{D110FCA6-FB8D-4F0C-9D74-CBB52ABCB9CC}">
      <dgm:prSet/>
      <dgm:spPr/>
      <dgm:t>
        <a:bodyPr/>
        <a:lstStyle/>
        <a:p>
          <a:endParaRPr lang="en-US"/>
        </a:p>
      </dgm:t>
    </dgm:pt>
    <dgm:pt modelId="{5983EBA8-6551-49DD-BFF6-119AE8C9EAF5}" type="sibTrans" cxnId="{D110FCA6-FB8D-4F0C-9D74-CBB52ABCB9CC}">
      <dgm:prSet/>
      <dgm:spPr/>
      <dgm:t>
        <a:bodyPr/>
        <a:lstStyle/>
        <a:p>
          <a:endParaRPr lang="en-US"/>
        </a:p>
      </dgm:t>
    </dgm:pt>
    <dgm:pt modelId="{15139427-AAE8-4561-8AEA-63EA87DA7B9E}">
      <dgm:prSet/>
      <dgm:spPr/>
      <dgm:t>
        <a:bodyPr/>
        <a:lstStyle/>
        <a:p>
          <a:r>
            <a:rPr lang="pl-PL"/>
            <a:t>Jest to ustalane dobrowolnie. </a:t>
          </a:r>
          <a:endParaRPr lang="en-US"/>
        </a:p>
      </dgm:t>
    </dgm:pt>
    <dgm:pt modelId="{64DE49A5-3024-4A38-9EC6-27F3124CC018}" type="parTrans" cxnId="{45D37F63-8F14-411B-9B7D-8B6253C728D0}">
      <dgm:prSet/>
      <dgm:spPr/>
      <dgm:t>
        <a:bodyPr/>
        <a:lstStyle/>
        <a:p>
          <a:endParaRPr lang="en-US"/>
        </a:p>
      </dgm:t>
    </dgm:pt>
    <dgm:pt modelId="{941E052F-F8C8-4B80-B984-79164AE17221}" type="sibTrans" cxnId="{45D37F63-8F14-411B-9B7D-8B6253C728D0}">
      <dgm:prSet/>
      <dgm:spPr/>
      <dgm:t>
        <a:bodyPr/>
        <a:lstStyle/>
        <a:p>
          <a:endParaRPr lang="en-US"/>
        </a:p>
      </dgm:t>
    </dgm:pt>
    <dgm:pt modelId="{55668824-EBF6-4796-81CC-CD2D4B305143}" type="pres">
      <dgm:prSet presAssocID="{1E1375F2-58F3-4C8C-86A1-02184F17E168}" presName="linear" presStyleCnt="0">
        <dgm:presLayoutVars>
          <dgm:animLvl val="lvl"/>
          <dgm:resizeHandles val="exact"/>
        </dgm:presLayoutVars>
      </dgm:prSet>
      <dgm:spPr/>
    </dgm:pt>
    <dgm:pt modelId="{744FF2E5-3955-4D29-A18C-7B051DCD67D2}" type="pres">
      <dgm:prSet presAssocID="{9971E314-F8B1-4F52-BCE9-89A6BC13D3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930FCC-57DF-48F9-8D95-E613007C8857}" type="pres">
      <dgm:prSet presAssocID="{5983EBA8-6551-49DD-BFF6-119AE8C9EAF5}" presName="spacer" presStyleCnt="0"/>
      <dgm:spPr/>
    </dgm:pt>
    <dgm:pt modelId="{8C1E49D0-95EF-4278-9481-195C6C93D738}" type="pres">
      <dgm:prSet presAssocID="{15139427-AAE8-4561-8AEA-63EA87DA7B9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5D37F63-8F14-411B-9B7D-8B6253C728D0}" srcId="{1E1375F2-58F3-4C8C-86A1-02184F17E168}" destId="{15139427-AAE8-4561-8AEA-63EA87DA7B9E}" srcOrd="1" destOrd="0" parTransId="{64DE49A5-3024-4A38-9EC6-27F3124CC018}" sibTransId="{941E052F-F8C8-4B80-B984-79164AE17221}"/>
    <dgm:cxn modelId="{2B985552-78C7-4788-AD4A-75225C4C4D3E}" type="presOf" srcId="{1E1375F2-58F3-4C8C-86A1-02184F17E168}" destId="{55668824-EBF6-4796-81CC-CD2D4B305143}" srcOrd="0" destOrd="0" presId="urn:microsoft.com/office/officeart/2005/8/layout/vList2"/>
    <dgm:cxn modelId="{567C817D-2AF0-4E57-9D92-C864EE601236}" type="presOf" srcId="{15139427-AAE8-4561-8AEA-63EA87DA7B9E}" destId="{8C1E49D0-95EF-4278-9481-195C6C93D738}" srcOrd="0" destOrd="0" presId="urn:microsoft.com/office/officeart/2005/8/layout/vList2"/>
    <dgm:cxn modelId="{BF219482-69FC-481F-B8F1-27F11CA6A2B9}" type="presOf" srcId="{9971E314-F8B1-4F52-BCE9-89A6BC13D341}" destId="{744FF2E5-3955-4D29-A18C-7B051DCD67D2}" srcOrd="0" destOrd="0" presId="urn:microsoft.com/office/officeart/2005/8/layout/vList2"/>
    <dgm:cxn modelId="{D110FCA6-FB8D-4F0C-9D74-CBB52ABCB9CC}" srcId="{1E1375F2-58F3-4C8C-86A1-02184F17E168}" destId="{9971E314-F8B1-4F52-BCE9-89A6BC13D341}" srcOrd="0" destOrd="0" parTransId="{DFAC51F5-845D-419F-A251-F6966834B6B0}" sibTransId="{5983EBA8-6551-49DD-BFF6-119AE8C9EAF5}"/>
    <dgm:cxn modelId="{0C5C7004-5951-44EE-A732-F6C96FE578EB}" type="presParOf" srcId="{55668824-EBF6-4796-81CC-CD2D4B305143}" destId="{744FF2E5-3955-4D29-A18C-7B051DCD67D2}" srcOrd="0" destOrd="0" presId="urn:microsoft.com/office/officeart/2005/8/layout/vList2"/>
    <dgm:cxn modelId="{2B556F6A-D616-45F6-A472-DECAB0BFA1C4}" type="presParOf" srcId="{55668824-EBF6-4796-81CC-CD2D4B305143}" destId="{66930FCC-57DF-48F9-8D95-E613007C8857}" srcOrd="1" destOrd="0" presId="urn:microsoft.com/office/officeart/2005/8/layout/vList2"/>
    <dgm:cxn modelId="{09259003-FDC5-4D49-BF5F-C9D123852B87}" type="presParOf" srcId="{55668824-EBF6-4796-81CC-CD2D4B305143}" destId="{8C1E49D0-95EF-4278-9481-195C6C93D7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6E22D-FE13-4098-8179-B4B499F1F8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FE12FB9-A1D6-422F-934C-A46C5C6F0381}">
      <dgm:prSet/>
      <dgm:spPr/>
      <dgm:t>
        <a:bodyPr/>
        <a:lstStyle/>
        <a:p>
          <a:r>
            <a:rPr lang="pl-PL"/>
            <a:t>Strona rządowa</a:t>
          </a:r>
          <a:br>
            <a:rPr lang="pl-PL"/>
          </a:br>
          <a:r>
            <a:rPr lang="pl-PL">
              <a:hlinkClick xmlns:r="http://schemas.openxmlformats.org/officeDocument/2006/relationships" r:id="rId1"/>
            </a:rPr>
            <a:t>https://www.gov.pl/web/nieodplatna-pomoc/komunikat-w-sprawie-dyzurow-specjalistycznych</a:t>
          </a:r>
          <a:r>
            <a:rPr lang="pl-PL"/>
            <a:t> </a:t>
          </a:r>
          <a:endParaRPr lang="en-US"/>
        </a:p>
      </dgm:t>
    </dgm:pt>
    <dgm:pt modelId="{CAE26057-EC43-4E6D-882D-6964C5693A39}" type="parTrans" cxnId="{33BBA8BC-2A6D-49A1-A4FE-DCB15A2A950B}">
      <dgm:prSet/>
      <dgm:spPr/>
      <dgm:t>
        <a:bodyPr/>
        <a:lstStyle/>
        <a:p>
          <a:endParaRPr lang="en-US"/>
        </a:p>
      </dgm:t>
    </dgm:pt>
    <dgm:pt modelId="{577A7A63-7904-44C7-9E32-CB93CF8548A9}" type="sibTrans" cxnId="{33BBA8BC-2A6D-49A1-A4FE-DCB15A2A950B}">
      <dgm:prSet/>
      <dgm:spPr/>
      <dgm:t>
        <a:bodyPr/>
        <a:lstStyle/>
        <a:p>
          <a:endParaRPr lang="en-US"/>
        </a:p>
      </dgm:t>
    </dgm:pt>
    <dgm:pt modelId="{449B6D99-AC73-4EDA-8F04-F695D789CD9C}">
      <dgm:prSet/>
      <dgm:spPr/>
      <dgm:t>
        <a:bodyPr/>
        <a:lstStyle/>
        <a:p>
          <a:r>
            <a:rPr lang="pl-PL"/>
            <a:t>Ustawa z dnia 5 sierpnia 2015 r. o nieodpłatnej pomocy prawnej, nieodpłatnym poradnictwie obywatelskim oraz edukacji prawnej</a:t>
          </a:r>
          <a:endParaRPr lang="en-US"/>
        </a:p>
      </dgm:t>
    </dgm:pt>
    <dgm:pt modelId="{6BF091FD-B48E-4132-B4FA-765A77A50A16}" type="parTrans" cxnId="{E53F95C5-CA39-4E48-B152-D04D319B15FD}">
      <dgm:prSet/>
      <dgm:spPr/>
      <dgm:t>
        <a:bodyPr/>
        <a:lstStyle/>
        <a:p>
          <a:endParaRPr lang="en-US"/>
        </a:p>
      </dgm:t>
    </dgm:pt>
    <dgm:pt modelId="{988CFBBD-D408-4CAC-A6FF-55AE5EA3DE53}" type="sibTrans" cxnId="{E53F95C5-CA39-4E48-B152-D04D319B15FD}">
      <dgm:prSet/>
      <dgm:spPr/>
      <dgm:t>
        <a:bodyPr/>
        <a:lstStyle/>
        <a:p>
          <a:endParaRPr lang="en-US"/>
        </a:p>
      </dgm:t>
    </dgm:pt>
    <dgm:pt modelId="{8B473582-0EB7-41D6-B9D3-315214BC7906}" type="pres">
      <dgm:prSet presAssocID="{B4A6E22D-FE13-4098-8179-B4B499F1F82E}" presName="root" presStyleCnt="0">
        <dgm:presLayoutVars>
          <dgm:dir/>
          <dgm:resizeHandles val="exact"/>
        </dgm:presLayoutVars>
      </dgm:prSet>
      <dgm:spPr/>
    </dgm:pt>
    <dgm:pt modelId="{A9146C55-A74F-48AE-B818-395B3E3DA03A}" type="pres">
      <dgm:prSet presAssocID="{6FE12FB9-A1D6-422F-934C-A46C5C6F0381}" presName="compNode" presStyleCnt="0"/>
      <dgm:spPr/>
    </dgm:pt>
    <dgm:pt modelId="{7D28C4FB-3981-46CE-A323-85C6D3E7833A}" type="pres">
      <dgm:prSet presAssocID="{6FE12FB9-A1D6-422F-934C-A46C5C6F0381}" presName="bgRect" presStyleLbl="bgShp" presStyleIdx="0" presStyleCnt="2"/>
      <dgm:spPr/>
    </dgm:pt>
    <dgm:pt modelId="{F25AB1C1-5CF9-4E16-BC7F-478A47B35459}" type="pres">
      <dgm:prSet presAssocID="{6FE12FB9-A1D6-422F-934C-A46C5C6F0381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"/>
        </a:ext>
      </dgm:extLst>
    </dgm:pt>
    <dgm:pt modelId="{D0BD04D5-7360-46C1-9DC0-F5FF15AB0042}" type="pres">
      <dgm:prSet presAssocID="{6FE12FB9-A1D6-422F-934C-A46C5C6F0381}" presName="spaceRect" presStyleCnt="0"/>
      <dgm:spPr/>
    </dgm:pt>
    <dgm:pt modelId="{22159FA2-C5CF-4A10-9464-579B8C04F08A}" type="pres">
      <dgm:prSet presAssocID="{6FE12FB9-A1D6-422F-934C-A46C5C6F0381}" presName="parTx" presStyleLbl="revTx" presStyleIdx="0" presStyleCnt="2">
        <dgm:presLayoutVars>
          <dgm:chMax val="0"/>
          <dgm:chPref val="0"/>
        </dgm:presLayoutVars>
      </dgm:prSet>
      <dgm:spPr/>
    </dgm:pt>
    <dgm:pt modelId="{2053908B-550E-402F-B704-3500878821E1}" type="pres">
      <dgm:prSet presAssocID="{577A7A63-7904-44C7-9E32-CB93CF8548A9}" presName="sibTrans" presStyleCnt="0"/>
      <dgm:spPr/>
    </dgm:pt>
    <dgm:pt modelId="{3BFD9078-2F95-4368-9163-F2D0568C6751}" type="pres">
      <dgm:prSet presAssocID="{449B6D99-AC73-4EDA-8F04-F695D789CD9C}" presName="compNode" presStyleCnt="0"/>
      <dgm:spPr/>
    </dgm:pt>
    <dgm:pt modelId="{75BC3996-5A67-49E8-A08F-2A3EB2F271F4}" type="pres">
      <dgm:prSet presAssocID="{449B6D99-AC73-4EDA-8F04-F695D789CD9C}" presName="bgRect" presStyleLbl="bgShp" presStyleIdx="1" presStyleCnt="2"/>
      <dgm:spPr/>
    </dgm:pt>
    <dgm:pt modelId="{4D4FEA69-1AA1-4849-BFBF-0A2482A1E2EE}" type="pres">
      <dgm:prSet presAssocID="{449B6D99-AC73-4EDA-8F04-F695D789CD9C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1A592582-7FC3-4878-B43C-28F813536219}" type="pres">
      <dgm:prSet presAssocID="{449B6D99-AC73-4EDA-8F04-F695D789CD9C}" presName="spaceRect" presStyleCnt="0"/>
      <dgm:spPr/>
    </dgm:pt>
    <dgm:pt modelId="{09E95E55-A657-4EAE-B03B-E0797FD2965E}" type="pres">
      <dgm:prSet presAssocID="{449B6D99-AC73-4EDA-8F04-F695D789CD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3BBA8BC-2A6D-49A1-A4FE-DCB15A2A950B}" srcId="{B4A6E22D-FE13-4098-8179-B4B499F1F82E}" destId="{6FE12FB9-A1D6-422F-934C-A46C5C6F0381}" srcOrd="0" destOrd="0" parTransId="{CAE26057-EC43-4E6D-882D-6964C5693A39}" sibTransId="{577A7A63-7904-44C7-9E32-CB93CF8548A9}"/>
    <dgm:cxn modelId="{116D92C0-BE7C-4D57-A433-1D91E92F0085}" type="presOf" srcId="{6FE12FB9-A1D6-422F-934C-A46C5C6F0381}" destId="{22159FA2-C5CF-4A10-9464-579B8C04F08A}" srcOrd="0" destOrd="0" presId="urn:microsoft.com/office/officeart/2018/2/layout/IconVerticalSolidList"/>
    <dgm:cxn modelId="{E53F95C5-CA39-4E48-B152-D04D319B15FD}" srcId="{B4A6E22D-FE13-4098-8179-B4B499F1F82E}" destId="{449B6D99-AC73-4EDA-8F04-F695D789CD9C}" srcOrd="1" destOrd="0" parTransId="{6BF091FD-B48E-4132-B4FA-765A77A50A16}" sibTransId="{988CFBBD-D408-4CAC-A6FF-55AE5EA3DE53}"/>
    <dgm:cxn modelId="{B67F80E1-B85F-4A64-AC9B-E678AC1895FE}" type="presOf" srcId="{B4A6E22D-FE13-4098-8179-B4B499F1F82E}" destId="{8B473582-0EB7-41D6-B9D3-315214BC7906}" srcOrd="0" destOrd="0" presId="urn:microsoft.com/office/officeart/2018/2/layout/IconVerticalSolidList"/>
    <dgm:cxn modelId="{71E2F2E8-B838-4F9C-A87A-6E930F1F3849}" type="presOf" srcId="{449B6D99-AC73-4EDA-8F04-F695D789CD9C}" destId="{09E95E55-A657-4EAE-B03B-E0797FD2965E}" srcOrd="0" destOrd="0" presId="urn:microsoft.com/office/officeart/2018/2/layout/IconVerticalSolidList"/>
    <dgm:cxn modelId="{C0810111-E920-4A57-9D54-DCA4E028D5A8}" type="presParOf" srcId="{8B473582-0EB7-41D6-B9D3-315214BC7906}" destId="{A9146C55-A74F-48AE-B818-395B3E3DA03A}" srcOrd="0" destOrd="0" presId="urn:microsoft.com/office/officeart/2018/2/layout/IconVerticalSolidList"/>
    <dgm:cxn modelId="{C1FBBCCB-D1C0-439B-8777-C9E63F8790D2}" type="presParOf" srcId="{A9146C55-A74F-48AE-B818-395B3E3DA03A}" destId="{7D28C4FB-3981-46CE-A323-85C6D3E7833A}" srcOrd="0" destOrd="0" presId="urn:microsoft.com/office/officeart/2018/2/layout/IconVerticalSolidList"/>
    <dgm:cxn modelId="{F3D6D910-99F1-4EE7-A0E3-D96ADF93322F}" type="presParOf" srcId="{A9146C55-A74F-48AE-B818-395B3E3DA03A}" destId="{F25AB1C1-5CF9-4E16-BC7F-478A47B35459}" srcOrd="1" destOrd="0" presId="urn:microsoft.com/office/officeart/2018/2/layout/IconVerticalSolidList"/>
    <dgm:cxn modelId="{18EBB2CC-651A-4622-AA70-2A7C01699B1B}" type="presParOf" srcId="{A9146C55-A74F-48AE-B818-395B3E3DA03A}" destId="{D0BD04D5-7360-46C1-9DC0-F5FF15AB0042}" srcOrd="2" destOrd="0" presId="urn:microsoft.com/office/officeart/2018/2/layout/IconVerticalSolidList"/>
    <dgm:cxn modelId="{8048E710-65E4-4DF9-9AC0-125D2E491BDD}" type="presParOf" srcId="{A9146C55-A74F-48AE-B818-395B3E3DA03A}" destId="{22159FA2-C5CF-4A10-9464-579B8C04F08A}" srcOrd="3" destOrd="0" presId="urn:microsoft.com/office/officeart/2018/2/layout/IconVerticalSolidList"/>
    <dgm:cxn modelId="{32CBFEDC-B4BB-4810-BFDA-83630F8A254A}" type="presParOf" srcId="{8B473582-0EB7-41D6-B9D3-315214BC7906}" destId="{2053908B-550E-402F-B704-3500878821E1}" srcOrd="1" destOrd="0" presId="urn:microsoft.com/office/officeart/2018/2/layout/IconVerticalSolidList"/>
    <dgm:cxn modelId="{DCFBDF48-9162-486A-A6A2-191BB74E38C6}" type="presParOf" srcId="{8B473582-0EB7-41D6-B9D3-315214BC7906}" destId="{3BFD9078-2F95-4368-9163-F2D0568C6751}" srcOrd="2" destOrd="0" presId="urn:microsoft.com/office/officeart/2018/2/layout/IconVerticalSolidList"/>
    <dgm:cxn modelId="{3AA21424-92BC-4CDA-BC6E-48EBFE12D8CC}" type="presParOf" srcId="{3BFD9078-2F95-4368-9163-F2D0568C6751}" destId="{75BC3996-5A67-49E8-A08F-2A3EB2F271F4}" srcOrd="0" destOrd="0" presId="urn:microsoft.com/office/officeart/2018/2/layout/IconVerticalSolidList"/>
    <dgm:cxn modelId="{1967CD31-5F5B-4E0C-9067-931102B49413}" type="presParOf" srcId="{3BFD9078-2F95-4368-9163-F2D0568C6751}" destId="{4D4FEA69-1AA1-4849-BFBF-0A2482A1E2EE}" srcOrd="1" destOrd="0" presId="urn:microsoft.com/office/officeart/2018/2/layout/IconVerticalSolidList"/>
    <dgm:cxn modelId="{E79C4677-3FFD-41AA-81FC-4176809E5039}" type="presParOf" srcId="{3BFD9078-2F95-4368-9163-F2D0568C6751}" destId="{1A592582-7FC3-4878-B43C-28F813536219}" srcOrd="2" destOrd="0" presId="urn:microsoft.com/office/officeart/2018/2/layout/IconVerticalSolidList"/>
    <dgm:cxn modelId="{9650E759-810E-4B7D-80EA-6001BAACE758}" type="presParOf" srcId="{3BFD9078-2F95-4368-9163-F2D0568C6751}" destId="{09E95E55-A657-4EAE-B03B-E0797FD296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FF2E5-3955-4D29-A18C-7B051DCD67D2}">
      <dsp:nvSpPr>
        <dsp:cNvPr id="0" name=""/>
        <dsp:cNvSpPr/>
      </dsp:nvSpPr>
      <dsp:spPr>
        <a:xfrm>
          <a:off x="0" y="43113"/>
          <a:ext cx="10576558" cy="1991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Wszystkie lub wybrane dyżury w punkcie mogą posiadać określoną specjalizację, ale NIE MUSZĄ. </a:t>
          </a:r>
          <a:endParaRPr lang="en-US" sz="3700" kern="1200"/>
        </a:p>
      </dsp:txBody>
      <dsp:txXfrm>
        <a:off x="97209" y="140322"/>
        <a:ext cx="10382140" cy="1796922"/>
      </dsp:txXfrm>
    </dsp:sp>
    <dsp:sp modelId="{8C1E49D0-95EF-4278-9481-195C6C93D738}">
      <dsp:nvSpPr>
        <dsp:cNvPr id="0" name=""/>
        <dsp:cNvSpPr/>
      </dsp:nvSpPr>
      <dsp:spPr>
        <a:xfrm>
          <a:off x="0" y="2141014"/>
          <a:ext cx="10576558" cy="199134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Jest to ustalane dobrowolnie. </a:t>
          </a:r>
          <a:endParaRPr lang="en-US" sz="3700" kern="1200"/>
        </a:p>
      </dsp:txBody>
      <dsp:txXfrm>
        <a:off x="97209" y="2238223"/>
        <a:ext cx="10382140" cy="1796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8C4FB-3981-46CE-A323-85C6D3E7833A}">
      <dsp:nvSpPr>
        <dsp:cNvPr id="0" name=""/>
        <dsp:cNvSpPr/>
      </dsp:nvSpPr>
      <dsp:spPr>
        <a:xfrm>
          <a:off x="0" y="678513"/>
          <a:ext cx="10576558" cy="1252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AB1C1-5CF9-4E16-BC7F-478A47B35459}">
      <dsp:nvSpPr>
        <dsp:cNvPr id="0" name=""/>
        <dsp:cNvSpPr/>
      </dsp:nvSpPr>
      <dsp:spPr>
        <a:xfrm>
          <a:off x="378923" y="960357"/>
          <a:ext cx="688952" cy="6889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59FA2-C5CF-4A10-9464-579B8C04F08A}">
      <dsp:nvSpPr>
        <dsp:cNvPr id="0" name=""/>
        <dsp:cNvSpPr/>
      </dsp:nvSpPr>
      <dsp:spPr>
        <a:xfrm>
          <a:off x="1446799" y="678513"/>
          <a:ext cx="9129758" cy="125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71" tIns="132571" rIns="132571" bIns="1325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Strona rządowa</a:t>
          </a:r>
          <a:br>
            <a:rPr lang="pl-PL" sz="2400" kern="1200"/>
          </a:br>
          <a:r>
            <a:rPr lang="pl-PL" sz="2400" kern="1200">
              <a:hlinkClick xmlns:r="http://schemas.openxmlformats.org/officeDocument/2006/relationships" r:id="rId3"/>
            </a:rPr>
            <a:t>https://www.gov.pl/web/nieodplatna-pomoc/komunikat-w-sprawie-dyzurow-specjalistycznych</a:t>
          </a:r>
          <a:r>
            <a:rPr lang="pl-PL" sz="2400" kern="1200"/>
            <a:t> </a:t>
          </a:r>
          <a:endParaRPr lang="en-US" sz="2400" kern="1200"/>
        </a:p>
      </dsp:txBody>
      <dsp:txXfrm>
        <a:off x="1446799" y="678513"/>
        <a:ext cx="9129758" cy="1252640"/>
      </dsp:txXfrm>
    </dsp:sp>
    <dsp:sp modelId="{75BC3996-5A67-49E8-A08F-2A3EB2F271F4}">
      <dsp:nvSpPr>
        <dsp:cNvPr id="0" name=""/>
        <dsp:cNvSpPr/>
      </dsp:nvSpPr>
      <dsp:spPr>
        <a:xfrm>
          <a:off x="0" y="2244314"/>
          <a:ext cx="10576558" cy="1252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FEA69-1AA1-4849-BFBF-0A2482A1E2EE}">
      <dsp:nvSpPr>
        <dsp:cNvPr id="0" name=""/>
        <dsp:cNvSpPr/>
      </dsp:nvSpPr>
      <dsp:spPr>
        <a:xfrm>
          <a:off x="378923" y="2526158"/>
          <a:ext cx="688952" cy="6889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95E55-A657-4EAE-B03B-E0797FD2965E}">
      <dsp:nvSpPr>
        <dsp:cNvPr id="0" name=""/>
        <dsp:cNvSpPr/>
      </dsp:nvSpPr>
      <dsp:spPr>
        <a:xfrm>
          <a:off x="1446799" y="2244314"/>
          <a:ext cx="9129758" cy="125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71" tIns="132571" rIns="132571" bIns="1325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Ustawa z dnia 5 sierpnia 2015 r. o nieodpłatnej pomocy prawnej, nieodpłatnym poradnictwie obywatelskim oraz edukacji prawnej</a:t>
          </a:r>
          <a:endParaRPr lang="en-US" sz="2400" kern="1200"/>
        </a:p>
      </dsp:txBody>
      <dsp:txXfrm>
        <a:off x="1446799" y="2244314"/>
        <a:ext cx="9129758" cy="1252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160EA64-D806-43AC-9DF2-F8C432F32B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4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1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B134690-1557-4C89-A502-4959FE7FAD70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3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829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278504F-A551-4DE0-9316-4DCD1D8CC75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8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7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2B0DB6-F5C7-45FB-8CF3-31B45F9C2DA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attachment/7b8dde02-7e89-4553-a812-978b110ab84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.ms.gov.pl/zapis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.ms.gov.pl/zapis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pl-PL" sz="4100"/>
              <a:t>Dyżury specjalistyczne w ramach nieodpłatnej pomocy prawnej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pl-PL" sz="2000" dirty="0"/>
              <a:t>Zadanie finansowane w ramach projektu ze środków budżetu państwa przez Powiat rycki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494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B7055-9A8D-477E-8387-8F563DFD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7D89695-7D12-471E-84E9-A6FD99FC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96C10F2C-6FCF-4532-B535-82B378C8B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C987036-1AF7-4D24-817B-516C67A7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A95F26C-83CD-47E7-984E-B0BCC7A1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DFE41F83-94AB-49AC-9541-0ACC4E167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3D460211-44FB-41F8-A44B-879CE938E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58B6E7AE-6531-4536-8066-8F32388F7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88EFF886-8382-4AA2-B55F-0FA582280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7BC4576-2632-4A86-8DE4-429AC424B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B34331AC-2024-4FB5-9DB1-73A65B0C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D60C3CC1-F511-424A-9EED-1C0E0A7F0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15ACBAC-C331-4177-93F2-08DD0F839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1FF4BE0B-3996-4691-9648-C612F6E2A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D7CF640-182C-4E91-83A6-26A482A88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F2576D3-19E8-4F32-AD15-7E7AC5C9C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75EF2AD-8880-4935-AA99-B190ECDF2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0810330A-077B-4CB2-BC40-06596DBD3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5A75F4D6-BC2D-49B6-AF04-B0AA71205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8B138001-7464-4CA6-809A-562688740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CD9137A-57D4-452A-91F4-30D33F5D5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EF5B086E-2F3E-434A-9115-EF4FCCFCD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ED39AC33-5FE9-4FA0-98BC-A2ADEFAD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r="-1" b="14585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55A13755-D49C-4F89-B398-B1599F59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17240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B4F6A07-FD40-430C-9B44-83CB74E7F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1315" y="1699589"/>
            <a:ext cx="3668350" cy="3470421"/>
            <a:chOff x="704009" y="1816768"/>
            <a:chExt cx="3668350" cy="347042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B86E7DA-C03B-4CB2-9D29-65BA5DF4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09" y="1816768"/>
              <a:ext cx="3668349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22">
              <a:extLst>
                <a:ext uri="{FF2B5EF4-FFF2-40B4-BE49-F238E27FC236}">
                  <a16:creationId xmlns:a16="http://schemas.microsoft.com/office/drawing/2014/main" id="{BC109E94-9CE7-4753-8064-D20E489E6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B509F89-62C0-489B-A93A-A866CF433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13676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sz="3100"/>
              <a:t>Czy muszę mieszkać w miejscowości, w której znajduje się dany punkt?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000" y="803186"/>
            <a:ext cx="5310672" cy="52486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E"/>
                </a:solidFill>
              </a:rPr>
              <a:t>NIE. </a:t>
            </a:r>
          </a:p>
          <a:p>
            <a:r>
              <a:rPr lang="pl-PL">
                <a:solidFill>
                  <a:srgbClr val="FFFFFE"/>
                </a:solidFill>
              </a:rPr>
              <a:t>Jeśli chcemy skorzystać z dyżuru specjalistycznego </a:t>
            </a:r>
            <a:br>
              <a:rPr lang="pl-PL">
                <a:solidFill>
                  <a:srgbClr val="FFFFFE"/>
                </a:solidFill>
              </a:rPr>
            </a:br>
            <a:r>
              <a:rPr lang="pl-PL">
                <a:solidFill>
                  <a:srgbClr val="FFFFFE"/>
                </a:solidFill>
              </a:rPr>
              <a:t>[lub każdego innego w ramach nieodpłatnej pomocy prawnej lub doradztwa obywatelskiego] to </a:t>
            </a:r>
            <a:r>
              <a:rPr lang="pl-PL" b="1">
                <a:solidFill>
                  <a:srgbClr val="FFFFFE"/>
                </a:solidFill>
              </a:rPr>
              <a:t>nie musimy zamieszkiwać gminy, w której znajduje się punkt. </a:t>
            </a:r>
          </a:p>
          <a:p>
            <a:r>
              <a:rPr lang="pl-PL">
                <a:solidFill>
                  <a:srgbClr val="FFFFFE"/>
                </a:solidFill>
              </a:rPr>
              <a:t>Jest to kwestia wyboru. </a:t>
            </a:r>
          </a:p>
          <a:p>
            <a:r>
              <a:rPr lang="pl-PL">
                <a:solidFill>
                  <a:srgbClr val="FFFFFE"/>
                </a:solidFill>
              </a:rPr>
              <a:t>Dyżury specjalistyczne są też prowadzone w formie zdalnej </a:t>
            </a:r>
          </a:p>
        </p:txBody>
      </p:sp>
    </p:spTree>
    <p:extLst>
      <p:ext uri="{BB962C8B-B14F-4D97-AF65-F5344CB8AC3E}">
        <p14:creationId xmlns:p14="http://schemas.microsoft.com/office/powerpoint/2010/main" val="315718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2" r="-1" b="23726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dirty="0"/>
              <a:t>Ważne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FFFFFE"/>
                </a:solidFill>
              </a:rPr>
              <a:t>Punkty wraz z ich specjalizacją, adresem oraz danym kontaktowymi </a:t>
            </a:r>
          </a:p>
          <a:p>
            <a:r>
              <a:rPr lang="pl-PL">
                <a:solidFill>
                  <a:srgbClr val="FFFFFE"/>
                </a:solidFill>
              </a:rPr>
              <a:t> </a:t>
            </a:r>
            <a:r>
              <a:rPr lang="pl-PL">
                <a:solidFill>
                  <a:srgbClr val="FFFFFE"/>
                </a:solidFill>
                <a:hlinkClick r:id="rId3"/>
              </a:rPr>
              <a:t>https://www.gov.pl/attachment/7b8dde02-7e89-4553-a812-978b110ab844</a:t>
            </a:r>
            <a:endParaRPr lang="pl-PL">
              <a:solidFill>
                <a:srgbClr val="FFFFFE"/>
              </a:solidFill>
            </a:endParaRPr>
          </a:p>
          <a:p>
            <a:pPr marL="0" indent="0">
              <a:buNone/>
            </a:pPr>
            <a:r>
              <a:rPr lang="pl-PL">
                <a:solidFill>
                  <a:srgbClr val="FFFFFE"/>
                </a:solidFill>
              </a:rPr>
              <a:t>Strona rządowa do zapisów </a:t>
            </a:r>
          </a:p>
          <a:p>
            <a:r>
              <a:rPr lang="pl-PL">
                <a:solidFill>
                  <a:srgbClr val="FFFFFE"/>
                </a:solidFill>
                <a:hlinkClick r:id="rId4"/>
              </a:rPr>
              <a:t>https://np.ms.gov.pl/zapisy</a:t>
            </a:r>
            <a:r>
              <a:rPr lang="pl-PL">
                <a:solidFill>
                  <a:srgbClr val="FFFFFE"/>
                </a:solidFill>
              </a:rPr>
              <a:t> </a:t>
            </a:r>
          </a:p>
          <a:p>
            <a:endParaRPr lang="pl-PL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Źródła</a:t>
            </a:r>
          </a:p>
        </p:txBody>
      </p:sp>
      <p:graphicFrame>
        <p:nvGraphicFramePr>
          <p:cNvPr id="54" name="Symbol zastępczy zawartości 2">
            <a:extLst>
              <a:ext uri="{FF2B5EF4-FFF2-40B4-BE49-F238E27FC236}">
                <a16:creationId xmlns:a16="http://schemas.microsoft.com/office/drawing/2014/main" id="{6F45457A-D3E8-CA4C-C3DC-DC7C73F65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6343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4261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C0AD34-689A-4954-B857-28A56A031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F251E5-B061-410C-B249-58C685761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20E53A-A780-41CF-9B04-52B707A5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337230-F2D4-4984-B33B-BD5732CA7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50374BA-0847-4D86-BDAD-B3616B48A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56B05EF-64B2-4E1A-BEE2-2C91CEE4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EAC8528-3758-4668-AC4F-7A1ED80AA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C60E31E-3A6D-4751-A2B9-6D6BBD3F4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DA3DA6A-3268-4B0F-AEE7-DAA73B1F3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998BF04-8D3F-4A2A-99F5-4CA4E8CE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634B53A-D297-4948-A6D6-F6A97EA3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E8DB691-0BA0-400D-800A-75BC37742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AFAFDDA3-AC41-4CF2-94B8-57BB1C5E5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4A15B2B0-A771-4DFA-9D23-CB066DAE7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181A0C3-EE79-45C0-B2F7-3EFDF30C9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5E0117B-FD22-48B9-9C77-A8B559036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E85FCEE-A313-4486-8C87-02810F693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C675BF2-101E-485B-8567-6DAC3E2E5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B45911A-8248-42F7-B3EB-A00DB5720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BB462F8-D1E7-49F8-BC68-C084D693D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42670A7-31BD-4399-A52B-58F7DC2CD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9A3D52C0-9637-4872-BE90-954269A9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3C8A97F0-11E5-4091-BFF3-12036C2E2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906" r="7347" b="-905"/>
          <a:stretch/>
        </p:blipFill>
        <p:spPr>
          <a:xfrm>
            <a:off x="-13963" y="-14287"/>
            <a:ext cx="12191675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D46847E-DF7B-4BE5-BA10-97AFF961C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4042" y="1186483"/>
            <a:ext cx="8843596" cy="50541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7E50E2-800F-4574-8926-D1DB68914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293" y="1776933"/>
            <a:ext cx="8845667" cy="35364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7181" y="2358391"/>
            <a:ext cx="2714952" cy="2453676"/>
          </a:xfrm>
        </p:spPr>
        <p:txBody>
          <a:bodyPr>
            <a:normAutofit/>
          </a:bodyPr>
          <a:lstStyle/>
          <a:p>
            <a:r>
              <a:rPr lang="pl-PL" sz="3100"/>
              <a:t>Czym jest dyżur specjalistyczny?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12160" y="1862274"/>
            <a:ext cx="5315742" cy="336834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E"/>
                </a:solidFill>
              </a:rPr>
              <a:t>Dyżury specjalistyczne to dyżury w ramach nieodpłatnej pomocy prawnej, w ciągu których osoba potrzebująca może się zgłosić po pomoc. </a:t>
            </a:r>
          </a:p>
          <a:p>
            <a:r>
              <a:rPr lang="pl-PL">
                <a:solidFill>
                  <a:srgbClr val="FFFFFE"/>
                </a:solidFill>
              </a:rPr>
              <a:t>Nazywają się specjalistycznymi, ponieważ dotyczą konkretnej dziedziny prawa lub określonej kategorii problemów </a:t>
            </a:r>
          </a:p>
          <a:p>
            <a:endParaRPr lang="pl-PL">
              <a:solidFill>
                <a:srgbClr val="FFFFFE"/>
              </a:solidFill>
            </a:endParaRPr>
          </a:p>
        </p:txBody>
      </p:sp>
      <p:sp>
        <p:nvSpPr>
          <p:cNvPr id="38" name="Isosceles Triangle 39">
            <a:extLst>
              <a:ext uri="{FF2B5EF4-FFF2-40B4-BE49-F238E27FC236}">
                <a16:creationId xmlns:a16="http://schemas.microsoft.com/office/drawing/2014/main" id="{7DC56226-648F-4399-93F6-94D24B604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5313353"/>
            <a:ext cx="407233" cy="351063"/>
          </a:xfrm>
          <a:prstGeom prst="triangl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0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rmAutofit/>
          </a:bodyPr>
          <a:lstStyle/>
          <a:p>
            <a:pPr algn="l"/>
            <a:r>
              <a:rPr lang="pl-PL" sz="3700"/>
              <a:t>Jak powstają dyżury specjalistyczne?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5" y="671951"/>
            <a:ext cx="2317784" cy="335910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100"/>
              <a:t>Nie ma określonego sposobu w ustawie</a:t>
            </a:r>
          </a:p>
          <a:p>
            <a:pPr>
              <a:lnSpc>
                <a:spcPct val="110000"/>
              </a:lnSpc>
            </a:pPr>
            <a:r>
              <a:rPr lang="pl-PL" sz="1100"/>
              <a:t>Jest to kwestia umowna między wykonawcą a powiatem </a:t>
            </a:r>
          </a:p>
          <a:p>
            <a:pPr>
              <a:lnSpc>
                <a:spcPct val="110000"/>
              </a:lnSpc>
            </a:pPr>
            <a:r>
              <a:rPr lang="pl-PL" sz="1100"/>
              <a:t>Ważnie jest, że powiat nie może narzucić określonej specjalizacji bez zgody wykonawcy.</a:t>
            </a:r>
          </a:p>
          <a:p>
            <a:pPr>
              <a:lnSpc>
                <a:spcPct val="110000"/>
              </a:lnSpc>
            </a:pPr>
            <a:r>
              <a:rPr lang="pl-PL" sz="1100"/>
              <a:t>Narzucenie tej specjalizacji bez uprzedniego zorientowania się co do umiejętności i doświadczenia osób udzielających porad będzie mijało się z celem. </a:t>
            </a:r>
          </a:p>
        </p:txBody>
      </p:sp>
    </p:spTree>
    <p:extLst>
      <p:ext uri="{BB962C8B-B14F-4D97-AF65-F5344CB8AC3E}">
        <p14:creationId xmlns:p14="http://schemas.microsoft.com/office/powerpoint/2010/main" val="374318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13">
            <a:extLst>
              <a:ext uri="{FF2B5EF4-FFF2-40B4-BE49-F238E27FC236}">
                <a16:creationId xmlns:a16="http://schemas.microsoft.com/office/drawing/2014/main" id="{547AE4CC-CB12-403E-A7E6-D02BC4394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id="{290ECE1C-34AF-4F92-A6C2-2FDFCCF5F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4F28EB40-CB51-48CE-8A2B-1EE60990D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525577E-3943-4CB0-BAFC-48E34C034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F796655F-7748-4E6A-B0A7-5E5CE8A40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83EBD17D-FDBA-4925-9919-44CABE4DA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0B078664-62E9-4702-B8CF-615FD83C9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40297FA6-3778-43A2-BCE4-EAE4561F7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676433AC-F49D-462D-B9DB-5CF4688A9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14099988-12AD-415A-9EEB-14F1D1ECD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147F905E-A21E-4376-9D87-EF27F8CBD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39CA1A4D-3866-405E-A368-E33A8B594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D97368D8-ECBD-4F65-B69E-44D3E21B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BB627441-D9FB-4AA9-9BFB-FE97EF120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5E149E36-1C60-4792-871A-254502B87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DEA546E6-A2A7-48FF-909A-DBFA440A8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643D5DC8-895F-43D1-814D-7D44F2FB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D6B0DAA7-B4E7-4994-8144-0E1053A1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CC9C8C96-D5EE-4823-B671-2EA336B4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C53E0BE8-9AC7-4EB8-8289-6484DF10D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id="{2BAC465C-9CF1-47FA-B217-88079C15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4">
              <a:extLst>
                <a:ext uri="{FF2B5EF4-FFF2-40B4-BE49-F238E27FC236}">
                  <a16:creationId xmlns:a16="http://schemas.microsoft.com/office/drawing/2014/main" id="{32D715A3-F382-4A76-9A2F-276B8990B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id="{D8F277E2-5C45-4AF6-B809-1AC93F882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2EB476-D6F0-4AAA-BB77-05C56FA3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82EF1A-DA1C-49A9-8306-14EE212F9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id="{CA270856-D030-4BCC-B0CD-1FC166075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E968187-F310-41CF-B11A-065176EEB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/>
              <a:t>Jak określa się specjalizację dyżuru?</a:t>
            </a:r>
            <a:endParaRPr lang="pl-PL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78A0999-FB24-43C2-8E5D-C3B49C6A7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017" y="803186"/>
            <a:ext cx="6271733" cy="1807236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48" y="961789"/>
            <a:ext cx="1381566" cy="1481573"/>
          </a:xfrm>
          <a:prstGeom prst="rect">
            <a:avLst/>
          </a:prstGeom>
          <a:ln w="9525"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383" y="961789"/>
            <a:ext cx="1507962" cy="1481573"/>
          </a:xfrm>
          <a:prstGeom prst="rect">
            <a:avLst/>
          </a:prstGeom>
          <a:ln w="9525"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66" y="1238174"/>
            <a:ext cx="1874519" cy="937259"/>
          </a:xfrm>
          <a:prstGeom prst="rect">
            <a:avLst/>
          </a:prstGeom>
          <a:ln w="9525">
            <a:noFill/>
          </a:ln>
        </p:spPr>
      </p:pic>
      <p:sp>
        <p:nvSpPr>
          <p:cNvPr id="106" name="Symbol zastępczy zawartości 2"/>
          <p:cNvSpPr>
            <a:spLocks noGrp="1"/>
          </p:cNvSpPr>
          <p:nvPr>
            <p:ph idx="1"/>
          </p:nvPr>
        </p:nvSpPr>
        <p:spPr>
          <a:xfrm>
            <a:off x="5118447" y="3091882"/>
            <a:ext cx="6281873" cy="295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/>
              <a:t>Specjalizację dyżuru określa się w szczególności poprzez </a:t>
            </a:r>
          </a:p>
          <a:p>
            <a:r>
              <a:rPr lang="pl-PL" sz="1700"/>
              <a:t>wskazanie dziedziny prawa lub problematyki nieodpłatnej pomocy prawnej lub nieodpłatnego poradnictwa obywatelskiego udzielanych podczas dyżuru, </a:t>
            </a:r>
          </a:p>
          <a:p>
            <a:pPr marL="0" indent="0">
              <a:buNone/>
            </a:pPr>
            <a:r>
              <a:rPr lang="pl-PL" sz="1700"/>
              <a:t>albo </a:t>
            </a:r>
          </a:p>
          <a:p>
            <a:r>
              <a:rPr lang="pl-PL" sz="1700"/>
              <a:t>poprzez wskazanie grupy osób uprawnionych, do której w szczególności adresuje się nieodpłatną pomoc udzielaną podczas dyżuru.</a:t>
            </a:r>
          </a:p>
          <a:p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41286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5EED486D-50DC-40B5-B6BB-E18A5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44E06636-FD81-4CFB-877B-32085067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2CF2E69-B9D0-457B-ABFC-FBA19D203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151AA6D-6CA5-4BDF-8A77-C7606698C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03D99E1-4029-4589-B6F0-94821DB4E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86BA9C2-A058-41BB-AB0A-75C5FB5BB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5EEE7D04-AE36-4378-A69E-60E845007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85E3A5A7-22F3-40DF-857E-A6C62BFBE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F259E04-F46D-4DCC-9AB3-9A1625634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DC728E11-3843-49B2-87D0-C6A4F6A1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8F60833-DE23-4160-9500-3513A1242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8076BDE8-42FE-4B07-8497-301F9EA3F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6AE6D8F-BF10-4257-913B-D58BFDDCA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0AADAF7D-FB50-45EE-A30F-7677E939E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AE1D6987-8A1B-4240-9987-1B14540B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67D3129-38C8-46A9-ACDC-8A09D9C7F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54267F25-9577-4999-8A85-D31048EE1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7D1B8F8B-2873-4706-97AB-26D9BD6CB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92328B9F-78D3-49F8-865E-1F88BE55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FB61E99-5EBC-4B63-9A72-DF00DF6A6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CB29336D-643E-4F31-A9AD-B4E593293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0D030337-0389-41D9-A5B8-AE6F00756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03E09386-7A3B-48F3-A7A2-3F342D991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33">
            <a:extLst>
              <a:ext uri="{FF2B5EF4-FFF2-40B4-BE49-F238E27FC236}">
                <a16:creationId xmlns:a16="http://schemas.microsoft.com/office/drawing/2014/main" id="{FD425171-B724-4A7F-81FB-15CC599D5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22">
            <a:extLst>
              <a:ext uri="{FF2B5EF4-FFF2-40B4-BE49-F238E27FC236}">
                <a16:creationId xmlns:a16="http://schemas.microsoft.com/office/drawing/2014/main" id="{DD767DAD-8184-49CD-9312-531CBE37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48F895A8-954D-4E6F-A5B9-13CA6533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3978" y="2039943"/>
            <a:ext cx="5767566" cy="838773"/>
          </a:xfrm>
        </p:spPr>
        <p:txBody>
          <a:bodyPr anchor="ctr">
            <a:normAutofit/>
          </a:bodyPr>
          <a:lstStyle/>
          <a:p>
            <a:r>
              <a:rPr lang="pl-PL" sz="2800"/>
              <a:t>Kiedy można utworzyć specjalizacje?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102" y="2878716"/>
            <a:ext cx="5768442" cy="22620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200">
                <a:solidFill>
                  <a:srgbClr val="FFFFFE"/>
                </a:solidFill>
              </a:rPr>
              <a:t>Nie ma określonego czasu kiedy musi to nastąpić. </a:t>
            </a:r>
          </a:p>
          <a:p>
            <a:pPr>
              <a:lnSpc>
                <a:spcPct val="110000"/>
              </a:lnSpc>
            </a:pPr>
            <a:r>
              <a:rPr lang="pl-PL" sz="1200">
                <a:solidFill>
                  <a:srgbClr val="FFFFFE"/>
                </a:solidFill>
              </a:rPr>
              <a:t>Propozycja utworzenia specjalizacji punktu może pojawić się już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na etapie konkursu, składania oferty,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po rozstrzygnięciu konkursu, po wskazaniu prawników (wykonawców pomocy) przez samorząd zawodowy, po zawarciu umowy z wykonawcą,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w trakcie jej obowiązywania i wykonywania umowy z wykonawcą.</a:t>
            </a:r>
          </a:p>
        </p:txBody>
      </p:sp>
      <p:pic>
        <p:nvPicPr>
          <p:cNvPr id="65" name="Picture 4" descr="Wiele znaków zapytania na czarnym tle">
            <a:extLst>
              <a:ext uri="{FF2B5EF4-FFF2-40B4-BE49-F238E27FC236}">
                <a16:creationId xmlns:a16="http://schemas.microsoft.com/office/drawing/2014/main" id="{4D815A2E-1CAE-51D4-9D9D-A72E980FD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11" r="2" b="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4B29F729-0A42-48CE-A312-33FD51548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0">
            <a:extLst>
              <a:ext uri="{FF2B5EF4-FFF2-40B4-BE49-F238E27FC236}">
                <a16:creationId xmlns:a16="http://schemas.microsoft.com/office/drawing/2014/main" id="{1505E849-813F-40D8-8445-B012AD79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39F74FE-3B25-4874-AD69-956D4EDA6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0AE1FE66-94C2-44C6-8C03-B2E4B3461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4016DA16-0782-4D69-8DE2-108188843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BA8504C6-AA76-4493-9FF0-D778F9463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95633BD3-7EB3-4DDE-9FBC-BFB4C7D72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92302A73-FA2B-41C1-9E7E-A1B52CE50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70FDB90-0298-4897-BCBF-F7185D371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5E26B346-0E85-4695-83E0-0E7C0B08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51EC89A4-F461-4543-8645-271F8B104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ABA7361-147E-426C-A599-238C67AAB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11243D1A-1829-40E4-A1DA-838A498B8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3649D6C1-B0C7-4FC2-8D6D-D14E03171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5C464254-B927-4F74-94CB-7E8A2C8A7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A1659A09-BA77-4EE2-8422-15C99162E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B5390F6B-8B1C-4871-83B4-0EBC10E82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F1D9A071-078F-4A04-9050-CD55C1C96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2E5E2DEA-22DB-4FCE-A4A5-B585E03D6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B84ED8C2-529F-4BDB-A4DE-B5E9DA393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85DD9EA3-7B98-475B-9594-E2690AA3E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EF5CC864-E41A-4179-973E-A1122E5F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65FB6BBB-28E3-4985-B1F2-31CC8356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r="4078" b="1"/>
          <a:stretch/>
        </p:blipFill>
        <p:spPr>
          <a:xfrm>
            <a:off x="20" y="-1"/>
            <a:ext cx="6737898" cy="6858000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grpSp>
        <p:nvGrpSpPr>
          <p:cNvPr id="61" name="Group 33">
            <a:extLst>
              <a:ext uri="{FF2B5EF4-FFF2-40B4-BE49-F238E27FC236}">
                <a16:creationId xmlns:a16="http://schemas.microsoft.com/office/drawing/2014/main" id="{C17550FC-250C-4AEB-9500-4FC801249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9147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A2BAC1-E62C-433A-9D69-284AEDF19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2A2A1746-D2F1-4A2B-8757-9151E4C76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CCA9C1-5116-4290-9D92-5AA2A830E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6896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sz="3700"/>
              <a:t>Jakie dziedziny mogą być objęte dyżurem specjalistycznym?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2340" y="803186"/>
            <a:ext cx="3847979" cy="5248622"/>
          </a:xfrm>
        </p:spPr>
        <p:txBody>
          <a:bodyPr>
            <a:normAutofit/>
          </a:bodyPr>
          <a:lstStyle/>
          <a:p>
            <a:r>
              <a:rPr lang="pl-PL"/>
              <a:t>Pomoc ofiarom przemocy, przede wszystkim wobec kobiet i dzieci</a:t>
            </a:r>
          </a:p>
          <a:p>
            <a:r>
              <a:rPr lang="pl-PL"/>
              <a:t>Kredyty frankowe</a:t>
            </a:r>
          </a:p>
          <a:p>
            <a:r>
              <a:rPr lang="pl-PL"/>
              <a:t>Prawo rodzinne</a:t>
            </a:r>
          </a:p>
          <a:p>
            <a:r>
              <a:rPr lang="pl-PL"/>
              <a:t>Prawo spadkowe</a:t>
            </a:r>
          </a:p>
          <a:p>
            <a:r>
              <a:rPr lang="pl-PL"/>
              <a:t>Pomoc osobą zadłużonym</a:t>
            </a:r>
          </a:p>
          <a:p>
            <a:r>
              <a:rPr lang="pl-PL"/>
              <a:t>Pomoc rodzinom wychowującym dzieci z niepełnosprawnością</a:t>
            </a:r>
          </a:p>
          <a:p>
            <a:r>
              <a:rPr lang="pl-PL"/>
              <a:t>Prawo pracy</a:t>
            </a:r>
          </a:p>
          <a:p>
            <a:r>
              <a:rPr lang="pl-PL"/>
              <a:t>Prawo energetyczne </a:t>
            </a:r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58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pl-PL" sz="2500">
                <a:solidFill>
                  <a:schemeClr val="tx2"/>
                </a:solidFill>
              </a:rPr>
              <a:t>Jak funkcjonuje dyżur specjalistyczny?</a:t>
            </a:r>
            <a:br>
              <a:rPr lang="pl-PL" sz="2500">
                <a:solidFill>
                  <a:schemeClr val="tx2"/>
                </a:solidFill>
              </a:rPr>
            </a:br>
            <a:endParaRPr lang="pl-PL" sz="2500">
              <a:solidFill>
                <a:schemeClr val="tx2"/>
              </a:solidFill>
            </a:endParaRPr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6" y="960214"/>
            <a:ext cx="5558725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400"/>
              <a:t>Dyżury specjalistyczne nie są przewidziane jako dodatkowe punkty pomocy, lecz jako  wybrane dyżury w ramach już funkcjonujących punktów nieodpłatnej pomocy prawnej i nieodpłatnego poradnictwa obywatelskiego. </a:t>
            </a:r>
          </a:p>
          <a:p>
            <a:pPr>
              <a:lnSpc>
                <a:spcPct val="110000"/>
              </a:lnSpc>
            </a:pPr>
            <a:r>
              <a:rPr lang="pl-PL" sz="1400"/>
              <a:t>Utworzenie dyżuru specjalistycznego </a:t>
            </a:r>
            <a:r>
              <a:rPr lang="pl-PL" sz="1400" b="1"/>
              <a:t>nie</a:t>
            </a:r>
            <a:r>
              <a:rPr lang="pl-PL" sz="1400"/>
              <a:t> zakłada ograniczenia pomocy w ramach tego dyżuru do oferty specjalistycznej. </a:t>
            </a:r>
          </a:p>
          <a:p>
            <a:pPr>
              <a:lnSpc>
                <a:spcPct val="110000"/>
              </a:lnSpc>
            </a:pPr>
            <a:r>
              <a:rPr lang="pl-PL" sz="1400"/>
              <a:t>Osoby uprawnione do uzyskania pomocy mogą się zapisać na dyżur na dotychczasowych zasadach, z każdym swoim problemem, a nie tylko w ramach wyodrębnionej dziedziny.</a:t>
            </a:r>
          </a:p>
        </p:txBody>
      </p:sp>
    </p:spTree>
    <p:extLst>
      <p:ext uri="{BB962C8B-B14F-4D97-AF65-F5344CB8AC3E}">
        <p14:creationId xmlns:p14="http://schemas.microsoft.com/office/powerpoint/2010/main" val="5673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chemeClr val="tx1"/>
                </a:solidFill>
              </a:rPr>
              <a:t>Czy dyżur musi mieć określoną specjalizacje?</a:t>
            </a:r>
          </a:p>
        </p:txBody>
      </p:sp>
      <p:graphicFrame>
        <p:nvGraphicFramePr>
          <p:cNvPr id="58" name="Symbol zastępczy zawartości 2">
            <a:extLst>
              <a:ext uri="{FF2B5EF4-FFF2-40B4-BE49-F238E27FC236}">
                <a16:creationId xmlns:a16="http://schemas.microsoft.com/office/drawing/2014/main" id="{AF9647D3-5EBC-C500-C952-7497C3E25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5871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0" y="4760132"/>
            <a:ext cx="4980883" cy="1777829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chemeClr val="tx1"/>
                </a:solidFill>
              </a:rPr>
              <a:t>Jak zapisać się na dyżur specjalistyczny?</a:t>
            </a:r>
          </a:p>
        </p:txBody>
      </p:sp>
      <p:sp>
        <p:nvSpPr>
          <p:cNvPr id="64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58" y="658995"/>
            <a:ext cx="2483327" cy="3355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68" y="658995"/>
            <a:ext cx="4976456" cy="335910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24600" y="4767660"/>
            <a:ext cx="5075720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100"/>
              <a:t>Można to zrobić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Przez stronę internetową:  </a:t>
            </a:r>
            <a:r>
              <a:rPr lang="pl-PL" sz="1100">
                <a:hlinkClick r:id="rId4"/>
              </a:rPr>
              <a:t>https://np.ms.gov.pl/zapisy</a:t>
            </a:r>
            <a:r>
              <a:rPr lang="pl-PL" sz="110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Przez telefon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Wysyłając wiadomość e-mail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100"/>
              <a:t>Wybierając formę telefoniczną lub mailową należy skontaktować się z wybranym punktem </a:t>
            </a:r>
          </a:p>
        </p:txBody>
      </p:sp>
    </p:spTree>
    <p:extLst>
      <p:ext uri="{BB962C8B-B14F-4D97-AF65-F5344CB8AC3E}">
        <p14:creationId xmlns:p14="http://schemas.microsoft.com/office/powerpoint/2010/main" val="368623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106</TotalTime>
  <Words>535</Words>
  <Application>Microsoft Office PowerPoint</Application>
  <PresentationFormat>Panoramiczny</PresentationFormat>
  <Paragraphs>56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Calibri Light</vt:lpstr>
      <vt:lpstr>Rockwell</vt:lpstr>
      <vt:lpstr>Wingdings</vt:lpstr>
      <vt:lpstr>Atlas</vt:lpstr>
      <vt:lpstr>Dyżury specjalistyczne w ramach nieodpłatnej pomocy prawnej</vt:lpstr>
      <vt:lpstr>Czym jest dyżur specjalistyczny?</vt:lpstr>
      <vt:lpstr>Jak powstają dyżury specjalistyczne?</vt:lpstr>
      <vt:lpstr>Jak określa się specjalizację dyżuru?</vt:lpstr>
      <vt:lpstr>Kiedy można utworzyć specjalizacje?</vt:lpstr>
      <vt:lpstr>Jakie dziedziny mogą być objęte dyżurem specjalistycznym?</vt:lpstr>
      <vt:lpstr>Jak funkcjonuje dyżur specjalistyczny? </vt:lpstr>
      <vt:lpstr>Czy dyżur musi mieć określoną specjalizacje?</vt:lpstr>
      <vt:lpstr>Jak zapisać się na dyżur specjalistyczny?</vt:lpstr>
      <vt:lpstr>Czy muszę mieszkać w miejscowości, w której znajduje się dany punkt?</vt:lpstr>
      <vt:lpstr>Ważne linki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Dyżury specjalistyczne w ramach nieodpłatnej pomocy prawnej</dc:title>
  <dc:creator>Praktykant</dc:creator>
  <cp:lastModifiedBy>Alicja Woźnicka</cp:lastModifiedBy>
  <cp:revision>26</cp:revision>
  <dcterms:created xsi:type="dcterms:W3CDTF">2022-06-14T12:36:15Z</dcterms:created>
  <dcterms:modified xsi:type="dcterms:W3CDTF">2023-09-25T10:49:11Z</dcterms:modified>
</cp:coreProperties>
</file>