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0" r:id="rId5"/>
    <p:sldMasterId id="2147483769" r:id="rId6"/>
  </p:sldMasterIdLst>
  <p:notesMasterIdLst>
    <p:notesMasterId r:id="rId15"/>
  </p:notesMasterIdLst>
  <p:handoutMasterIdLst>
    <p:handoutMasterId r:id="rId16"/>
  </p:handoutMasterIdLst>
  <p:sldIdLst>
    <p:sldId id="385" r:id="rId7"/>
    <p:sldId id="613" r:id="rId8"/>
    <p:sldId id="621" r:id="rId9"/>
    <p:sldId id="601" r:id="rId10"/>
    <p:sldId id="620" r:id="rId11"/>
    <p:sldId id="605" r:id="rId12"/>
    <p:sldId id="607" r:id="rId13"/>
    <p:sldId id="618" r:id="rId14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C5D2C549-1660-49AF-A7CD-439704EAC6AC}">
          <p14:sldIdLst>
            <p14:sldId id="385"/>
            <p14:sldId id="613"/>
            <p14:sldId id="621"/>
            <p14:sldId id="601"/>
            <p14:sldId id="620"/>
            <p14:sldId id="605"/>
            <p14:sldId id="607"/>
            <p14:sldId id="6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10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ufleńska, Maria" initials="MS" lastIdx="1" clrIdx="0">
    <p:extLst/>
  </p:cmAuthor>
  <p:cmAuthor id="2" name="Pawlak, Anna" initials="PA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A0023"/>
    <a:srgbClr val="C51F35"/>
    <a:srgbClr val="969696"/>
    <a:srgbClr val="7C0F1E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72774" autoAdjust="0"/>
  </p:normalViewPr>
  <p:slideViewPr>
    <p:cSldViewPr>
      <p:cViewPr varScale="1">
        <p:scale>
          <a:sx n="61" d="100"/>
          <a:sy n="61" d="100"/>
        </p:scale>
        <p:origin x="2232" y="38"/>
      </p:cViewPr>
      <p:guideLst>
        <p:guide orient="horz" pos="2069"/>
        <p:guide pos="10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49B0B-A204-4E50-8E4B-C777D1F32582}" type="datetimeFigureOut">
              <a:rPr lang="pl-PL" smtClean="0"/>
              <a:t>26.11.2019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AD876-233F-4DF5-82CB-B11538F8EEA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9096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C6134-FC84-448B-89C4-83B9B25D1C96}" type="datetimeFigureOut">
              <a:rPr lang="pl-PL" smtClean="0"/>
              <a:t>26.11.2019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C5643-9503-4309-ABEB-D88606F7917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4524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1461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6588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1302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1066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4307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7044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7149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lajd tytułowy">
    <p:bg>
      <p:bgPr>
        <a:solidFill>
          <a:srgbClr val="CF00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/>
          <p:nvPr/>
        </p:nvSpPr>
        <p:spPr>
          <a:xfrm>
            <a:off x="0" y="2870200"/>
            <a:ext cx="6259513" cy="3987800"/>
          </a:xfrm>
          <a:prstGeom prst="rect">
            <a:avLst/>
          </a:prstGeom>
          <a:solidFill>
            <a:srgbClr val="AA0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1"/>
          <p:cNvSpPr/>
          <p:nvPr/>
        </p:nvSpPr>
        <p:spPr>
          <a:xfrm>
            <a:off x="6259513" y="0"/>
            <a:ext cx="2875137" cy="2880320"/>
          </a:xfrm>
          <a:prstGeom prst="rect">
            <a:avLst/>
          </a:prstGeom>
          <a:solidFill>
            <a:srgbClr val="C20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1"/>
          <p:cNvSpPr/>
          <p:nvPr/>
        </p:nvSpPr>
        <p:spPr>
          <a:xfrm>
            <a:off x="5796136" y="476672"/>
            <a:ext cx="2875137" cy="2880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1"/>
          <p:cNvSpPr/>
          <p:nvPr/>
        </p:nvSpPr>
        <p:spPr>
          <a:xfrm>
            <a:off x="20796" y="2870200"/>
            <a:ext cx="6259513" cy="3987800"/>
          </a:xfrm>
          <a:prstGeom prst="rect">
            <a:avLst/>
          </a:prstGeom>
          <a:solidFill>
            <a:srgbClr val="AA0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500" y="3016250"/>
            <a:ext cx="5924550" cy="1470025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500" y="4648200"/>
            <a:ext cx="5924550" cy="146685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90500" y="6250803"/>
            <a:ext cx="5924550" cy="449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429" y="476673"/>
            <a:ext cx="2468844" cy="180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05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3" name="Grupa 12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9" name="Prostokąt 18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0" name="Grupa 19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21" name="Prostokąt 20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22" name="Prostokąt 21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23" name="Prostokąt 22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</p:grpSp>
        </p:grpSp>
        <p:pic>
          <p:nvPicPr>
            <p:cNvPr id="18" name="Obraz 17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1925" y="1196753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199" y="1196754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295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908" y="1196752"/>
            <a:ext cx="4335463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1925" y="1988840"/>
            <a:ext cx="4335463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365625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365625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059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a 12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4" name="Grupa 13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20" name="Prostokąt 19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1" name="Grupa 20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22" name="Prostokąt 21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23" name="Prostokąt 22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24" name="Prostokąt 23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</p:grpSp>
        </p:grpSp>
        <p:pic>
          <p:nvPicPr>
            <p:cNvPr id="19" name="Obraz 18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908" y="1196752"/>
            <a:ext cx="4335463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1925" y="1988840"/>
            <a:ext cx="4335463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365625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365625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476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227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0" name="Grupa 9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6" name="Prostokąt 15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7" name="Grupa 16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18" name="Prostokąt 17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19" name="Prostokąt 18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20" name="Prostokąt 19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</p:grpSp>
        </p:grpSp>
        <p:pic>
          <p:nvPicPr>
            <p:cNvPr id="15" name="Obraz 14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  <p:pic>
        <p:nvPicPr>
          <p:cNvPr id="6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6575746"/>
            <a:ext cx="1828799" cy="30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73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509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9" name="Grupa 8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5" name="Prostokąt 14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6" name="Grupa 15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17" name="Prostokąt 16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18" name="Prostokąt 17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19" name="Prostokąt 18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</p:grpSp>
        </p:grpSp>
        <p:pic>
          <p:nvPicPr>
            <p:cNvPr id="10" name="Obraz 9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203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62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9114"/>
            <a:ext cx="7772400" cy="885830"/>
          </a:xfrm>
          <a:prstGeom prst="rect">
            <a:avLst/>
          </a:prstGeom>
        </p:spPr>
        <p:txBody>
          <a:bodyPr/>
          <a:lstStyle>
            <a:lvl1pPr algn="ctr">
              <a:defRPr sz="2800" baseline="0">
                <a:solidFill>
                  <a:srgbClr val="B60024"/>
                </a:solidFill>
                <a:latin typeface="Arial" panose="020B0604020202020204" pitchFamily="34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68960"/>
            <a:ext cx="6400800" cy="542932"/>
          </a:xfrm>
        </p:spPr>
        <p:txBody>
          <a:bodyPr/>
          <a:lstStyle>
            <a:lvl1pPr marL="0" indent="0" algn="ctr">
              <a:buFontTx/>
              <a:buNone/>
              <a:defRPr sz="2000" baseline="0">
                <a:solidFill>
                  <a:srgbClr val="58595A"/>
                </a:solidFill>
                <a:latin typeface="Arial" panose="020B0604020202020204" pitchFamily="34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723580" y="4725144"/>
            <a:ext cx="2133600" cy="255587"/>
          </a:xfrm>
          <a:prstGeom prst="rect">
            <a:avLst/>
          </a:prstGeom>
        </p:spPr>
        <p:txBody>
          <a:bodyPr/>
          <a:lstStyle>
            <a:lvl1pPr algn="l">
              <a:defRPr sz="1200" smtClean="0"/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166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lajd tytułowy">
    <p:bg>
      <p:bgPr>
        <a:solidFill>
          <a:srgbClr val="CF00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/>
          <p:nvPr/>
        </p:nvSpPr>
        <p:spPr>
          <a:xfrm>
            <a:off x="0" y="2870200"/>
            <a:ext cx="6259513" cy="3987800"/>
          </a:xfrm>
          <a:prstGeom prst="rect">
            <a:avLst/>
          </a:prstGeom>
          <a:solidFill>
            <a:srgbClr val="AA0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1"/>
          <p:cNvSpPr/>
          <p:nvPr/>
        </p:nvSpPr>
        <p:spPr>
          <a:xfrm>
            <a:off x="6259513" y="0"/>
            <a:ext cx="2875137" cy="2880320"/>
          </a:xfrm>
          <a:prstGeom prst="rect">
            <a:avLst/>
          </a:prstGeom>
          <a:solidFill>
            <a:srgbClr val="C20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1"/>
          <p:cNvSpPr/>
          <p:nvPr/>
        </p:nvSpPr>
        <p:spPr>
          <a:xfrm>
            <a:off x="5796136" y="476672"/>
            <a:ext cx="2875137" cy="2880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1"/>
          <p:cNvSpPr/>
          <p:nvPr/>
        </p:nvSpPr>
        <p:spPr>
          <a:xfrm>
            <a:off x="20796" y="2870200"/>
            <a:ext cx="6259513" cy="3987800"/>
          </a:xfrm>
          <a:prstGeom prst="rect">
            <a:avLst/>
          </a:prstGeom>
          <a:solidFill>
            <a:srgbClr val="AA0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500" y="3016250"/>
            <a:ext cx="5924550" cy="1470025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500" y="4648200"/>
            <a:ext cx="5924550" cy="146685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90500" y="6250803"/>
            <a:ext cx="5924550" cy="449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429" y="476673"/>
            <a:ext cx="2468844" cy="180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4325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Powerpoint-0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500" y="3016250"/>
            <a:ext cx="5924550" cy="1470025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500" y="4648200"/>
            <a:ext cx="5924550" cy="146685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90500" y="6250803"/>
            <a:ext cx="5924550" cy="449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</p:spTree>
    <p:extLst>
      <p:ext uri="{BB962C8B-B14F-4D97-AF65-F5344CB8AC3E}">
        <p14:creationId xmlns:p14="http://schemas.microsoft.com/office/powerpoint/2010/main" val="23334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Powerpoint-0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500" y="3016250"/>
            <a:ext cx="5924550" cy="1470025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500" y="4648200"/>
            <a:ext cx="5924550" cy="146685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90500" y="6250803"/>
            <a:ext cx="5924550" cy="449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</p:spTree>
    <p:extLst>
      <p:ext uri="{BB962C8B-B14F-4D97-AF65-F5344CB8AC3E}">
        <p14:creationId xmlns:p14="http://schemas.microsoft.com/office/powerpoint/2010/main" val="151835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Slajd tytułowy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/>
          <p:nvPr/>
        </p:nvSpPr>
        <p:spPr>
          <a:xfrm>
            <a:off x="6259513" y="0"/>
            <a:ext cx="2875137" cy="2880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"/>
          <p:cNvSpPr/>
          <p:nvPr/>
        </p:nvSpPr>
        <p:spPr>
          <a:xfrm>
            <a:off x="5796136" y="476672"/>
            <a:ext cx="2875137" cy="2880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"/>
          <p:cNvSpPr/>
          <p:nvPr/>
        </p:nvSpPr>
        <p:spPr>
          <a:xfrm>
            <a:off x="20796" y="2870200"/>
            <a:ext cx="6259513" cy="398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500" y="3025775"/>
            <a:ext cx="5924550" cy="1470025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500" y="4657725"/>
            <a:ext cx="5924550" cy="146685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rgbClr val="636B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90500" y="6260328"/>
            <a:ext cx="5924550" cy="449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636B7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60" y="309390"/>
            <a:ext cx="2510838" cy="189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1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0" y="1462131"/>
            <a:ext cx="9144000" cy="5405411"/>
            <a:chOff x="0" y="1319491"/>
            <a:chExt cx="9385295" cy="5548051"/>
          </a:xfrm>
        </p:grpSpPr>
        <p:sp>
          <p:nvSpPr>
            <p:cNvPr id="9" name="Prostokąt 8"/>
            <p:cNvSpPr/>
            <p:nvPr userDrawn="1"/>
          </p:nvSpPr>
          <p:spPr>
            <a:xfrm>
              <a:off x="0" y="6163733"/>
              <a:ext cx="9385295" cy="6942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prstClr val="white"/>
                </a:solidFill>
              </a:endParaRPr>
            </a:p>
          </p:txBody>
        </p:sp>
        <p:grpSp>
          <p:nvGrpSpPr>
            <p:cNvPr id="10" name="Grupa 9"/>
            <p:cNvGrpSpPr/>
            <p:nvPr userDrawn="1"/>
          </p:nvGrpSpPr>
          <p:grpSpPr>
            <a:xfrm>
              <a:off x="0" y="1319491"/>
              <a:ext cx="5548424" cy="5548051"/>
              <a:chOff x="-9128" y="1327492"/>
              <a:chExt cx="5548424" cy="5548051"/>
            </a:xfrm>
          </p:grpSpPr>
          <p:sp>
            <p:nvSpPr>
              <p:cNvPr id="11" name="Prostokąt 10"/>
              <p:cNvSpPr/>
              <p:nvPr userDrawn="1"/>
            </p:nvSpPr>
            <p:spPr>
              <a:xfrm>
                <a:off x="-9128" y="5750800"/>
                <a:ext cx="1124743" cy="112474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Prostokąt 11"/>
              <p:cNvSpPr/>
              <p:nvPr userDrawn="1"/>
            </p:nvSpPr>
            <p:spPr>
              <a:xfrm>
                <a:off x="1115988" y="1327492"/>
                <a:ext cx="4423308" cy="44233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Prostokąt 13"/>
              <p:cNvSpPr/>
              <p:nvPr userDrawn="1"/>
            </p:nvSpPr>
            <p:spPr>
              <a:xfrm>
                <a:off x="1831428" y="2060848"/>
                <a:ext cx="2956596" cy="29565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95825" y="2171699"/>
            <a:ext cx="5924447" cy="1852614"/>
          </a:xfrm>
        </p:spPr>
        <p:txBody>
          <a:bodyPr anchor="ctr">
            <a:normAutofit/>
          </a:bodyPr>
          <a:lstStyle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95825" y="4149080"/>
            <a:ext cx="5924447" cy="1466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636B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95825" y="5788840"/>
            <a:ext cx="5924447" cy="4492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solidFill>
                  <a:srgbClr val="636B7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62981" y="0"/>
            <a:ext cx="2981019" cy="21716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027" y="66675"/>
            <a:ext cx="1973882" cy="149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09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801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1" name="Grupa 10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6" name="Prostokąt 15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7" name="Grupa 16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18" name="Prostokąt 17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" name="Prostokąt 18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" name="Prostokąt 19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pic>
          <p:nvPicPr>
            <p:cNvPr id="21" name="Obraz 20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203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124743" y="4611948"/>
            <a:ext cx="6759625" cy="13690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" name="Symbol zastępczy tekstu 2"/>
          <p:cNvSpPr>
            <a:spLocks noGrp="1"/>
          </p:cNvSpPr>
          <p:nvPr>
            <p:ph type="body" idx="1"/>
          </p:nvPr>
        </p:nvSpPr>
        <p:spPr>
          <a:xfrm>
            <a:off x="1124743" y="3118719"/>
            <a:ext cx="6759625" cy="14932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4231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/>
          <p:cNvGrpSpPr/>
          <p:nvPr/>
        </p:nvGrpSpPr>
        <p:grpSpPr>
          <a:xfrm>
            <a:off x="0" y="188640"/>
            <a:ext cx="5548424" cy="5548051"/>
            <a:chOff x="-9128" y="1327492"/>
            <a:chExt cx="5548424" cy="5548051"/>
          </a:xfrm>
        </p:grpSpPr>
        <p:sp>
          <p:nvSpPr>
            <p:cNvPr id="7" name="Prostokąt 6"/>
            <p:cNvSpPr/>
            <p:nvPr userDrawn="1"/>
          </p:nvSpPr>
          <p:spPr>
            <a:xfrm>
              <a:off x="-9128" y="5750800"/>
              <a:ext cx="1124743" cy="11247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prstClr val="white"/>
                </a:solidFill>
              </a:endParaRPr>
            </a:p>
          </p:txBody>
        </p:sp>
        <p:sp>
          <p:nvSpPr>
            <p:cNvPr id="10" name="Prostokąt 9"/>
            <p:cNvSpPr/>
            <p:nvPr userDrawn="1"/>
          </p:nvSpPr>
          <p:spPr>
            <a:xfrm>
              <a:off x="1115988" y="1327492"/>
              <a:ext cx="4423308" cy="44233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prstClr val="white"/>
                </a:solidFill>
              </a:endParaRPr>
            </a:p>
          </p:txBody>
        </p:sp>
        <p:sp>
          <p:nvSpPr>
            <p:cNvPr id="11" name="Prostokąt 10"/>
            <p:cNvSpPr/>
            <p:nvPr userDrawn="1"/>
          </p:nvSpPr>
          <p:spPr>
            <a:xfrm>
              <a:off x="1831428" y="2060848"/>
              <a:ext cx="2956596" cy="29565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4743" y="4611948"/>
            <a:ext cx="6759625" cy="13690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24743" y="3118719"/>
            <a:ext cx="6759625" cy="14932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4991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1925" y="1196753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199" y="1196754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09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3" name="Grupa 12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9" name="Prostokąt 18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0" name="Grupa 19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21" name="Prostokąt 20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" name="Prostokąt 21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" name="Prostokąt 22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pic>
          <p:nvPicPr>
            <p:cNvPr id="18" name="Obraz 17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1925" y="1196753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199" y="1196754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89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908" y="1196752"/>
            <a:ext cx="4335463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1925" y="1988840"/>
            <a:ext cx="4335463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365625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365625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010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Slajd tytułowy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/>
          <p:nvPr/>
        </p:nvSpPr>
        <p:spPr>
          <a:xfrm>
            <a:off x="6259513" y="0"/>
            <a:ext cx="2875137" cy="2880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"/>
          <p:cNvSpPr/>
          <p:nvPr/>
        </p:nvSpPr>
        <p:spPr>
          <a:xfrm>
            <a:off x="5796136" y="476672"/>
            <a:ext cx="2875137" cy="2880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"/>
          <p:cNvSpPr/>
          <p:nvPr/>
        </p:nvSpPr>
        <p:spPr>
          <a:xfrm>
            <a:off x="20796" y="2870200"/>
            <a:ext cx="6259513" cy="398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500" y="3025775"/>
            <a:ext cx="5924550" cy="1470025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500" y="4657725"/>
            <a:ext cx="5924550" cy="146685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rgbClr val="636B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90500" y="6260328"/>
            <a:ext cx="5924550" cy="449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636B7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60" y="309390"/>
            <a:ext cx="2510838" cy="189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48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a 12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4" name="Grupa 13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20" name="Prostokąt 19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1" name="Grupa 20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22" name="Prostokąt 21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" name="Prostokąt 22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" name="Prostokąt 23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pic>
          <p:nvPicPr>
            <p:cNvPr id="19" name="Obraz 18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908" y="1196752"/>
            <a:ext cx="4335463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1925" y="1988840"/>
            <a:ext cx="4335463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365625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365625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743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924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0" name="Grupa 9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6" name="Prostokąt 15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7" name="Grupa 16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18" name="Prostokąt 17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" name="Prostokąt 18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" name="Prostokąt 19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pic>
          <p:nvPicPr>
            <p:cNvPr id="15" name="Obraz 14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6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6575746"/>
            <a:ext cx="1828799" cy="30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14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716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9" name="Grupa 8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5" name="Prostokąt 14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6" name="Grupa 15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17" name="Prostokąt 16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" name="Prostokąt 17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" name="Prostokąt 18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pic>
          <p:nvPicPr>
            <p:cNvPr id="10" name="Obraz 9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616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135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9114"/>
            <a:ext cx="7772400" cy="885830"/>
          </a:xfrm>
          <a:prstGeom prst="rect">
            <a:avLst/>
          </a:prstGeom>
        </p:spPr>
        <p:txBody>
          <a:bodyPr/>
          <a:lstStyle>
            <a:lvl1pPr algn="ctr">
              <a:defRPr sz="2800" baseline="0">
                <a:solidFill>
                  <a:srgbClr val="B60024"/>
                </a:solidFill>
                <a:latin typeface="Arial" panose="020B0604020202020204" pitchFamily="34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68960"/>
            <a:ext cx="6400800" cy="542932"/>
          </a:xfrm>
        </p:spPr>
        <p:txBody>
          <a:bodyPr/>
          <a:lstStyle>
            <a:lvl1pPr marL="0" indent="0" algn="ctr">
              <a:buFontTx/>
              <a:buNone/>
              <a:defRPr sz="2000" baseline="0">
                <a:solidFill>
                  <a:srgbClr val="58595A"/>
                </a:solidFill>
                <a:latin typeface="Arial" panose="020B0604020202020204" pitchFamily="34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723580" y="4725144"/>
            <a:ext cx="2133600" cy="255587"/>
          </a:xfrm>
          <a:prstGeom prst="rect">
            <a:avLst/>
          </a:prstGeom>
        </p:spPr>
        <p:txBody>
          <a:bodyPr/>
          <a:lstStyle>
            <a:lvl1pPr algn="l">
              <a:defRPr sz="1200" smtClean="0"/>
            </a:lvl1pPr>
          </a:lstStyle>
          <a:p>
            <a:endParaRPr lang="pl-PL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4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0" y="1462131"/>
            <a:ext cx="9144000" cy="5405411"/>
            <a:chOff x="0" y="1319491"/>
            <a:chExt cx="9385295" cy="5548051"/>
          </a:xfrm>
        </p:grpSpPr>
        <p:sp>
          <p:nvSpPr>
            <p:cNvPr id="9" name="Prostokąt 8"/>
            <p:cNvSpPr/>
            <p:nvPr userDrawn="1"/>
          </p:nvSpPr>
          <p:spPr>
            <a:xfrm>
              <a:off x="0" y="6163733"/>
              <a:ext cx="9385295" cy="6942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bg1"/>
                </a:solidFill>
              </a:endParaRPr>
            </a:p>
          </p:txBody>
        </p:sp>
        <p:grpSp>
          <p:nvGrpSpPr>
            <p:cNvPr id="10" name="Grupa 9"/>
            <p:cNvGrpSpPr/>
            <p:nvPr userDrawn="1"/>
          </p:nvGrpSpPr>
          <p:grpSpPr>
            <a:xfrm>
              <a:off x="0" y="1319491"/>
              <a:ext cx="5548424" cy="5548051"/>
              <a:chOff x="-9128" y="1327492"/>
              <a:chExt cx="5548424" cy="5548051"/>
            </a:xfrm>
          </p:grpSpPr>
          <p:sp>
            <p:nvSpPr>
              <p:cNvPr id="11" name="Prostokąt 10"/>
              <p:cNvSpPr/>
              <p:nvPr userDrawn="1"/>
            </p:nvSpPr>
            <p:spPr>
              <a:xfrm>
                <a:off x="-9128" y="5750800"/>
                <a:ext cx="1124743" cy="112474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/>
              </a:p>
            </p:txBody>
          </p:sp>
          <p:sp>
            <p:nvSpPr>
              <p:cNvPr id="12" name="Prostokąt 11"/>
              <p:cNvSpPr/>
              <p:nvPr userDrawn="1"/>
            </p:nvSpPr>
            <p:spPr>
              <a:xfrm>
                <a:off x="1115988" y="1327492"/>
                <a:ext cx="4423308" cy="44233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/>
              </a:p>
            </p:txBody>
          </p:sp>
          <p:sp>
            <p:nvSpPr>
              <p:cNvPr id="14" name="Prostokąt 13"/>
              <p:cNvSpPr/>
              <p:nvPr userDrawn="1"/>
            </p:nvSpPr>
            <p:spPr>
              <a:xfrm>
                <a:off x="1831428" y="2060848"/>
                <a:ext cx="2956596" cy="29565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/>
              </a:p>
            </p:txBody>
          </p:sp>
        </p:grp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95825" y="2171699"/>
            <a:ext cx="5924447" cy="1852614"/>
          </a:xfrm>
        </p:spPr>
        <p:txBody>
          <a:bodyPr anchor="ctr">
            <a:normAutofit/>
          </a:bodyPr>
          <a:lstStyle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95825" y="4149080"/>
            <a:ext cx="5924447" cy="1466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636B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95825" y="5788840"/>
            <a:ext cx="5924447" cy="4492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solidFill>
                  <a:srgbClr val="636B7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62981" y="0"/>
            <a:ext cx="2981019" cy="21716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027" y="66675"/>
            <a:ext cx="1973882" cy="149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3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10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1" name="Grupa 10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6" name="Prostokąt 15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7" name="Grupa 16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18" name="Prostokąt 17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19" name="Prostokąt 18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20" name="Prostokąt 19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</p:grpSp>
        </p:grpSp>
        <p:pic>
          <p:nvPicPr>
            <p:cNvPr id="21" name="Obraz 20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016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124743" y="4611948"/>
            <a:ext cx="6759625" cy="13690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" name="Symbol zastępczy tekstu 2"/>
          <p:cNvSpPr>
            <a:spLocks noGrp="1"/>
          </p:cNvSpPr>
          <p:nvPr>
            <p:ph type="body" idx="1"/>
          </p:nvPr>
        </p:nvSpPr>
        <p:spPr>
          <a:xfrm>
            <a:off x="1124743" y="3118719"/>
            <a:ext cx="6759625" cy="14932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12709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/>
          <p:cNvGrpSpPr/>
          <p:nvPr/>
        </p:nvGrpSpPr>
        <p:grpSpPr>
          <a:xfrm>
            <a:off x="0" y="188640"/>
            <a:ext cx="5548424" cy="5548051"/>
            <a:chOff x="-9128" y="1327492"/>
            <a:chExt cx="5548424" cy="5548051"/>
          </a:xfrm>
        </p:grpSpPr>
        <p:sp>
          <p:nvSpPr>
            <p:cNvPr id="7" name="Prostokąt 6"/>
            <p:cNvSpPr/>
            <p:nvPr userDrawn="1"/>
          </p:nvSpPr>
          <p:spPr>
            <a:xfrm>
              <a:off x="-9128" y="5750800"/>
              <a:ext cx="1124743" cy="11247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 userDrawn="1"/>
          </p:nvSpPr>
          <p:spPr>
            <a:xfrm>
              <a:off x="1115988" y="1327492"/>
              <a:ext cx="4423308" cy="44233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rostokąt 10"/>
            <p:cNvSpPr/>
            <p:nvPr userDrawn="1"/>
          </p:nvSpPr>
          <p:spPr>
            <a:xfrm>
              <a:off x="1831428" y="2060848"/>
              <a:ext cx="2956596" cy="29565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4743" y="4611948"/>
            <a:ext cx="6759625" cy="13690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24743" y="3118719"/>
            <a:ext cx="6759625" cy="14932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3445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1925" y="1196753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199" y="1196754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441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61924" y="166687"/>
            <a:ext cx="7506419" cy="886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 defTabSz="457200"/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1925" y="1196753"/>
            <a:ext cx="8839200" cy="5289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10400" y="64865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636B71"/>
                </a:solidFill>
              </a:defRPr>
            </a:lvl1pPr>
          </a:lstStyle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387" y="81243"/>
            <a:ext cx="1286887" cy="971493"/>
          </a:xfrm>
          <a:prstGeom prst="rect">
            <a:avLst/>
          </a:prstGeom>
        </p:spPr>
      </p:pic>
      <p:pic>
        <p:nvPicPr>
          <p:cNvPr id="9" name="Obraz 8" descr="znak PBR-150dpi.png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6511317"/>
            <a:ext cx="1908174" cy="35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03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  <p:sldLayoutId id="2147483768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pl-PL"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tabLst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61924" y="166687"/>
            <a:ext cx="7506419" cy="886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 defTabSz="457200"/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1925" y="1196753"/>
            <a:ext cx="8839200" cy="5289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10400" y="64865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636B71"/>
                </a:solidFill>
              </a:defRPr>
            </a:lvl1pPr>
          </a:lstStyle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387" y="81243"/>
            <a:ext cx="1286887" cy="971493"/>
          </a:xfrm>
          <a:prstGeom prst="rect">
            <a:avLst/>
          </a:prstGeom>
        </p:spPr>
      </p:pic>
      <p:pic>
        <p:nvPicPr>
          <p:cNvPr id="9" name="Obraz 8" descr="znak PBR-150dpi.png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6511317"/>
            <a:ext cx="1908174" cy="35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63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  <p:sldLayoutId id="2147483786" r:id="rId17"/>
    <p:sldLayoutId id="2147483787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pl-PL"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tabLst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2636912"/>
            <a:ext cx="6054812" cy="1656184"/>
          </a:xfrm>
        </p:spPr>
        <p:txBody>
          <a:bodyPr>
            <a:noAutofit/>
          </a:bodyPr>
          <a:lstStyle/>
          <a:p>
            <a:pPr algn="ctr"/>
            <a:r>
              <a:rPr lang="pl-PL" sz="3600" b="0" dirty="0" smtClean="0"/>
              <a:t/>
            </a:r>
            <a:br>
              <a:rPr lang="pl-PL" sz="3600" b="0" dirty="0" smtClean="0"/>
            </a:br>
            <a:r>
              <a:rPr lang="pl-PL" sz="3600" b="0" dirty="0"/>
              <a:t/>
            </a:r>
            <a:br>
              <a:rPr lang="pl-PL" sz="3600" b="0" dirty="0"/>
            </a:br>
            <a:r>
              <a:rPr lang="pl-PL" sz="3600" b="0" dirty="0" smtClean="0"/>
              <a:t>Mikropożyczka na rozpoczęcie działalności gospodarczej</a:t>
            </a:r>
            <a:br>
              <a:rPr lang="pl-PL" sz="3600" b="0" dirty="0" smtClean="0"/>
            </a:br>
            <a:r>
              <a:rPr lang="pl-PL" sz="3600" b="0" dirty="0" smtClean="0"/>
              <a:t>woj. lubelskie</a:t>
            </a:r>
            <a:r>
              <a:rPr lang="pl-PL" sz="3600" b="0" dirty="0"/>
              <a:t/>
            </a:r>
            <a:br>
              <a:rPr lang="pl-PL" sz="3600" b="0" dirty="0"/>
            </a:br>
            <a:r>
              <a:rPr lang="pl-PL" sz="3600" b="0" dirty="0" smtClean="0"/>
              <a:t/>
            </a:r>
            <a:br>
              <a:rPr lang="pl-PL" sz="3600" b="0" dirty="0" smtClean="0"/>
            </a:br>
            <a:r>
              <a:rPr lang="pl-PL" sz="3600" b="0" dirty="0" smtClean="0"/>
              <a:t>działanie 9.3</a:t>
            </a:r>
            <a:endParaRPr lang="pl-PL" sz="3600" b="0" dirty="0"/>
          </a:p>
        </p:txBody>
      </p:sp>
    </p:spTree>
    <p:extLst>
      <p:ext uri="{BB962C8B-B14F-4D97-AF65-F5344CB8AC3E}">
        <p14:creationId xmlns:p14="http://schemas.microsoft.com/office/powerpoint/2010/main" val="41321276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0D5CB3D-699E-4EC5-A2C5-8E3D1B2B5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155040"/>
              </p:ext>
            </p:extLst>
          </p:nvPr>
        </p:nvGraphicFramePr>
        <p:xfrm>
          <a:off x="122902" y="2031218"/>
          <a:ext cx="8913594" cy="4422118"/>
        </p:xfrm>
        <a:graphic>
          <a:graphicData uri="http://schemas.openxmlformats.org/drawingml/2006/table">
            <a:tbl>
              <a:tblPr firstRow="1" firstCol="1" bandRow="1"/>
              <a:tblGrid>
                <a:gridCol w="1496770">
                  <a:extLst>
                    <a:ext uri="{9D8B030D-6E8A-4147-A177-3AD203B41FA5}">
                      <a16:colId xmlns:a16="http://schemas.microsoft.com/office/drawing/2014/main" val="3712818671"/>
                    </a:ext>
                  </a:extLst>
                </a:gridCol>
                <a:gridCol w="7416824">
                  <a:extLst>
                    <a:ext uri="{9D8B030D-6E8A-4147-A177-3AD203B41FA5}">
                      <a16:colId xmlns:a16="http://schemas.microsoft.com/office/drawing/2014/main" val="3751807631"/>
                    </a:ext>
                  </a:extLst>
                </a:gridCol>
              </a:tblGrid>
              <a:tr h="4422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Dla kogo?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bezrobotne lub bierne zawodowo w wieku 30 lat i więcej, pozostające poza rynkiem pracy ( w tym zarejestrowane w PUP jako bezrobotne ) zamierzające rozpocząć prowadzenie działalności gospodarczej, zwłaszcza te, które znajdują się w szczególnie trudnej sytuacji na rynku pracy tj.: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wieku 50 lat i więcej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kobiety,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 niepełnosprawnościami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długotrwale bezrobotne,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 o niskich kwalifikacjach.</a:t>
                      </a:r>
                    </a:p>
                    <a:p>
                      <a:pPr marL="285750" lvl="0" indent="-28575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endParaRPr lang="pl-PL" sz="1400" b="1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Pozostający bez pracy mężczyźni w wieku 30-49 lat 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29188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441516"/>
              </p:ext>
            </p:extLst>
          </p:nvPr>
        </p:nvGraphicFramePr>
        <p:xfrm>
          <a:off x="113228" y="1052736"/>
          <a:ext cx="8917543" cy="1080120"/>
        </p:xfrm>
        <a:graphic>
          <a:graphicData uri="http://schemas.openxmlformats.org/drawingml/2006/table">
            <a:tbl>
              <a:tblPr firstRow="1" firstCol="1" bandRow="1"/>
              <a:tblGrid>
                <a:gridCol w="1506444">
                  <a:extLst>
                    <a:ext uri="{9D8B030D-6E8A-4147-A177-3AD203B41FA5}">
                      <a16:colId xmlns:a16="http://schemas.microsoft.com/office/drawing/2014/main" val="3469399847"/>
                    </a:ext>
                  </a:extLst>
                </a:gridCol>
                <a:gridCol w="7123067">
                  <a:extLst>
                    <a:ext uri="{9D8B030D-6E8A-4147-A177-3AD203B41FA5}">
                      <a16:colId xmlns:a16="http://schemas.microsoft.com/office/drawing/2014/main" val="3881990318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137671517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POŻYCZKA </a:t>
                      </a:r>
                      <a:r>
                        <a:rPr lang="pl-PL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ROZPOCZĘCIE DZIAŁALNOŚCI </a:t>
                      </a:r>
                      <a:r>
                        <a:rPr lang="pl-PL" sz="20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GOSPODARCZEJ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43677"/>
                  </a:ext>
                </a:extLst>
              </a:tr>
            </a:tbl>
          </a:graphicData>
        </a:graphic>
      </p:graphicFrame>
      <p:pic>
        <p:nvPicPr>
          <p:cNvPr id="5" name="Obraz 4" descr="\\Bgk21\home\BANK\PUBLIC\WYMIANA\DIF i DPE\LOGO\BGK95\Logo BGK 9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02" y="404664"/>
            <a:ext cx="1614170" cy="5148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565638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0D5CB3D-699E-4EC5-A2C5-8E3D1B2B5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265683"/>
              </p:ext>
            </p:extLst>
          </p:nvPr>
        </p:nvGraphicFramePr>
        <p:xfrm>
          <a:off x="122902" y="2031218"/>
          <a:ext cx="8913594" cy="4422118"/>
        </p:xfrm>
        <a:graphic>
          <a:graphicData uri="http://schemas.openxmlformats.org/drawingml/2006/table">
            <a:tbl>
              <a:tblPr firstRow="1" firstCol="1" bandRow="1"/>
              <a:tblGrid>
                <a:gridCol w="1496770">
                  <a:extLst>
                    <a:ext uri="{9D8B030D-6E8A-4147-A177-3AD203B41FA5}">
                      <a16:colId xmlns:a16="http://schemas.microsoft.com/office/drawing/2014/main" val="3712818671"/>
                    </a:ext>
                  </a:extLst>
                </a:gridCol>
                <a:gridCol w="7416824">
                  <a:extLst>
                    <a:ext uri="{9D8B030D-6E8A-4147-A177-3AD203B41FA5}">
                      <a16:colId xmlns:a16="http://schemas.microsoft.com/office/drawing/2014/main" val="3751807631"/>
                    </a:ext>
                  </a:extLst>
                </a:gridCol>
              </a:tblGrid>
              <a:tr h="4422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Dla kogo?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c.d.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Dodatkowo uczestnikami projektu mogą być również osoby w wieku 30 lat i więcej należące do następujących grup docelowych: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 odchodzące z rolnictwa i ich rodziny,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 ubogie pracujące,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 zatrudnione na umowach krótkoterminowych lub pracujący w ramach umów cywilno-prawnych, których zarobki miesięczne nie przekraczają wysokości minimalnego wynagrodzenia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 miesiącu poprzedzającym dzień przystąpienia do projektu;</a:t>
                      </a:r>
                      <a:endParaRPr lang="pl-PL" sz="1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imigranci 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 w tym osoby polskiego pochodzenia )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reemigranci</a:t>
                      </a:r>
                    </a:p>
                    <a:p>
                      <a:pPr marL="285750" lvl="0" indent="-28575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29188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13228" y="1052736"/>
          <a:ext cx="8917543" cy="1080120"/>
        </p:xfrm>
        <a:graphic>
          <a:graphicData uri="http://schemas.openxmlformats.org/drawingml/2006/table">
            <a:tbl>
              <a:tblPr firstRow="1" firstCol="1" bandRow="1"/>
              <a:tblGrid>
                <a:gridCol w="1506444">
                  <a:extLst>
                    <a:ext uri="{9D8B030D-6E8A-4147-A177-3AD203B41FA5}">
                      <a16:colId xmlns:a16="http://schemas.microsoft.com/office/drawing/2014/main" val="3469399847"/>
                    </a:ext>
                  </a:extLst>
                </a:gridCol>
                <a:gridCol w="7123067">
                  <a:extLst>
                    <a:ext uri="{9D8B030D-6E8A-4147-A177-3AD203B41FA5}">
                      <a16:colId xmlns:a16="http://schemas.microsoft.com/office/drawing/2014/main" val="3881990318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137671517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POŻYCZKA </a:t>
                      </a:r>
                      <a:r>
                        <a:rPr lang="pl-PL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ROZPOCZĘCIE DZIAŁALNOŚCI </a:t>
                      </a:r>
                      <a:r>
                        <a:rPr lang="pl-PL" sz="20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GOSPODARCZEJ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43677"/>
                  </a:ext>
                </a:extLst>
              </a:tr>
            </a:tbl>
          </a:graphicData>
        </a:graphic>
      </p:graphicFrame>
      <p:pic>
        <p:nvPicPr>
          <p:cNvPr id="5" name="Obraz 4" descr="\\Bgk21\home\BANK\PUBLIC\WYMIANA\DIF i DPE\LOGO\BGK95\Logo BGK 9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02" y="404664"/>
            <a:ext cx="1614170" cy="5148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294709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0D5CB3D-699E-4EC5-A2C5-8E3D1B2B5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897754"/>
              </p:ext>
            </p:extLst>
          </p:nvPr>
        </p:nvGraphicFramePr>
        <p:xfrm>
          <a:off x="107506" y="1124744"/>
          <a:ext cx="8928990" cy="5328592"/>
        </p:xfrm>
        <a:graphic>
          <a:graphicData uri="http://schemas.openxmlformats.org/drawingml/2006/table">
            <a:tbl>
              <a:tblPr firstRow="1" firstCol="1" bandRow="1"/>
              <a:tblGrid>
                <a:gridCol w="1512166">
                  <a:extLst>
                    <a:ext uri="{9D8B030D-6E8A-4147-A177-3AD203B41FA5}">
                      <a16:colId xmlns:a16="http://schemas.microsoft.com/office/drawing/2014/main" val="3712818671"/>
                    </a:ext>
                  </a:extLst>
                </a:gridCol>
                <a:gridCol w="7130181">
                  <a:extLst>
                    <a:ext uri="{9D8B030D-6E8A-4147-A177-3AD203B41FA5}">
                      <a16:colId xmlns:a16="http://schemas.microsoft.com/office/drawing/2014/main" val="3751807631"/>
                    </a:ext>
                  </a:extLst>
                </a:gridCol>
                <a:gridCol w="286643">
                  <a:extLst>
                    <a:ext uri="{9D8B030D-6E8A-4147-A177-3AD203B41FA5}">
                      <a16:colId xmlns:a16="http://schemas.microsoft.com/office/drawing/2014/main" val="28822672"/>
                    </a:ext>
                  </a:extLst>
                </a:gridCol>
              </a:tblGrid>
              <a:tr h="999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POŻYCZKA NA ROZPOCZĘCIE DZIAŁALNOŚCI GOSPODARCZEJ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279596"/>
                  </a:ext>
                </a:extLst>
              </a:tr>
              <a:tr h="4329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Dla kogo?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Ostateczni Odbiorcy ubiegający się o Mikropożyczkę muszą spełnić łącznie następujące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kryteria: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są osobami fizycznymi zamierzającymi prowadzić działalność gospodarczą na terenie województwa lubelskiego</a:t>
                      </a:r>
                      <a:endParaRPr lang="pl-PL" sz="1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będą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prowadzić działalność gospodarczą przez okres co najmniej 12 m-</a:t>
                      </a:r>
                      <a:r>
                        <a:rPr lang="pl-PL" sz="1400" b="1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od dnia faktycznego rozpoczęcia działalności gospodarczej (zgodnie z aktualnym wpisem do CEIDG lub KRS ), przy czym do okresu prowadzenia działalności gospodarczej zalicza się przerwy w jej prowadzeniu z powodu choroby lub korzystania ze świadczenia rehabilitacyjnego.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złożą oświadczenie o niekorzystaniu równolegle z innych środków publicznych na pokrycie tych samych wydatków służących podjęciu i prowadzeniu działowości gospodarczej bądź też założenie spółdzielni lub spółdzielni socjalnej</a:t>
                      </a:r>
                      <a:endParaRPr lang="pl-PL" sz="1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291885"/>
                  </a:ext>
                </a:extLst>
              </a:tr>
            </a:tbl>
          </a:graphicData>
        </a:graphic>
      </p:graphicFrame>
      <p:pic>
        <p:nvPicPr>
          <p:cNvPr id="3" name="Obraz 2" descr="\\Bgk21\home\BANK\PUBLIC\WYMIANA\DIF i DPE\LOGO\BGK95\Logo BGK 9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476672"/>
            <a:ext cx="1614170" cy="4428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154325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18005A55-1339-4670-AA32-B67C4E89F6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785365"/>
              </p:ext>
            </p:extLst>
          </p:nvPr>
        </p:nvGraphicFramePr>
        <p:xfrm>
          <a:off x="107505" y="2112445"/>
          <a:ext cx="8928991" cy="4566994"/>
        </p:xfrm>
        <a:graphic>
          <a:graphicData uri="http://schemas.openxmlformats.org/drawingml/2006/table">
            <a:tbl>
              <a:tblPr firstRow="1" firstCol="1" bandRow="1"/>
              <a:tblGrid>
                <a:gridCol w="1512167">
                  <a:extLst>
                    <a:ext uri="{9D8B030D-6E8A-4147-A177-3AD203B41FA5}">
                      <a16:colId xmlns:a16="http://schemas.microsoft.com/office/drawing/2014/main" val="947970236"/>
                    </a:ext>
                  </a:extLst>
                </a:gridCol>
                <a:gridCol w="7416824">
                  <a:extLst>
                    <a:ext uri="{9D8B030D-6E8A-4147-A177-3AD203B41FA5}">
                      <a16:colId xmlns:a16="http://schemas.microsoft.com/office/drawing/2014/main" val="4102192749"/>
                    </a:ext>
                  </a:extLst>
                </a:gridCol>
              </a:tblGrid>
              <a:tr h="1051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Kwota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pl-PL" sz="2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96  000,00 PLN</a:t>
                      </a:r>
                      <a:r>
                        <a:rPr lang="pl-PL" sz="2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2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pl-PL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183635"/>
                  </a:ext>
                </a:extLst>
              </a:tr>
              <a:tr h="59327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Oprocentowanie</a:t>
                      </a:r>
                      <a:r>
                        <a:rPr lang="pl-PL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stałe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2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0,37 </a:t>
                      </a:r>
                      <a:r>
                        <a:rPr lang="pl-PL" sz="2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</a:txBody>
                  <a:tcPr marL="108000" marR="144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8171194"/>
                  </a:ext>
                </a:extLst>
              </a:tr>
              <a:tr h="9064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2800" b="1" i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 </a:t>
                      </a:r>
                      <a:r>
                        <a:rPr lang="pl-PL" sz="28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prowizji i opłat związanych z obsługą</a:t>
                      </a:r>
                      <a:endParaRPr lang="pl-PL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8672976"/>
                  </a:ext>
                </a:extLst>
              </a:tr>
              <a:tr h="593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Wkład własny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2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 wymagany</a:t>
                      </a:r>
                    </a:p>
                  </a:txBody>
                  <a:tcPr marL="108000" marR="144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365619"/>
                  </a:ext>
                </a:extLst>
              </a:tr>
              <a:tr h="1051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Okres spłaty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2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84 m-ce </a:t>
                      </a:r>
                    </a:p>
                    <a:p>
                      <a:pPr marL="260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(w tym karencja max. 6 m-</a:t>
                      </a:r>
                      <a:r>
                        <a:rPr lang="pl-PL" sz="28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</a:t>
                      </a:r>
                      <a:r>
                        <a:rPr lang="pl-PL" sz="2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pl-PL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32428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1EA71319-B4C9-4D43-99C3-74F84C18859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3455" y="1196752"/>
          <a:ext cx="8933041" cy="915694"/>
        </p:xfrm>
        <a:graphic>
          <a:graphicData uri="http://schemas.openxmlformats.org/drawingml/2006/table">
            <a:tbl>
              <a:tblPr firstRow="1" firstCol="1" bandRow="1"/>
              <a:tblGrid>
                <a:gridCol w="1804249">
                  <a:extLst>
                    <a:ext uri="{9D8B030D-6E8A-4147-A177-3AD203B41FA5}">
                      <a16:colId xmlns:a16="http://schemas.microsoft.com/office/drawing/2014/main" val="2608883775"/>
                    </a:ext>
                  </a:extLst>
                </a:gridCol>
                <a:gridCol w="6768752">
                  <a:extLst>
                    <a:ext uri="{9D8B030D-6E8A-4147-A177-3AD203B41FA5}">
                      <a16:colId xmlns:a16="http://schemas.microsoft.com/office/drawing/2014/main" val="393683456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160088444"/>
                    </a:ext>
                  </a:extLst>
                </a:gridCol>
              </a:tblGrid>
              <a:tr h="915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POŻYCZKA NA ROZPOCZĘCIE DZIAŁALNOŚCI GOSPODARCZEJ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946583"/>
                  </a:ext>
                </a:extLst>
              </a:tr>
            </a:tbl>
          </a:graphicData>
        </a:graphic>
      </p:graphicFrame>
      <p:pic>
        <p:nvPicPr>
          <p:cNvPr id="6" name="Obraz 5" descr="\\Bgk21\home\BANK\PUBLIC\WYMIANA\DIF i DPE\LOGO\BGK95\Logo BGK 9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1614170" cy="5171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83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C993D70D-2E69-4083-A335-221C981B6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151269"/>
              </p:ext>
            </p:extLst>
          </p:nvPr>
        </p:nvGraphicFramePr>
        <p:xfrm>
          <a:off x="107504" y="1124743"/>
          <a:ext cx="8928992" cy="906141"/>
        </p:xfrm>
        <a:graphic>
          <a:graphicData uri="http://schemas.openxmlformats.org/drawingml/2006/table">
            <a:tbl>
              <a:tblPr firstRow="1" firstCol="1" bandRow="1"/>
              <a:tblGrid>
                <a:gridCol w="1728192">
                  <a:extLst>
                    <a:ext uri="{9D8B030D-6E8A-4147-A177-3AD203B41FA5}">
                      <a16:colId xmlns:a16="http://schemas.microsoft.com/office/drawing/2014/main" val="2608883775"/>
                    </a:ext>
                  </a:extLst>
                </a:gridCol>
                <a:gridCol w="6840760">
                  <a:extLst>
                    <a:ext uri="{9D8B030D-6E8A-4147-A177-3AD203B41FA5}">
                      <a16:colId xmlns:a16="http://schemas.microsoft.com/office/drawing/2014/main" val="393683456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160088444"/>
                    </a:ext>
                  </a:extLst>
                </a:gridCol>
              </a:tblGrid>
              <a:tr h="906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POŻYCZKA NA ROZPOCZĘCIE DZIAŁALNOŚCI GOSPODARCZEJ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946583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325B862-82EB-4DB3-8DD2-DABE3A3FA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9363"/>
              </p:ext>
            </p:extLst>
          </p:nvPr>
        </p:nvGraphicFramePr>
        <p:xfrm>
          <a:off x="107504" y="2030884"/>
          <a:ext cx="8928992" cy="4474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110387034"/>
                    </a:ext>
                  </a:extLst>
                </a:gridCol>
                <a:gridCol w="7416824">
                  <a:extLst>
                    <a:ext uri="{9D8B030D-6E8A-4147-A177-3AD203B41FA5}">
                      <a16:colId xmlns:a16="http://schemas.microsoft.com/office/drawing/2014/main" val="569464884"/>
                    </a:ext>
                  </a:extLst>
                </a:gridCol>
              </a:tblGrid>
              <a:tr h="1528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Cel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endParaRPr lang="pl-PL" sz="1400" b="1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</a:rPr>
                        <a:t>Zakup </a:t>
                      </a: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środków trwałych,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Zakup wartości niematerialnych i prawnych,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Kapitał obrotowy związany z realizacją inwestycji,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Inne cele związane z rozpoczęciem działalności gospodarczej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na które zostało przyznane finansowanie.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9405169"/>
                  </a:ext>
                </a:extLst>
              </a:tr>
              <a:tr h="2894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Ograniczenia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endParaRPr lang="pl-PL" sz="1400" b="1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</a:rPr>
                        <a:t>Wnioskodawca </a:t>
                      </a: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może uzyskać tylko jedną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</a:rPr>
                        <a:t>Jednostkową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</a:rPr>
                        <a:t> Pożyczkę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</a:rPr>
                        <a:t>na rozpoczęcie działalności gospodarczej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</a:rPr>
                        <a:t>Finansowanie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</a:rPr>
                        <a:t> wydatków niezwiązanych bezpośrednio z celem inwestycji oraz refinansowanie inwestycji,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</a:rPr>
                        <a:t>Finansowanie inwestycji w ramach sektorów wykluczonych  m.in. rybołówstwo, akwakultura, produkcja przetwarzanie i wprowadzanie do obrotu  produktów rolnych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</a:rPr>
                        <a:t>Pomocy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</a:rPr>
                        <a:t> przyznawanej na działowość związaną z wywozem do państw trzecich lub członkowskich, tworzeniem i prowadzeniem sieci dystrybucyjnej lub innymi wydatkami bieżącymi związanymi z prowadzeniem działalności wywozowej.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957873"/>
                  </a:ext>
                </a:extLst>
              </a:tr>
            </a:tbl>
          </a:graphicData>
        </a:graphic>
      </p:graphicFrame>
      <p:pic>
        <p:nvPicPr>
          <p:cNvPr id="5" name="Obraz 4" descr="\\Bgk21\home\BANK\PUBLIC\WYMIANA\DIF i DPE\LOGO\BGK95\Logo BGK 95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3" y="476671"/>
            <a:ext cx="1614170" cy="445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104905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140009F-787D-4D6B-ACB9-E808C7877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707781"/>
              </p:ext>
            </p:extLst>
          </p:nvPr>
        </p:nvGraphicFramePr>
        <p:xfrm>
          <a:off x="107504" y="2204864"/>
          <a:ext cx="8928992" cy="4248472"/>
        </p:xfrm>
        <a:graphic>
          <a:graphicData uri="http://schemas.openxmlformats.org/drawingml/2006/table">
            <a:tbl>
              <a:tblPr firstRow="1" firstCol="1" bandRow="1"/>
              <a:tblGrid>
                <a:gridCol w="1512168">
                  <a:extLst>
                    <a:ext uri="{9D8B030D-6E8A-4147-A177-3AD203B41FA5}">
                      <a16:colId xmlns:a16="http://schemas.microsoft.com/office/drawing/2014/main" val="2894865238"/>
                    </a:ext>
                  </a:extLst>
                </a:gridCol>
                <a:gridCol w="7416824">
                  <a:extLst>
                    <a:ext uri="{9D8B030D-6E8A-4147-A177-3AD203B41FA5}">
                      <a16:colId xmlns:a16="http://schemas.microsoft.com/office/drawing/2014/main" val="350915180"/>
                    </a:ext>
                  </a:extLst>
                </a:gridCol>
              </a:tblGrid>
              <a:tr h="2183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Zabezpieczenie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Weksel własny in blanco oraz dodatkowo co najmniej jedno z poniższych form zabezpieczenia: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poręczenie wekslowe osób fizycznych lub prawnych,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zastaw rejestrowy na środkach trwałych wraz z cesją praw z polisy ubezpieczeniowej,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hipoteka na nieruchomości wraz z cesją praw z polisy ubezpieczeniowej,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inne, do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negocjacji.</a:t>
                      </a: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9361914"/>
                  </a:ext>
                </a:extLst>
              </a:tr>
              <a:tr h="206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Wykluczenia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Zakaz podwójnego finasowania wydatków pokrytych uprzednio ze środków EFSI, z innych funduszy, programów, środków i instrumentów Unii Europejskiej lub innych źródeł pomocy krajowej lub zagranicznej,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Spłata zobowiązań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(kredyty</a:t>
                      </a: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leasingi, publiczno-prawne)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Refinansowanie inwestycji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zrealizowanych.</a:t>
                      </a: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59646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1B8410F4-87E5-4677-9334-60FC2BC236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208439"/>
              </p:ext>
            </p:extLst>
          </p:nvPr>
        </p:nvGraphicFramePr>
        <p:xfrm>
          <a:off x="107504" y="1124744"/>
          <a:ext cx="8928992" cy="1080120"/>
        </p:xfrm>
        <a:graphic>
          <a:graphicData uri="http://schemas.openxmlformats.org/drawingml/2006/table">
            <a:tbl>
              <a:tblPr firstRow="1" firstCol="1" bandRow="1"/>
              <a:tblGrid>
                <a:gridCol w="1669759">
                  <a:extLst>
                    <a:ext uri="{9D8B030D-6E8A-4147-A177-3AD203B41FA5}">
                      <a16:colId xmlns:a16="http://schemas.microsoft.com/office/drawing/2014/main" val="2608883775"/>
                    </a:ext>
                  </a:extLst>
                </a:gridCol>
                <a:gridCol w="6896832">
                  <a:extLst>
                    <a:ext uri="{9D8B030D-6E8A-4147-A177-3AD203B41FA5}">
                      <a16:colId xmlns:a16="http://schemas.microsoft.com/office/drawing/2014/main" val="3936834565"/>
                    </a:ext>
                  </a:extLst>
                </a:gridCol>
                <a:gridCol w="362401">
                  <a:extLst>
                    <a:ext uri="{9D8B030D-6E8A-4147-A177-3AD203B41FA5}">
                      <a16:colId xmlns:a16="http://schemas.microsoft.com/office/drawing/2014/main" val="1160088444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POŻYCZKA NA ROZPOCZĘCIE DZIAŁALNOŚCI GOSPODARCZEJ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946583"/>
                  </a:ext>
                </a:extLst>
              </a:tr>
            </a:tbl>
          </a:graphicData>
        </a:graphic>
      </p:graphicFrame>
      <p:pic>
        <p:nvPicPr>
          <p:cNvPr id="5" name="Obraz 4" descr="\\Bgk21\home\BANK\PUBLIC\WYMIANA\DIF i DPE\LOGO\BGK95\Logo BGK 9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8680"/>
            <a:ext cx="1800200" cy="448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322808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90500" y="292408"/>
            <a:ext cx="7333828" cy="3672409"/>
          </a:xfrm>
        </p:spPr>
        <p:txBody>
          <a:bodyPr>
            <a:normAutofit fontScale="90000"/>
          </a:bodyPr>
          <a:lstStyle/>
          <a:p>
            <a:r>
              <a:rPr lang="pl-PL" sz="1800" dirty="0" smtClean="0"/>
              <a:t>                                  </a:t>
            </a:r>
            <a:br>
              <a:rPr lang="pl-PL" sz="1800" dirty="0" smtClean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4400" dirty="0" smtClean="0"/>
              <a:t>Dziękuję </a:t>
            </a:r>
            <a:r>
              <a:rPr lang="pl-PL" sz="4400" dirty="0" smtClean="0"/>
              <a:t>za uwagę </a:t>
            </a:r>
            <a:br>
              <a:rPr lang="pl-PL" sz="44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2700" dirty="0" smtClean="0"/>
              <a:t>                </a:t>
            </a:r>
            <a:r>
              <a:rPr lang="pl-PL" sz="2700" dirty="0" smtClean="0"/>
              <a:t>  </a:t>
            </a:r>
            <a:r>
              <a:rPr lang="pl-PL" sz="2700" dirty="0" smtClean="0"/>
              <a:t>Andrzej Hlawacik</a:t>
            </a:r>
            <a:br>
              <a:rPr lang="pl-PL" sz="2700" dirty="0" smtClean="0"/>
            </a:br>
            <a:r>
              <a:rPr lang="pl-PL" sz="2700" dirty="0" smtClean="0"/>
              <a:t>              </a:t>
            </a:r>
            <a:r>
              <a:rPr lang="pl-PL" sz="2700" dirty="0" smtClean="0"/>
              <a:t>    </a:t>
            </a:r>
            <a:r>
              <a:rPr lang="pl-PL" sz="2700" dirty="0" smtClean="0"/>
              <a:t>Specjalista   </a:t>
            </a:r>
            <a:br>
              <a:rPr lang="pl-PL" sz="2700" dirty="0" smtClean="0"/>
            </a:br>
            <a:r>
              <a:rPr lang="pl-PL" sz="2700" dirty="0"/>
              <a:t> </a:t>
            </a:r>
            <a:r>
              <a:rPr lang="pl-PL" sz="2700" dirty="0" smtClean="0"/>
              <a:t>                 Departament </a:t>
            </a:r>
            <a:r>
              <a:rPr lang="pl-PL" sz="2700" dirty="0" smtClean="0"/>
              <a:t>Instrumentów Finansowych</a:t>
            </a: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>      </a:t>
            </a: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/>
              <a:t> </a:t>
            </a:r>
            <a:r>
              <a:rPr lang="pl-PL" sz="2700" dirty="0" smtClean="0"/>
              <a:t>     </a:t>
            </a:r>
            <a:r>
              <a:rPr lang="pl-PL" sz="2700" dirty="0" smtClean="0"/>
              <a:t> </a:t>
            </a:r>
            <a:r>
              <a:rPr lang="pl-PL" sz="2700" dirty="0" smtClean="0"/>
              <a:t>tel. 572 775 102</a:t>
            </a:r>
            <a:br>
              <a:rPr lang="pl-PL" sz="2700" dirty="0" smtClean="0"/>
            </a:br>
            <a:r>
              <a:rPr lang="pl-PL" sz="2700" dirty="0" smtClean="0"/>
              <a:t>     </a:t>
            </a:r>
            <a:r>
              <a:rPr lang="pl-PL" sz="2700" dirty="0" smtClean="0"/>
              <a:t>  </a:t>
            </a:r>
            <a:r>
              <a:rPr lang="pl-PL" sz="2700" dirty="0" smtClean="0"/>
              <a:t>e-mail: Andrzej.Hlawacik@bgk.pl</a:t>
            </a:r>
            <a:br>
              <a:rPr lang="pl-PL" sz="2700" dirty="0" smtClean="0"/>
            </a:b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>Bank </a:t>
            </a:r>
            <a:r>
              <a:rPr lang="pl-PL" sz="2700" dirty="0"/>
              <a:t>Gospodarstwa </a:t>
            </a:r>
            <a:r>
              <a:rPr lang="pl-PL" sz="2700" dirty="0" smtClean="0"/>
              <a:t>Krajowego</a:t>
            </a:r>
            <a:r>
              <a:rPr lang="pl-PL" sz="2700" dirty="0"/>
              <a:t/>
            </a:r>
            <a:br>
              <a:rPr lang="pl-PL" sz="2700" dirty="0"/>
            </a:br>
            <a:r>
              <a:rPr lang="pl-PL" sz="2700" dirty="0"/>
              <a:t>ul. </a:t>
            </a:r>
            <a:r>
              <a:rPr lang="pl-PL" sz="2700" dirty="0" smtClean="0"/>
              <a:t>Spokojna 2,  20-074 Lublin</a:t>
            </a:r>
            <a:r>
              <a:rPr lang="pl-PL" sz="2700" dirty="0"/>
              <a:t/>
            </a:r>
            <a:br>
              <a:rPr lang="pl-PL" sz="2700" dirty="0"/>
            </a:br>
            <a:r>
              <a:rPr lang="da-DK" sz="2700" dirty="0"/>
              <a:t>tel. +48 </a:t>
            </a:r>
            <a:r>
              <a:rPr lang="pl-PL" sz="2700" dirty="0" smtClean="0"/>
              <a:t>81</a:t>
            </a:r>
            <a:r>
              <a:rPr lang="da-DK" sz="2700" dirty="0" smtClean="0"/>
              <a:t> </a:t>
            </a:r>
            <a:r>
              <a:rPr lang="pl-PL" sz="2700" dirty="0" smtClean="0"/>
              <a:t>528</a:t>
            </a:r>
            <a:r>
              <a:rPr lang="da-DK" sz="2700" dirty="0" smtClean="0"/>
              <a:t> </a:t>
            </a:r>
            <a:r>
              <a:rPr lang="pl-PL" sz="2700" dirty="0" smtClean="0"/>
              <a:t>61</a:t>
            </a:r>
            <a:r>
              <a:rPr lang="da-DK" sz="2700" dirty="0" smtClean="0"/>
              <a:t> </a:t>
            </a:r>
            <a:r>
              <a:rPr lang="pl-PL" sz="2700" dirty="0" smtClean="0"/>
              <a:t>16</a:t>
            </a:r>
            <a:r>
              <a:rPr lang="da-DK" sz="2700" dirty="0" smtClean="0"/>
              <a:t>, </a:t>
            </a:r>
            <a:r>
              <a:rPr lang="pl-PL" sz="2700" dirty="0"/>
              <a:t/>
            </a:r>
            <a:br>
              <a:rPr lang="pl-PL" sz="2700" dirty="0"/>
            </a:br>
            <a:r>
              <a:rPr lang="pl-PL" sz="1600" dirty="0" smtClean="0"/>
              <a:t>                                                                                           </a:t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 smtClean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0" y="4077072"/>
            <a:ext cx="9889604" cy="2622994"/>
          </a:xfrm>
        </p:spPr>
        <p:txBody>
          <a:bodyPr>
            <a:normAutofit fontScale="25000" lnSpcReduction="20000"/>
          </a:bodyPr>
          <a:lstStyle/>
          <a:p>
            <a:r>
              <a:rPr lang="pl-PL" sz="9600" dirty="0" smtClean="0"/>
              <a:t>      </a:t>
            </a:r>
            <a:endParaRPr lang="pl-PL" sz="9600" dirty="0" smtClean="0"/>
          </a:p>
          <a:p>
            <a:r>
              <a:rPr lang="pl-PL" sz="9600" dirty="0" smtClean="0"/>
              <a:t>                                   </a:t>
            </a:r>
            <a:endParaRPr lang="pl-PL" sz="6400" b="1" dirty="0"/>
          </a:p>
          <a:p>
            <a:endParaRPr lang="pl-PL" sz="6400" dirty="0"/>
          </a:p>
          <a:p>
            <a:r>
              <a:rPr lang="pl-PL" sz="6400" dirty="0" smtClean="0"/>
              <a:t>           </a:t>
            </a:r>
            <a:r>
              <a:rPr lang="pl-PL" sz="6400" dirty="0" smtClean="0"/>
              <a:t>                  </a:t>
            </a:r>
            <a:endParaRPr lang="pl-PL" sz="6400" dirty="0"/>
          </a:p>
          <a:p>
            <a:endParaRPr lang="pl-PL" sz="6400" dirty="0"/>
          </a:p>
          <a:p>
            <a:endParaRPr lang="pl-PL" sz="6400" dirty="0"/>
          </a:p>
          <a:p>
            <a:endParaRPr lang="pl-PL" sz="9600" dirty="0" smtClean="0"/>
          </a:p>
          <a:p>
            <a:r>
              <a:rPr lang="pl-PL" sz="9600" dirty="0"/>
              <a:t> </a:t>
            </a:r>
            <a:r>
              <a:rPr lang="pl-PL" sz="9600" dirty="0" smtClean="0"/>
              <a:t>                                   </a:t>
            </a:r>
            <a:endParaRPr lang="pl-PL" sz="7200" b="1" dirty="0"/>
          </a:p>
          <a:p>
            <a:r>
              <a:rPr lang="pl-PL" sz="4800" dirty="0" smtClean="0"/>
              <a:t>                                           </a:t>
            </a:r>
          </a:p>
          <a:p>
            <a:r>
              <a:rPr lang="pl-PL" sz="7200" dirty="0" smtClean="0"/>
              <a:t>                                             </a:t>
            </a:r>
          </a:p>
          <a:p>
            <a:endParaRPr lang="pl-PL" sz="14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 smtClean="0"/>
              <a:t>                                                                                                                                     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457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GK 2015">
  <a:themeElements>
    <a:clrScheme name="New BGK">
      <a:dk1>
        <a:srgbClr val="7F7F7F"/>
      </a:dk1>
      <a:lt1>
        <a:sysClr val="window" lastClr="FFFFFF"/>
      </a:lt1>
      <a:dk2>
        <a:srgbClr val="C20021"/>
      </a:dk2>
      <a:lt2>
        <a:srgbClr val="EEECE1"/>
      </a:lt2>
      <a:accent1>
        <a:srgbClr val="DA2038"/>
      </a:accent1>
      <a:accent2>
        <a:srgbClr val="AA0023"/>
      </a:accent2>
      <a:accent3>
        <a:srgbClr val="7F7F7F"/>
      </a:accent3>
      <a:accent4>
        <a:srgbClr val="BFBFBF"/>
      </a:accent4>
      <a:accent5>
        <a:srgbClr val="7C0F1E"/>
      </a:accent5>
      <a:accent6>
        <a:srgbClr val="5F5F5F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GK 2015">
  <a:themeElements>
    <a:clrScheme name="New BGK">
      <a:dk1>
        <a:srgbClr val="7F7F7F"/>
      </a:dk1>
      <a:lt1>
        <a:sysClr val="window" lastClr="FFFFFF"/>
      </a:lt1>
      <a:dk2>
        <a:srgbClr val="C20021"/>
      </a:dk2>
      <a:lt2>
        <a:srgbClr val="EEECE1"/>
      </a:lt2>
      <a:accent1>
        <a:srgbClr val="DA2038"/>
      </a:accent1>
      <a:accent2>
        <a:srgbClr val="AA0023"/>
      </a:accent2>
      <a:accent3>
        <a:srgbClr val="7F7F7F"/>
      </a:accent3>
      <a:accent4>
        <a:srgbClr val="BFBFBF"/>
      </a:accent4>
      <a:accent5>
        <a:srgbClr val="7C0F1E"/>
      </a:accent5>
      <a:accent6>
        <a:srgbClr val="5F5F5F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A383F11EF0FD47BA2F513FC17373D8" ma:contentTypeVersion="1" ma:contentTypeDescription="Utwórz nowy dokument." ma:contentTypeScope="" ma:versionID="15fb924a091be7b1739d000c5c7f6830">
  <xsd:schema xmlns:xsd="http://www.w3.org/2001/XMLSchema" xmlns:xs="http://www.w3.org/2001/XMLSchema" xmlns:p="http://schemas.microsoft.com/office/2006/metadata/properties" xmlns:ns2="51558230-da65-4863-82dc-579f45735f64" xmlns:ns3="9092b8c8-eab4-4465-8644-e64a7003ab05" targetNamespace="http://schemas.microsoft.com/office/2006/metadata/properties" ma:root="true" ma:fieldsID="ee54cf2b0c9c43673b366b9afea52e00" ns2:_="" ns3:_="">
    <xsd:import namespace="51558230-da65-4863-82dc-579f45735f64"/>
    <xsd:import namespace="9092b8c8-eab4-4465-8644-e64a7003ab0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kategor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558230-da65-4863-82dc-579f45735f6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rtość identyfikatora dokumentu" ma:description="Wartość identyfikatora dokumentu przypisanego do tego elementu." ma:internalName="_dlc_DocId" ma:readOnly="true">
      <xsd:simpleType>
        <xsd:restriction base="dms:Text"/>
      </xsd:simpleType>
    </xsd:element>
    <xsd:element name="_dlc_DocIdUrl" ma:index="9" nillable="true" ma:displayName="Identyfikator dokumentu" ma:description="Łącze stałe do tego dokumentu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92b8c8-eab4-4465-8644-e64a7003ab05" elementFormDefault="qualified">
    <xsd:import namespace="http://schemas.microsoft.com/office/2006/documentManagement/types"/>
    <xsd:import namespace="http://schemas.microsoft.com/office/infopath/2007/PartnerControls"/>
    <xsd:element name="kategoria" ma:index="11" nillable="true" ma:displayName="kategoria" ma:internalName="kategoria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a xmlns="9092b8c8-eab4-4465-8644-e64a7003ab05">Prezentacje poświęcone programom/produktom BGK</kategoria>
    <_dlc_DocId xmlns="51558230-da65-4863-82dc-579f45735f64">EK3D6Q4R3HVH-539-19</_dlc_DocId>
    <_dlc_DocIdUrl xmlns="51558230-da65-4863-82dc-579f45735f64">
      <Url>http://intranet/obanku/_layouts/DocIdRedir.aspx?ID=EK3D6Q4R3HVH-539-19</Url>
      <Description>EK3D6Q4R3HVH-539-19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8957E1-84D4-4991-9610-01C512D2C4B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F3D3578-0051-42B0-BB2F-418DDD528A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558230-da65-4863-82dc-579f45735f64"/>
    <ds:schemaRef ds:uri="9092b8c8-eab4-4465-8644-e64a7003ab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C26F6F-1CE0-4159-865A-B2625CDFBF39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51558230-da65-4863-82dc-579f45735f64"/>
    <ds:schemaRef ds:uri="http://schemas.openxmlformats.org/package/2006/metadata/core-properties"/>
    <ds:schemaRef ds:uri="http://purl.org/dc/terms/"/>
    <ds:schemaRef ds:uri="9092b8c8-eab4-4465-8644-e64a7003ab05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0115A9A4-05BD-49E4-8A1F-9AAD73AF8F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9250</TotalTime>
  <Words>530</Words>
  <Application>Microsoft Office PowerPoint</Application>
  <PresentationFormat>Pokaz na ekranie (4:3)</PresentationFormat>
  <Paragraphs>91</Paragraphs>
  <Slides>8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BGK 2015</vt:lpstr>
      <vt:lpstr>1_BGK 2015</vt:lpstr>
      <vt:lpstr>  Mikropożyczka na rozpoczęcie działalności gospodarczej woj. lubelskie  działanie 9.3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                                      Dziękuję za uwagę                     Andrzej Hlawacik                   Specjalista                      Departament Instrumentów Finansowych               tel. 572 775 102        e-mail: Andrzej.Hlawacik@bgk.pl  Bank Gospodarstwa Krajowego ul. Spokojna 2,  20-074 Lublin tel. +48 81 528 61 16,                                                                                                 </vt:lpstr>
    </vt:vector>
  </TitlesOfParts>
  <Company>Bank Gospodarstwa Krajowego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Inicjatywa JESSICA</dc:title>
  <dc:creator>Henkiel, Maciej</dc:creator>
  <cp:lastModifiedBy>Hlawacik, Andrzej</cp:lastModifiedBy>
  <cp:revision>963</cp:revision>
  <cp:lastPrinted>2018-11-22T10:15:20Z</cp:lastPrinted>
  <dcterms:created xsi:type="dcterms:W3CDTF">2014-03-12T08:21:31Z</dcterms:created>
  <dcterms:modified xsi:type="dcterms:W3CDTF">2019-11-26T16:31:15Z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0x0101002DA383F11EF0FD47BA2F513FC17373D8</vt:lpwstr>
  </property>
  <property fmtid="{D5CDD505-2E9C-101B-9397-08002B2CF9AE}" pid="3" name="_dlc_DocIdItemGuid">
    <vt:lpwstr>1913bc11-3e19-483c-98d6-bdefe1270e94</vt:lpwstr>
  </property>
</Properties>
</file>