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3" r:id="rId6"/>
    <p:sldId id="331" r:id="rId7"/>
    <p:sldId id="373" r:id="rId8"/>
    <p:sldId id="372" r:id="rId9"/>
    <p:sldId id="374" r:id="rId10"/>
    <p:sldId id="341" r:id="rId11"/>
    <p:sldId id="340" r:id="rId12"/>
    <p:sldId id="371" r:id="rId13"/>
    <p:sldId id="370" r:id="rId14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inowska Aleksandra" initials="KA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94" autoAdjust="0"/>
  </p:normalViewPr>
  <p:slideViewPr>
    <p:cSldViewPr snapToGrid="0" snapToObjects="1">
      <p:cViewPr>
        <p:scale>
          <a:sx n="100" d="100"/>
          <a:sy n="100" d="100"/>
        </p:scale>
        <p:origin x="-1866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732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E6DF-DA30-C04E-B75B-05607CE48371}" type="datetimeFigureOut">
              <a:rPr lang="pl-PL"/>
              <a:pPr/>
              <a:t>2020-02-07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8773B-8B59-324A-A8EE-DC3D59888892}" type="slidenum">
              <a:rPr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8625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81B7E-046F-A543-8C30-887891944715}" type="datetimeFigureOut">
              <a:rPr lang="pl-PL"/>
              <a:pPr/>
              <a:t>2020-02-07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B10A1-18E2-0C42-9AC2-F772DFF53E65}" type="slidenum">
              <a:rPr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019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 userDrawn="1"/>
        </p:nvSpPr>
        <p:spPr>
          <a:xfrm rot="5400000">
            <a:off x="4363069" y="2077067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866059" y="2460213"/>
            <a:ext cx="7401232" cy="135421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buFontTx/>
              <a:buNone/>
              <a:defRPr b="1" i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edyt. </a:t>
            </a:r>
            <a:br>
              <a:rPr lang="pl-PL"/>
            </a:br>
            <a:r>
              <a:rPr lang="pl-PL"/>
              <a:t>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876711" y="4233557"/>
            <a:ext cx="739058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</a:t>
            </a:r>
            <a:br>
              <a:rPr lang="pl-PL"/>
            </a:br>
            <a:r>
              <a:rPr lang="pl-PL"/>
              <a:t>styl wzorca podtytułu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13" y="6342423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 smtClean="0"/>
              <a:t>ARP S.A. Oddział w Tarnobrzegu 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8" y="6342423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 dirty="0"/>
          </a:p>
        </p:txBody>
      </p:sp>
      <p:sp>
        <p:nvSpPr>
          <p:cNvPr id="18" name="Prostokąt 17"/>
          <p:cNvSpPr/>
          <p:nvPr userDrawn="1"/>
        </p:nvSpPr>
        <p:spPr>
          <a:xfrm>
            <a:off x="4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8"/>
          <p:cNvSpPr/>
          <p:nvPr userDrawn="1"/>
        </p:nvSpPr>
        <p:spPr>
          <a:xfrm>
            <a:off x="3099895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/>
          <p:cNvSpPr/>
          <p:nvPr userDrawn="1"/>
        </p:nvSpPr>
        <p:spPr>
          <a:xfrm>
            <a:off x="5683594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Prostokąt 20"/>
          <p:cNvSpPr/>
          <p:nvPr userDrawn="1"/>
        </p:nvSpPr>
        <p:spPr>
          <a:xfrm>
            <a:off x="8267293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rostokąt 21"/>
          <p:cNvSpPr/>
          <p:nvPr userDrawn="1"/>
        </p:nvSpPr>
        <p:spPr>
          <a:xfrm rot="5400000">
            <a:off x="4166421" y="-4166419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>
            <a:off x="439174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23" name="Grupa 22"/>
          <p:cNvGrpSpPr/>
          <p:nvPr userDrawn="1"/>
        </p:nvGrpSpPr>
        <p:grpSpPr>
          <a:xfrm>
            <a:off x="581829" y="2370693"/>
            <a:ext cx="8562175" cy="393291"/>
            <a:chOff x="644969" y="2851355"/>
            <a:chExt cx="8562175" cy="393290"/>
          </a:xfrm>
        </p:grpSpPr>
        <p:sp>
          <p:nvSpPr>
            <p:cNvPr id="24" name="Prostokąt 23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25" name="Łącznik prosty 24"/>
            <p:cNvCxnSpPr/>
            <p:nvPr/>
          </p:nvCxnSpPr>
          <p:spPr>
            <a:xfrm>
              <a:off x="644969" y="2851355"/>
              <a:ext cx="8562175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7" name="Picture 2" descr="K:\Dokumenty\STRONA WWW\ksiega znakow\ZNAKI\EURO-PARK WISLOSAN PL\PODSTAWOWA\PNG\euro-park_wislosan_podstawowa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58" y="130321"/>
            <a:ext cx="3028909" cy="177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0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6713" y="904631"/>
            <a:ext cx="7390581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6711" y="1460788"/>
            <a:ext cx="7390580" cy="26838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457200" indent="-457200">
              <a:spcBef>
                <a:spcPts val="0"/>
              </a:spcBef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4400">
              <a:buFont typeface="Arial"/>
              <a:buChar char="•"/>
              <a:defRPr>
                <a:solidFill>
                  <a:schemeClr val="tx1"/>
                </a:solidFill>
              </a:defRPr>
            </a:lvl2pPr>
            <a:lvl3pPr marL="1143000" indent="-228600">
              <a:buFont typeface="Lucida Grande"/>
              <a:buChar char="-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Prostokąt 6"/>
          <p:cNvSpPr/>
          <p:nvPr userDrawn="1"/>
        </p:nvSpPr>
        <p:spPr>
          <a:xfrm rot="5400000">
            <a:off x="4363069" y="2077067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13" y="6342423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 smtClean="0"/>
              <a:t>ARP S.A. Oddział w Tarnobrzegu 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8" y="6342423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4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3099895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5683594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8267293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/>
          <p:cNvSpPr/>
          <p:nvPr userDrawn="1"/>
        </p:nvSpPr>
        <p:spPr>
          <a:xfrm rot="5400000">
            <a:off x="4166421" y="-4166419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/>
          <p:cNvSpPr/>
          <p:nvPr userDrawn="1"/>
        </p:nvSpPr>
        <p:spPr>
          <a:xfrm>
            <a:off x="439174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611103" y="811165"/>
            <a:ext cx="8532899" cy="393291"/>
            <a:chOff x="644969" y="2851355"/>
            <a:chExt cx="8532899" cy="393290"/>
          </a:xfrm>
        </p:grpSpPr>
        <p:sp>
          <p:nvSpPr>
            <p:cNvPr id="17" name="Prostokąt 16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644969" y="2851355"/>
              <a:ext cx="853289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2" descr="K:\Dokumenty\STRONA WWW\ksiega znakow\ZNAKI\EURO-PARK WISLOSAN PL\UZUPELNIAJACE\02\PNG\euro-park_wislosan_uzupelniajaca_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95" y="4101"/>
            <a:ext cx="2853451" cy="7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6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 rot="5400000">
            <a:off x="4363069" y="2077067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866059" y="3821463"/>
            <a:ext cx="7401232" cy="113877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buFontTx/>
              <a:buNone/>
              <a:defRPr sz="3700" b="1" i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edyt. </a:t>
            </a:r>
            <a:br>
              <a:rPr lang="pl-PL"/>
            </a:br>
            <a:r>
              <a:rPr lang="pl-PL"/>
              <a:t>styl wz. tyt.</a:t>
            </a:r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876711" y="2835626"/>
            <a:ext cx="7390580" cy="5539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</a:t>
            </a:r>
            <a:br>
              <a:rPr lang="pl-PL"/>
            </a:br>
            <a:r>
              <a:rPr lang="pl-PL"/>
              <a:t>styl wzorca podtytułu</a:t>
            </a:r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13" y="6342423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 smtClean="0"/>
              <a:t>ARP S.A. Oddział w Tarnobrzegu </a:t>
            </a:r>
            <a:endParaRPr lang="pl-PL" dirty="0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8" y="6342423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4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  <p:sp>
        <p:nvSpPr>
          <p:cNvPr id="13" name="Prostokąt 12"/>
          <p:cNvSpPr/>
          <p:nvPr userDrawn="1"/>
        </p:nvSpPr>
        <p:spPr>
          <a:xfrm>
            <a:off x="3099895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  <p:sp>
        <p:nvSpPr>
          <p:cNvPr id="14" name="Prostokąt 13"/>
          <p:cNvSpPr/>
          <p:nvPr userDrawn="1"/>
        </p:nvSpPr>
        <p:spPr>
          <a:xfrm>
            <a:off x="5683594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  <p:sp>
        <p:nvSpPr>
          <p:cNvPr id="15" name="Prostokąt 14"/>
          <p:cNvSpPr/>
          <p:nvPr userDrawn="1"/>
        </p:nvSpPr>
        <p:spPr>
          <a:xfrm>
            <a:off x="8267293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  <p:sp>
        <p:nvSpPr>
          <p:cNvPr id="16" name="Prostokąt 15"/>
          <p:cNvSpPr/>
          <p:nvPr userDrawn="1"/>
        </p:nvSpPr>
        <p:spPr>
          <a:xfrm rot="5400000">
            <a:off x="4166421" y="-4166419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  <p:sp>
        <p:nvSpPr>
          <p:cNvPr id="17" name="Prostokąt 16"/>
          <p:cNvSpPr/>
          <p:nvPr userDrawn="1"/>
        </p:nvSpPr>
        <p:spPr>
          <a:xfrm>
            <a:off x="439174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  <p:grpSp>
        <p:nvGrpSpPr>
          <p:cNvPr id="32" name="Grupa 31"/>
          <p:cNvGrpSpPr/>
          <p:nvPr userDrawn="1"/>
        </p:nvGrpSpPr>
        <p:grpSpPr>
          <a:xfrm>
            <a:off x="611103" y="3745977"/>
            <a:ext cx="8532899" cy="393291"/>
            <a:chOff x="644969" y="2851355"/>
            <a:chExt cx="8532899" cy="393290"/>
          </a:xfrm>
        </p:grpSpPr>
        <p:sp>
          <p:nvSpPr>
            <p:cNvPr id="33" name="Prostokąt 32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34" name="Łącznik prosty 33"/>
            <p:cNvCxnSpPr/>
            <p:nvPr/>
          </p:nvCxnSpPr>
          <p:spPr>
            <a:xfrm>
              <a:off x="644969" y="2851355"/>
              <a:ext cx="853289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43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 userDrawn="1"/>
        </p:nvSpPr>
        <p:spPr>
          <a:xfrm>
            <a:off x="8267293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/>
          <p:cNvSpPr/>
          <p:nvPr userDrawn="1"/>
        </p:nvSpPr>
        <p:spPr>
          <a:xfrm rot="5400000">
            <a:off x="4363069" y="2077067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ctrTitle" hasCustomPrompt="1"/>
          </p:nvPr>
        </p:nvSpPr>
        <p:spPr>
          <a:xfrm>
            <a:off x="866059" y="3821463"/>
            <a:ext cx="7401232" cy="113877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buFontTx/>
              <a:buNone/>
              <a:defRPr sz="3700" b="1" i="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edyt. </a:t>
            </a:r>
            <a:br>
              <a:rPr lang="pl-PL"/>
            </a:br>
            <a:r>
              <a:rPr lang="pl-PL"/>
              <a:t>styl wz. tyt.</a:t>
            </a:r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876711" y="2835626"/>
            <a:ext cx="7390580" cy="5539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defRPr sz="18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</a:t>
            </a:r>
            <a:br>
              <a:rPr lang="pl-PL"/>
            </a:br>
            <a:r>
              <a:rPr lang="pl-PL"/>
              <a:t>styl wzorca podtytułu</a:t>
            </a:r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13" y="6342423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ARP S.A. Oddział w Tarnobrzegu </a:t>
            </a:r>
            <a:endParaRPr lang="pl-PL" dirty="0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8" y="6342423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bg1"/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4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3099895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5683594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/>
          <p:cNvSpPr/>
          <p:nvPr userDrawn="1"/>
        </p:nvSpPr>
        <p:spPr>
          <a:xfrm rot="5400000">
            <a:off x="4166421" y="-4166419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ostokąt 15"/>
          <p:cNvSpPr/>
          <p:nvPr userDrawn="1"/>
        </p:nvSpPr>
        <p:spPr>
          <a:xfrm>
            <a:off x="439174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619568" y="3745977"/>
            <a:ext cx="8524432" cy="393291"/>
            <a:chOff x="644969" y="2851355"/>
            <a:chExt cx="8524432" cy="393290"/>
          </a:xfrm>
        </p:grpSpPr>
        <p:sp>
          <p:nvSpPr>
            <p:cNvPr id="18" name="Prostokąt 17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19" name="Łącznik prosty 18"/>
            <p:cNvCxnSpPr/>
            <p:nvPr/>
          </p:nvCxnSpPr>
          <p:spPr>
            <a:xfrm>
              <a:off x="644969" y="2851355"/>
              <a:ext cx="852443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125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2-kolum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876713" y="904631"/>
            <a:ext cx="7390581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10" name="Prostokąt 9"/>
          <p:cNvSpPr/>
          <p:nvPr userDrawn="1"/>
        </p:nvSpPr>
        <p:spPr>
          <a:xfrm rot="5400000">
            <a:off x="4363069" y="2077067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13" y="6342423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 smtClean="0"/>
              <a:t>ARP S.A. Oddział w Tarnobrzegu </a:t>
            </a:r>
            <a:endParaRPr lang="pl-PL" dirty="0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8" y="6342423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4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/>
          <p:cNvSpPr/>
          <p:nvPr userDrawn="1"/>
        </p:nvSpPr>
        <p:spPr>
          <a:xfrm>
            <a:off x="3099895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/>
          <p:cNvSpPr/>
          <p:nvPr userDrawn="1"/>
        </p:nvSpPr>
        <p:spPr>
          <a:xfrm>
            <a:off x="5683594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ostokąt 15"/>
          <p:cNvSpPr/>
          <p:nvPr userDrawn="1"/>
        </p:nvSpPr>
        <p:spPr>
          <a:xfrm>
            <a:off x="8267293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16"/>
          <p:cNvSpPr/>
          <p:nvPr userDrawn="1"/>
        </p:nvSpPr>
        <p:spPr>
          <a:xfrm rot="5400000">
            <a:off x="4166421" y="-4166419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/>
          <p:cNvSpPr/>
          <p:nvPr userDrawn="1"/>
        </p:nvSpPr>
        <p:spPr>
          <a:xfrm>
            <a:off x="439174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76709" y="1494918"/>
            <a:ext cx="3515032" cy="46236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4" name="Symbol zastępczy tekstu 3"/>
          <p:cNvSpPr>
            <a:spLocks noGrp="1"/>
          </p:cNvSpPr>
          <p:nvPr>
            <p:ph type="body" sz="half" idx="13"/>
          </p:nvPr>
        </p:nvSpPr>
        <p:spPr>
          <a:xfrm>
            <a:off x="4752259" y="1494918"/>
            <a:ext cx="3515032" cy="46236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30" name="Grupa 29"/>
          <p:cNvGrpSpPr/>
          <p:nvPr userDrawn="1"/>
        </p:nvGrpSpPr>
        <p:grpSpPr>
          <a:xfrm>
            <a:off x="611103" y="811165"/>
            <a:ext cx="8532899" cy="393291"/>
            <a:chOff x="644969" y="2851355"/>
            <a:chExt cx="8532899" cy="393290"/>
          </a:xfrm>
        </p:grpSpPr>
        <p:sp>
          <p:nvSpPr>
            <p:cNvPr id="31" name="Prostokąt 30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32" name="Łącznik prosty 31"/>
            <p:cNvCxnSpPr/>
            <p:nvPr/>
          </p:nvCxnSpPr>
          <p:spPr>
            <a:xfrm>
              <a:off x="644969" y="2851355"/>
              <a:ext cx="853289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2" descr="K:\Dokumenty\STRONA WWW\ksiega znakow\ZNAKI\EURO-PARK WISLOSAN PL\UZUPELNIAJACE\02\PNG\euro-park_wislosan_uzupelniajaca_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95" y="4101"/>
            <a:ext cx="2853451" cy="7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5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3-kolum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876713" y="904631"/>
            <a:ext cx="7390581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20" name="Prostokąt 19"/>
          <p:cNvSpPr/>
          <p:nvPr userDrawn="1"/>
        </p:nvSpPr>
        <p:spPr>
          <a:xfrm rot="5400000">
            <a:off x="4363069" y="2077067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13" y="6342423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 smtClean="0"/>
              <a:t>ARP S.A. Oddział w Tarnobrzegu </a:t>
            </a:r>
            <a:endParaRPr lang="pl-PL" dirty="0"/>
          </a:p>
        </p:txBody>
      </p:sp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8" y="6342423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4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rostokąt 23"/>
          <p:cNvSpPr/>
          <p:nvPr userDrawn="1"/>
        </p:nvSpPr>
        <p:spPr>
          <a:xfrm>
            <a:off x="3099895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rostokąt 24"/>
          <p:cNvSpPr/>
          <p:nvPr userDrawn="1"/>
        </p:nvSpPr>
        <p:spPr>
          <a:xfrm>
            <a:off x="5683594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>
            <a:off x="8267293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Prostokąt 26"/>
          <p:cNvSpPr/>
          <p:nvPr userDrawn="1"/>
        </p:nvSpPr>
        <p:spPr>
          <a:xfrm rot="5400000">
            <a:off x="4166421" y="-4166419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Prostokąt 27"/>
          <p:cNvSpPr/>
          <p:nvPr userDrawn="1"/>
        </p:nvSpPr>
        <p:spPr>
          <a:xfrm>
            <a:off x="439174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9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76715" y="1494918"/>
            <a:ext cx="2223183" cy="46236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Symbol zastępczy tekstu 3"/>
          <p:cNvSpPr>
            <a:spLocks noGrp="1"/>
          </p:cNvSpPr>
          <p:nvPr>
            <p:ph type="body" sz="half" idx="13"/>
          </p:nvPr>
        </p:nvSpPr>
        <p:spPr>
          <a:xfrm>
            <a:off x="3460413" y="1494918"/>
            <a:ext cx="2223183" cy="46236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6044113" y="1494918"/>
            <a:ext cx="2223183" cy="46236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45" name="Grupa 44"/>
          <p:cNvGrpSpPr/>
          <p:nvPr userDrawn="1"/>
        </p:nvGrpSpPr>
        <p:grpSpPr>
          <a:xfrm>
            <a:off x="611103" y="811165"/>
            <a:ext cx="8532899" cy="393291"/>
            <a:chOff x="644969" y="2851355"/>
            <a:chExt cx="8532899" cy="393290"/>
          </a:xfrm>
        </p:grpSpPr>
        <p:sp>
          <p:nvSpPr>
            <p:cNvPr id="46" name="Prostokąt 45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47" name="Łącznik prosty 46"/>
            <p:cNvCxnSpPr/>
            <p:nvPr/>
          </p:nvCxnSpPr>
          <p:spPr>
            <a:xfrm>
              <a:off x="644969" y="2851355"/>
              <a:ext cx="853289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2" descr="K:\Dokumenty\STRONA WWW\ksiega znakow\ZNAKI\EURO-PARK WISLOSAN PL\UZUPELNIAJACE\02\PNG\euro-park_wislosan_uzupelniajaca_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95" y="4101"/>
            <a:ext cx="2853451" cy="7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87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2-kolumnow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 rot="5400000">
            <a:off x="4363069" y="2077067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4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3099895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5683594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8267293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/>
          <p:cNvSpPr/>
          <p:nvPr userDrawn="1"/>
        </p:nvSpPr>
        <p:spPr>
          <a:xfrm rot="5400000">
            <a:off x="4166421" y="-4166419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/>
          <p:cNvSpPr/>
          <p:nvPr userDrawn="1"/>
        </p:nvSpPr>
        <p:spPr>
          <a:xfrm>
            <a:off x="439174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876713" y="904631"/>
            <a:ext cx="7390581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13" y="6342423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 smtClean="0"/>
              <a:t>ARP S.A. Oddział w Tarnobrzegu 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8" y="6342423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 dirty="0"/>
          </a:p>
        </p:txBody>
      </p:sp>
      <p:sp>
        <p:nvSpPr>
          <p:cNvPr id="19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76715" y="1494918"/>
            <a:ext cx="2223183" cy="46236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Symbol zastępczy zawartości 2"/>
          <p:cNvSpPr>
            <a:spLocks noGrp="1"/>
          </p:cNvSpPr>
          <p:nvPr>
            <p:ph idx="1"/>
          </p:nvPr>
        </p:nvSpPr>
        <p:spPr>
          <a:xfrm>
            <a:off x="3460412" y="1494918"/>
            <a:ext cx="4806881" cy="46236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200" indent="-457200">
              <a:spcBef>
                <a:spcPts val="0"/>
              </a:spcBef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4400">
              <a:buFont typeface="Arial"/>
              <a:buChar char="•"/>
              <a:defRPr>
                <a:solidFill>
                  <a:schemeClr val="tx1"/>
                </a:solidFill>
              </a:defRPr>
            </a:lvl2pPr>
            <a:lvl3pPr marL="1143000" indent="-228600">
              <a:buFont typeface="Lucida Grande"/>
              <a:buChar char="-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grpSp>
        <p:nvGrpSpPr>
          <p:cNvPr id="25" name="Grupa 24"/>
          <p:cNvGrpSpPr/>
          <p:nvPr userDrawn="1"/>
        </p:nvGrpSpPr>
        <p:grpSpPr>
          <a:xfrm>
            <a:off x="611103" y="811165"/>
            <a:ext cx="8532899" cy="393291"/>
            <a:chOff x="644969" y="2851355"/>
            <a:chExt cx="8532899" cy="393290"/>
          </a:xfrm>
        </p:grpSpPr>
        <p:sp>
          <p:nvSpPr>
            <p:cNvPr id="26" name="Prostokąt 25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27" name="Łącznik prosty 26"/>
            <p:cNvCxnSpPr/>
            <p:nvPr/>
          </p:nvCxnSpPr>
          <p:spPr>
            <a:xfrm>
              <a:off x="644969" y="2851355"/>
              <a:ext cx="853289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8" name="Picture 2" descr="K:\Dokumenty\STRONA WWW\ksiega znakow\ZNAKI\EURO-PARK WISLOSAN PL\UZUPELNIAJACE\02\PNG\euro-park_wislosan_uzupelniajaca_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95" y="4101"/>
            <a:ext cx="2853451" cy="7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4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str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 userDrawn="1"/>
        </p:nvSpPr>
        <p:spPr>
          <a:xfrm rot="5400000">
            <a:off x="4363069" y="2077067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4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3099895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5683594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8267293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/>
          <p:cNvSpPr/>
          <p:nvPr userDrawn="1"/>
        </p:nvSpPr>
        <p:spPr>
          <a:xfrm rot="5400000">
            <a:off x="4166421" y="-4166419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/>
          <p:cNvSpPr/>
          <p:nvPr userDrawn="1"/>
        </p:nvSpPr>
        <p:spPr>
          <a:xfrm>
            <a:off x="439174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13" y="6342423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 smtClean="0"/>
              <a:t>ARP S.A. Oddział w Tarnobrzegu 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8" y="6342423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 dirty="0"/>
          </a:p>
        </p:txBody>
      </p:sp>
      <p:sp>
        <p:nvSpPr>
          <p:cNvPr id="16" name="Tytuł 1"/>
          <p:cNvSpPr>
            <a:spLocks noGrp="1"/>
          </p:cNvSpPr>
          <p:nvPr>
            <p:ph type="title"/>
          </p:nvPr>
        </p:nvSpPr>
        <p:spPr>
          <a:xfrm>
            <a:off x="876713" y="904631"/>
            <a:ext cx="7390581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edyt. styl wz. tyt.</a:t>
            </a:r>
          </a:p>
        </p:txBody>
      </p:sp>
      <p:grpSp>
        <p:nvGrpSpPr>
          <p:cNvPr id="22" name="Grupa 21"/>
          <p:cNvGrpSpPr/>
          <p:nvPr userDrawn="1"/>
        </p:nvGrpSpPr>
        <p:grpSpPr>
          <a:xfrm>
            <a:off x="611103" y="811165"/>
            <a:ext cx="8532899" cy="393291"/>
            <a:chOff x="644969" y="2851355"/>
            <a:chExt cx="8532899" cy="393290"/>
          </a:xfrm>
        </p:grpSpPr>
        <p:sp>
          <p:nvSpPr>
            <p:cNvPr id="23" name="Prostokąt 22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24" name="Łącznik prosty 23"/>
            <p:cNvCxnSpPr/>
            <p:nvPr/>
          </p:nvCxnSpPr>
          <p:spPr>
            <a:xfrm>
              <a:off x="644969" y="2851355"/>
              <a:ext cx="853289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2" descr="K:\Dokumenty\STRONA WWW\ksiega znakow\ZNAKI\EURO-PARK WISLOSAN PL\UZUPELNIAJACE\02\PNG\euro-park_wislosan_uzupelniajaca_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95" y="4101"/>
            <a:ext cx="2853451" cy="7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5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 rot="5400000">
            <a:off x="4363069" y="2077067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4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3099895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5683594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8267293" y="0"/>
            <a:ext cx="876711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/>
          <p:cNvSpPr/>
          <p:nvPr userDrawn="1"/>
        </p:nvSpPr>
        <p:spPr>
          <a:xfrm rot="5400000">
            <a:off x="4166421" y="-4166419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439174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13" y="6342423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 smtClean="0"/>
              <a:t>ARP S.A. Oddział w Tarnobrzegu </a:t>
            </a:r>
            <a:endParaRPr lang="pl-PL" dirty="0"/>
          </a:p>
        </p:txBody>
      </p:sp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50043" y="6342423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 dirty="0"/>
          </a:p>
        </p:txBody>
      </p:sp>
      <p:grpSp>
        <p:nvGrpSpPr>
          <p:cNvPr id="24" name="Grupa 23"/>
          <p:cNvGrpSpPr/>
          <p:nvPr userDrawn="1"/>
        </p:nvGrpSpPr>
        <p:grpSpPr>
          <a:xfrm>
            <a:off x="611103" y="811165"/>
            <a:ext cx="8532899" cy="393291"/>
            <a:chOff x="644969" y="2851355"/>
            <a:chExt cx="8532899" cy="393290"/>
          </a:xfrm>
        </p:grpSpPr>
        <p:sp>
          <p:nvSpPr>
            <p:cNvPr id="25" name="Prostokąt 24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26" name="Łącznik prosty 25"/>
            <p:cNvCxnSpPr/>
            <p:nvPr/>
          </p:nvCxnSpPr>
          <p:spPr>
            <a:xfrm>
              <a:off x="644969" y="2851355"/>
              <a:ext cx="853289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5" name="Picture 2" descr="K:\Dokumenty\STRONA WWW\ksiega znakow\ZNAKI\EURO-PARK WISLOSAN PL\UZUPELNIAJACE\02\PNG\euro-park_wislosan_uzupelniajaca_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95" y="4101"/>
            <a:ext cx="2853451" cy="7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87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80" r:id="rId4"/>
    <p:sldLayoutId id="2147483672" r:id="rId5"/>
    <p:sldLayoutId id="2147483673" r:id="rId6"/>
    <p:sldLayoutId id="2147483674" r:id="rId7"/>
    <p:sldLayoutId id="2147483675" r:id="rId8"/>
    <p:sldLayoutId id="2147483681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9"/>
          <p:cNvSpPr>
            <a:spLocks noGrp="1"/>
          </p:cNvSpPr>
          <p:nvPr>
            <p:ph type="subTitle" idx="1"/>
          </p:nvPr>
        </p:nvSpPr>
        <p:spPr>
          <a:xfrm>
            <a:off x="1091655" y="6088559"/>
            <a:ext cx="7390580" cy="215444"/>
          </a:xfrm>
        </p:spPr>
        <p:txBody>
          <a:bodyPr/>
          <a:lstStyle/>
          <a:p>
            <a:pPr algn="r"/>
            <a:r>
              <a:rPr lang="pl-PL" sz="1400" i="1" dirty="0" smtClean="0"/>
              <a:t>Baranów Sandomierski, 7 </a:t>
            </a:r>
            <a:r>
              <a:rPr lang="pl-PL" sz="1400" i="1" dirty="0" smtClean="0"/>
              <a:t>lutego 2020 r.</a:t>
            </a:r>
            <a:endParaRPr lang="pl-PL" sz="1400" i="1" dirty="0"/>
          </a:p>
        </p:txBody>
      </p:sp>
      <p:sp>
        <p:nvSpPr>
          <p:cNvPr id="11" name="Tytuł 10"/>
          <p:cNvSpPr>
            <a:spLocks noGrp="1"/>
          </p:cNvSpPr>
          <p:nvPr>
            <p:ph type="ctrTitle"/>
          </p:nvPr>
        </p:nvSpPr>
        <p:spPr>
          <a:xfrm>
            <a:off x="1091657" y="2759295"/>
            <a:ext cx="7152527" cy="1846659"/>
          </a:xfrm>
        </p:spPr>
        <p:txBody>
          <a:bodyPr/>
          <a:lstStyle/>
          <a:p>
            <a:pPr algn="ctr"/>
            <a:r>
              <a:rPr lang="pl-PL" sz="6000" i="1" dirty="0" smtClean="0"/>
              <a:t>TERENY INWESTYCYJNE</a:t>
            </a:r>
            <a:endParaRPr lang="pl-PL" sz="6000" i="1" dirty="0"/>
          </a:p>
        </p:txBody>
      </p:sp>
      <p:pic>
        <p:nvPicPr>
          <p:cNvPr id="14342" name="Picture 6" descr="Znalezione obrazy dla zapytania europark wisÅosan logo"/>
          <p:cNvPicPr>
            <a:picLocks noChangeAspect="1" noChangeArrowheads="1"/>
          </p:cNvPicPr>
          <p:nvPr/>
        </p:nvPicPr>
        <p:blipFill>
          <a:blip r:embed="rId2"/>
          <a:srcRect l="10724" t="17815" r="15155" b="24998"/>
          <a:stretch>
            <a:fillRect/>
          </a:stretch>
        </p:blipFill>
        <p:spPr bwMode="auto">
          <a:xfrm>
            <a:off x="5655214" y="323558"/>
            <a:ext cx="3063781" cy="1755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39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Znalezione obrazy dla zapytania europark wisÅosan logo"/>
          <p:cNvPicPr>
            <a:picLocks noChangeAspect="1" noChangeArrowheads="1"/>
          </p:cNvPicPr>
          <p:nvPr/>
        </p:nvPicPr>
        <p:blipFill>
          <a:blip r:embed="rId2"/>
          <a:srcRect l="10724" t="17815" r="15155" b="24998"/>
          <a:stretch>
            <a:fillRect/>
          </a:stretch>
        </p:blipFill>
        <p:spPr bwMode="auto">
          <a:xfrm>
            <a:off x="5655214" y="323558"/>
            <a:ext cx="3063781" cy="1755156"/>
          </a:xfrm>
          <a:prstGeom prst="rect">
            <a:avLst/>
          </a:prstGeom>
          <a:noFill/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876711" y="3373970"/>
            <a:ext cx="7390580" cy="259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5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l-PL" sz="4400" b="1" i="1" dirty="0" smtClean="0">
                <a:solidFill>
                  <a:schemeClr val="tx2"/>
                </a:solidFill>
              </a:rPr>
              <a:t>DZIĘKUJĘ ZA UWAGĘ</a:t>
            </a:r>
          </a:p>
          <a:p>
            <a:pPr algn="ctr" fontAlgn="auto">
              <a:spcAft>
                <a:spcPts val="0"/>
              </a:spcAft>
            </a:pPr>
            <a:endParaRPr lang="pl-PL" sz="5400" b="1" i="1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pl-PL" sz="1800" b="1" i="1" dirty="0" smtClean="0">
                <a:solidFill>
                  <a:srgbClr val="000000"/>
                </a:solidFill>
              </a:rPr>
              <a:t>Krzysztof Wędrychowicz</a:t>
            </a:r>
          </a:p>
          <a:p>
            <a:pPr fontAlgn="auto">
              <a:spcAft>
                <a:spcPts val="0"/>
              </a:spcAft>
            </a:pPr>
            <a:r>
              <a:rPr lang="pl-PL" sz="1600" i="1" dirty="0" smtClean="0">
                <a:solidFill>
                  <a:srgbClr val="000000"/>
                </a:solidFill>
              </a:rPr>
              <a:t>krzysztof.wedrychowicz@arp.pl</a:t>
            </a:r>
          </a:p>
          <a:p>
            <a:pPr fontAlgn="auto">
              <a:spcAft>
                <a:spcPts val="0"/>
              </a:spcAft>
            </a:pPr>
            <a:r>
              <a:rPr lang="pl-PL" sz="1600" i="1" dirty="0">
                <a:solidFill>
                  <a:srgbClr val="000000"/>
                </a:solidFill>
              </a:rPr>
              <a:t>t</a:t>
            </a:r>
            <a:r>
              <a:rPr lang="pl-PL" sz="1600" i="1" dirty="0" smtClean="0">
                <a:solidFill>
                  <a:srgbClr val="000000"/>
                </a:solidFill>
              </a:rPr>
              <a:t>el. 723-633-317</a:t>
            </a:r>
            <a:endParaRPr lang="pl-PL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828000"/>
            <a:ext cx="7390581" cy="307777"/>
          </a:xfrm>
        </p:spPr>
        <p:txBody>
          <a:bodyPr/>
          <a:lstStyle/>
          <a:p>
            <a:pPr algn="ctr"/>
            <a:r>
              <a:rPr lang="pl-PL" sz="2000" i="1" dirty="0" smtClean="0"/>
              <a:t>NAJISTOTNIEJSZE ELEMENTY</a:t>
            </a:r>
            <a:endParaRPr lang="pl-PL" sz="20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9999" y="1440000"/>
            <a:ext cx="8071575" cy="4801314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grunt:</a:t>
            </a:r>
          </a:p>
          <a:p>
            <a:pPr marL="719138" indent="-27146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dirty="0" smtClean="0"/>
              <a:t>powierzchnia: kilkanaście – kilkadziesiąt hektarów</a:t>
            </a:r>
          </a:p>
          <a:p>
            <a:pPr marL="719138" indent="-27146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dirty="0" smtClean="0"/>
              <a:t>kształt: regularny</a:t>
            </a:r>
          </a:p>
          <a:p>
            <a:pPr marL="719138" indent="-27146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dirty="0" smtClean="0"/>
              <a:t>uregulowany stan prawny (teren jednolity)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lokalizacja zapewniająca dostęp do:</a:t>
            </a:r>
          </a:p>
          <a:p>
            <a:pPr marL="719138" indent="-27146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dirty="0" smtClean="0"/>
              <a:t>mediów o </a:t>
            </a:r>
            <a:r>
              <a:rPr lang="pl-PL" sz="1600" u="sng" dirty="0" smtClean="0"/>
              <a:t>odpowiednich</a:t>
            </a:r>
            <a:r>
              <a:rPr lang="pl-PL" sz="1600" dirty="0" smtClean="0"/>
              <a:t> parametrach</a:t>
            </a:r>
          </a:p>
          <a:p>
            <a:pPr marL="719138" indent="-27146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dirty="0" smtClean="0"/>
              <a:t>dróg szybkiego ruchu i kolei</a:t>
            </a:r>
          </a:p>
          <a:p>
            <a:pPr marL="719138" indent="-27146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dirty="0" smtClean="0"/>
              <a:t>kadry pracowniczej</a:t>
            </a:r>
          </a:p>
          <a:p>
            <a:pPr marL="719138" indent="-27146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dirty="0" smtClean="0"/>
              <a:t>usług (w tym </a:t>
            </a:r>
            <a:r>
              <a:rPr lang="pl-PL" sz="1600" dirty="0"/>
              <a:t>hotele, przychodnie </a:t>
            </a:r>
            <a:r>
              <a:rPr lang="pl-PL" sz="1600" dirty="0" smtClean="0"/>
              <a:t>zdrowia, żłobki</a:t>
            </a:r>
            <a:r>
              <a:rPr lang="pl-PL" sz="1600" dirty="0"/>
              <a:t>, przedszkola, itd</a:t>
            </a:r>
            <a:r>
              <a:rPr lang="pl-PL" sz="1600" dirty="0" smtClean="0"/>
              <a:t>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Miejscowy Plan Zagospodarowania Przestrzennego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brak ograniczeń w możliwości zagospodarowania terenu (np. Natura 2000, stanowiska archeologiczne, ochrona konserwatorska)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600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460002" y="6660002"/>
            <a:ext cx="577419" cy="123111"/>
          </a:xfrm>
        </p:spPr>
        <p:txBody>
          <a:bodyPr/>
          <a:lstStyle/>
          <a:p>
            <a:fld id="{37DF1867-CBF8-3846-AD4E-325402D1F708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94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828000"/>
            <a:ext cx="7390581" cy="307777"/>
          </a:xfrm>
        </p:spPr>
        <p:txBody>
          <a:bodyPr/>
          <a:lstStyle/>
          <a:p>
            <a:pPr algn="ctr"/>
            <a:r>
              <a:rPr lang="pl-PL" sz="2000" i="1" dirty="0" smtClean="0">
                <a:latin typeface="Arial Narrow" panose="020B0606020202030204" pitchFamily="34" charset="0"/>
              </a:rPr>
              <a:t>tereny z dużym potencjałem - przykład</a:t>
            </a:r>
            <a:endParaRPr lang="pl-PL" sz="2000" i="1" dirty="0">
              <a:latin typeface="Arial Narrow" panose="020B0606020202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460002" y="6660002"/>
            <a:ext cx="577419" cy="123111"/>
          </a:xfrm>
        </p:spPr>
        <p:txBody>
          <a:bodyPr/>
          <a:lstStyle/>
          <a:p>
            <a:fld id="{37DF1867-CBF8-3846-AD4E-325402D1F708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368000"/>
            <a:ext cx="9000000" cy="508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2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828000"/>
            <a:ext cx="7390581" cy="307777"/>
          </a:xfrm>
        </p:spPr>
        <p:txBody>
          <a:bodyPr/>
          <a:lstStyle/>
          <a:p>
            <a:pPr algn="ctr"/>
            <a:r>
              <a:rPr lang="pl-PL" sz="2000" i="1" dirty="0" smtClean="0">
                <a:latin typeface="Arial Narrow" panose="020B0606020202030204" pitchFamily="34" charset="0"/>
              </a:rPr>
              <a:t>tereny z dużym potencjałem - przykład</a:t>
            </a:r>
            <a:endParaRPr lang="pl-PL" sz="2000" i="1" dirty="0">
              <a:latin typeface="Arial Narrow" panose="020B0606020202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460002" y="6660002"/>
            <a:ext cx="577419" cy="123111"/>
          </a:xfrm>
        </p:spPr>
        <p:txBody>
          <a:bodyPr/>
          <a:lstStyle/>
          <a:p>
            <a:fld id="{37DF1867-CBF8-3846-AD4E-325402D1F708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260000"/>
            <a:ext cx="876886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8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828000"/>
            <a:ext cx="7390581" cy="307777"/>
          </a:xfrm>
        </p:spPr>
        <p:txBody>
          <a:bodyPr/>
          <a:lstStyle/>
          <a:p>
            <a:pPr algn="ctr"/>
            <a:r>
              <a:rPr lang="pl-PL" sz="2000" i="1" dirty="0" smtClean="0">
                <a:latin typeface="Arial Narrow" panose="020B0606020202030204" pitchFamily="34" charset="0"/>
              </a:rPr>
              <a:t>tereny z dużym potencjałem - przykład</a:t>
            </a:r>
            <a:endParaRPr lang="pl-PL" sz="2000" i="1" dirty="0">
              <a:latin typeface="Arial Narrow" panose="020B0606020202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460002" y="6660002"/>
            <a:ext cx="577419" cy="123111"/>
          </a:xfrm>
        </p:spPr>
        <p:txBody>
          <a:bodyPr/>
          <a:lstStyle/>
          <a:p>
            <a:fld id="{37DF1867-CBF8-3846-AD4E-325402D1F708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368000"/>
            <a:ext cx="9000000" cy="50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8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828000"/>
            <a:ext cx="7390581" cy="307777"/>
          </a:xfrm>
        </p:spPr>
        <p:txBody>
          <a:bodyPr/>
          <a:lstStyle/>
          <a:p>
            <a:pPr algn="ctr"/>
            <a:r>
              <a:rPr lang="pl-PL" sz="2000" i="1" dirty="0" smtClean="0">
                <a:latin typeface="Arial Narrow" panose="020B0606020202030204" pitchFamily="34" charset="0"/>
              </a:rPr>
              <a:t>tereny z dużym potencjałem - przykład</a:t>
            </a:r>
            <a:endParaRPr lang="pl-PL" sz="2000" i="1" dirty="0">
              <a:latin typeface="Arial Narrow" panose="020B0606020202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460002" y="6660002"/>
            <a:ext cx="577419" cy="123111"/>
          </a:xfrm>
        </p:spPr>
        <p:txBody>
          <a:bodyPr/>
          <a:lstStyle/>
          <a:p>
            <a:fld id="{37DF1867-CBF8-3846-AD4E-325402D1F708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368000"/>
            <a:ext cx="9000000" cy="50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8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828000"/>
            <a:ext cx="7390581" cy="307777"/>
          </a:xfrm>
        </p:spPr>
        <p:txBody>
          <a:bodyPr/>
          <a:lstStyle/>
          <a:p>
            <a:pPr algn="ctr"/>
            <a:r>
              <a:rPr lang="pl-PL" sz="2000" i="1" dirty="0" smtClean="0">
                <a:latin typeface="Arial Narrow" panose="020B0606020202030204" pitchFamily="34" charset="0"/>
              </a:rPr>
              <a:t>drogi szybkiego ruchu, a potencjalne lokalizacje terenów inwestycyjnych</a:t>
            </a:r>
            <a:endParaRPr lang="pl-PL" sz="2000" i="1" dirty="0">
              <a:latin typeface="Arial Narrow" panose="020B0606020202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460002" y="6660002"/>
            <a:ext cx="577419" cy="123111"/>
          </a:xfrm>
        </p:spPr>
        <p:txBody>
          <a:bodyPr/>
          <a:lstStyle/>
          <a:p>
            <a:fld id="{37DF1867-CBF8-3846-AD4E-325402D1F708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56" y="1245141"/>
            <a:ext cx="4680479" cy="553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1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828000"/>
            <a:ext cx="7390581" cy="307777"/>
          </a:xfrm>
        </p:spPr>
        <p:txBody>
          <a:bodyPr/>
          <a:lstStyle/>
          <a:p>
            <a:pPr algn="ctr"/>
            <a:r>
              <a:rPr lang="pl-PL" sz="2000" i="1" dirty="0">
                <a:latin typeface="Arial Narrow" panose="020B0606020202030204" pitchFamily="34" charset="0"/>
              </a:rPr>
              <a:t>drogi szybkiego ruchu, a potencjalne lokalizacje terenów inwestycyjnych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460002" y="6660002"/>
            <a:ext cx="577419" cy="123111"/>
          </a:xfrm>
        </p:spPr>
        <p:txBody>
          <a:bodyPr/>
          <a:lstStyle/>
          <a:p>
            <a:fld id="{37DF1867-CBF8-3846-AD4E-325402D1F708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89" y="1258888"/>
            <a:ext cx="6352859" cy="55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1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828000"/>
            <a:ext cx="7390581" cy="307777"/>
          </a:xfrm>
        </p:spPr>
        <p:txBody>
          <a:bodyPr/>
          <a:lstStyle/>
          <a:p>
            <a:pPr algn="ctr"/>
            <a:r>
              <a:rPr lang="pl-PL" sz="2000" i="1" dirty="0" smtClean="0">
                <a:latin typeface="Arial Narrow" panose="020B0606020202030204" pitchFamily="34" charset="0"/>
              </a:rPr>
              <a:t>drogi szybkiego ruchu, a potencjalne lokalizacje terenów inwestycyjnych</a:t>
            </a:r>
            <a:endParaRPr lang="pl-PL" sz="2000" i="1" dirty="0">
              <a:latin typeface="Arial Narrow" panose="020B0606020202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460002" y="6660002"/>
            <a:ext cx="577419" cy="123111"/>
          </a:xfrm>
        </p:spPr>
        <p:txBody>
          <a:bodyPr/>
          <a:lstStyle/>
          <a:p>
            <a:fld id="{37DF1867-CBF8-3846-AD4E-325402D1F708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93" y="1185478"/>
            <a:ext cx="6079788" cy="559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3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arp">
      <a:dk1>
        <a:srgbClr val="4B4B4B"/>
      </a:dk1>
      <a:lt1>
        <a:sysClr val="window" lastClr="FFFFFF"/>
      </a:lt1>
      <a:dk2>
        <a:srgbClr val="009DE0"/>
      </a:dk2>
      <a:lt2>
        <a:srgbClr val="FFFFFF"/>
      </a:lt2>
      <a:accent1>
        <a:srgbClr val="4B4B4B"/>
      </a:accent1>
      <a:accent2>
        <a:srgbClr val="009DE0"/>
      </a:accent2>
      <a:accent3>
        <a:srgbClr val="40B6E8"/>
      </a:accent3>
      <a:accent4>
        <a:srgbClr val="7FCEEF"/>
      </a:accent4>
      <a:accent5>
        <a:srgbClr val="BFE6F7"/>
      </a:accent5>
      <a:accent6>
        <a:srgbClr val="F2FAFD"/>
      </a:accent6>
      <a:hlink>
        <a:srgbClr val="009DE0"/>
      </a:hlink>
      <a:folHlink>
        <a:srgbClr val="4B4B4B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6A7F9D6FD29D46AE43FBEDD6D039AA" ma:contentTypeVersion="0" ma:contentTypeDescription="Utwórz nowy dokument." ma:contentTypeScope="" ma:versionID="964d02a25651a49fbbaad8a6875a5e2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98A94F-4526-4FDD-AD78-FA2F077184C7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FAFA25-F23D-4640-A038-456A43C6F4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A8878-C94B-49C0-A1E7-5FA94C015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4865</TotalTime>
  <Words>151</Words>
  <Application>Microsoft Office PowerPoint</Application>
  <PresentationFormat>Pokaz na ekranie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Projekt niestandardowy</vt:lpstr>
      <vt:lpstr>TERENY INWESTYCYJNE</vt:lpstr>
      <vt:lpstr>NAJISTOTNIEJSZE ELEMENTY</vt:lpstr>
      <vt:lpstr>tereny z dużym potencjałem - przykład</vt:lpstr>
      <vt:lpstr>tereny z dużym potencjałem - przykład</vt:lpstr>
      <vt:lpstr>tereny z dużym potencjałem - przykład</vt:lpstr>
      <vt:lpstr>tereny z dużym potencjałem - przykład</vt:lpstr>
      <vt:lpstr>drogi szybkiego ruchu, a potencjalne lokalizacje terenów inwestycyjnych</vt:lpstr>
      <vt:lpstr>drogi szybkiego ruchu, a potencjalne lokalizacje terenów inwestycyjnych</vt:lpstr>
      <vt:lpstr>drogi szybkiego ruchu, a potencjalne lokalizacje terenów inwestycyjnych</vt:lpstr>
      <vt:lpstr>Prezentacja programu PowerPoint</vt:lpstr>
    </vt:vector>
  </TitlesOfParts>
  <Company>BNA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TSSE</dc:creator>
  <cp:keywords>Inwestycja TSSE Machow Jeziorko;TSSE</cp:keywords>
  <cp:lastModifiedBy>Wędrychowicz Krzysztof</cp:lastModifiedBy>
  <cp:revision>471</cp:revision>
  <cp:lastPrinted>2018-04-10T08:42:34Z</cp:lastPrinted>
  <dcterms:created xsi:type="dcterms:W3CDTF">2014-01-14T15:34:39Z</dcterms:created>
  <dcterms:modified xsi:type="dcterms:W3CDTF">2020-02-07T09:30:33Z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0x010100F76A7F9D6FD29D46AE43FBEDD6D039AA</vt:lpwstr>
  </property>
</Properties>
</file>