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  <p:sldMasterId id="2147483729" r:id="rId2"/>
  </p:sldMasterIdLst>
  <p:notesMasterIdLst>
    <p:notesMasterId r:id="rId46"/>
  </p:notesMasterIdLst>
  <p:handoutMasterIdLst>
    <p:handoutMasterId r:id="rId47"/>
  </p:handoutMasterIdLst>
  <p:sldIdLst>
    <p:sldId id="462" r:id="rId3"/>
    <p:sldId id="793" r:id="rId4"/>
    <p:sldId id="1912" r:id="rId5"/>
    <p:sldId id="1962" r:id="rId6"/>
    <p:sldId id="455" r:id="rId7"/>
    <p:sldId id="1939" r:id="rId8"/>
    <p:sldId id="1963" r:id="rId9"/>
    <p:sldId id="1946" r:id="rId10"/>
    <p:sldId id="1965" r:id="rId11"/>
    <p:sldId id="1964" r:id="rId12"/>
    <p:sldId id="1937" r:id="rId13"/>
    <p:sldId id="1966" r:id="rId14"/>
    <p:sldId id="1967" r:id="rId15"/>
    <p:sldId id="1968" r:id="rId16"/>
    <p:sldId id="1970" r:id="rId17"/>
    <p:sldId id="1947" r:id="rId18"/>
    <p:sldId id="1948" r:id="rId19"/>
    <p:sldId id="1971" r:id="rId20"/>
    <p:sldId id="1945" r:id="rId21"/>
    <p:sldId id="1949" r:id="rId22"/>
    <p:sldId id="336" r:id="rId23"/>
    <p:sldId id="1979" r:id="rId24"/>
    <p:sldId id="314" r:id="rId25"/>
    <p:sldId id="1980" r:id="rId26"/>
    <p:sldId id="1781" r:id="rId27"/>
    <p:sldId id="1978" r:id="rId28"/>
    <p:sldId id="1977" r:id="rId29"/>
    <p:sldId id="1788" r:id="rId30"/>
    <p:sldId id="1954" r:id="rId31"/>
    <p:sldId id="1973" r:id="rId32"/>
    <p:sldId id="1955" r:id="rId33"/>
    <p:sldId id="1956" r:id="rId34"/>
    <p:sldId id="356" r:id="rId35"/>
    <p:sldId id="1974" r:id="rId36"/>
    <p:sldId id="1957" r:id="rId37"/>
    <p:sldId id="1959" r:id="rId38"/>
    <p:sldId id="1938" r:id="rId39"/>
    <p:sldId id="1960" r:id="rId40"/>
    <p:sldId id="1908" r:id="rId41"/>
    <p:sldId id="1975" r:id="rId42"/>
    <p:sldId id="1976" r:id="rId43"/>
    <p:sldId id="1902" r:id="rId44"/>
    <p:sldId id="1900" r:id="rId45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26769"/>
    <a:srgbClr val="A4A8AA"/>
    <a:srgbClr val="E5B4AD"/>
    <a:srgbClr val="B61928"/>
    <a:srgbClr val="D2D4D5"/>
    <a:srgbClr val="FFFFFF"/>
    <a:srgbClr val="84898C"/>
    <a:srgbClr val="E1A79A"/>
    <a:srgbClr val="D279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yl pośredni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Styl pośredni 3 — Ak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Styl pośredni 4 — Ak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Styl pośredni 4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Styl pośredni 4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27" autoAdjust="0"/>
    <p:restoredTop sz="94660"/>
  </p:normalViewPr>
  <p:slideViewPr>
    <p:cSldViewPr snapToGrid="0">
      <p:cViewPr varScale="1">
        <p:scale>
          <a:sx n="86" d="100"/>
          <a:sy n="86" d="100"/>
        </p:scale>
        <p:origin x="63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55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55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E95C63-DFEE-4905-AB0C-2B392E86562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pl-PL"/>
        </a:p>
      </dgm:t>
    </dgm:pt>
    <dgm:pt modelId="{67F45EF7-2A75-4551-964F-588ED864307F}">
      <dgm:prSet phldrT="[Tekst]"/>
      <dgm:spPr>
        <a:solidFill>
          <a:srgbClr val="84898C"/>
        </a:solidFill>
        <a:ln w="25400" cap="flat" cmpd="sng" algn="ctr">
          <a:noFill/>
          <a:prstDash val="solid"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buNone/>
          </a:pPr>
          <a:r>
            <a:rPr lang="pl-PL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Standaryzacja obsługi inwestora (przedsiębiorcy)</a:t>
          </a:r>
        </a:p>
      </dgm:t>
    </dgm:pt>
    <dgm:pt modelId="{59E1654C-2F62-4D8C-A538-A001F0932287}" type="sibTrans" cxnId="{51088DB1-47EF-40A7-9434-57FB21CDFE88}">
      <dgm:prSet/>
      <dgm:spPr/>
      <dgm:t>
        <a:bodyPr/>
        <a:lstStyle/>
        <a:p>
          <a:endParaRPr lang="pl-PL" b="1"/>
        </a:p>
      </dgm:t>
    </dgm:pt>
    <dgm:pt modelId="{CFEB4341-0EF0-403F-87AF-C701149D00AE}" type="parTrans" cxnId="{51088DB1-47EF-40A7-9434-57FB21CDFE88}">
      <dgm:prSet/>
      <dgm:spPr/>
      <dgm:t>
        <a:bodyPr/>
        <a:lstStyle/>
        <a:p>
          <a:endParaRPr lang="pl-PL" b="1"/>
        </a:p>
      </dgm:t>
    </dgm:pt>
    <dgm:pt modelId="{C8554C88-910B-4993-BD74-F8A869479833}">
      <dgm:prSet phldrT="[Tekst]"/>
      <dgm:spPr>
        <a:solidFill>
          <a:srgbClr val="84898C"/>
        </a:solidFill>
        <a:ln w="25400" cap="flat" cmpd="sng" algn="ctr">
          <a:noFill/>
          <a:prstDash val="solid"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buNone/>
          </a:pPr>
          <a:r>
            <a:rPr lang="pl-PL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Oferta eksportowa - PMT  </a:t>
          </a:r>
        </a:p>
      </dgm:t>
    </dgm:pt>
    <dgm:pt modelId="{4BEB2EDB-4183-4107-B207-3E66A865AAE0}" type="sibTrans" cxnId="{BB0E2A70-D391-42DA-BEBD-618859C994E8}">
      <dgm:prSet/>
      <dgm:spPr/>
      <dgm:t>
        <a:bodyPr/>
        <a:lstStyle/>
        <a:p>
          <a:endParaRPr lang="pl-PL" b="1"/>
        </a:p>
      </dgm:t>
    </dgm:pt>
    <dgm:pt modelId="{76D5E7D0-DA29-45E8-9C69-593D3025C5C1}" type="parTrans" cxnId="{BB0E2A70-D391-42DA-BEBD-618859C994E8}">
      <dgm:prSet/>
      <dgm:spPr/>
      <dgm:t>
        <a:bodyPr/>
        <a:lstStyle/>
        <a:p>
          <a:endParaRPr lang="pl-PL" b="1"/>
        </a:p>
      </dgm:t>
    </dgm:pt>
    <dgm:pt modelId="{C518D6E5-0D19-411E-97B5-0435D847D9BD}">
      <dgm:prSet phldrT="[Tekst]"/>
      <dgm:spPr>
        <a:solidFill>
          <a:srgbClr val="626769"/>
        </a:solidFill>
        <a:ln w="25400" cap="flat" cmpd="sng" algn="ctr">
          <a:noFill/>
          <a:prstDash val="solid"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buNone/>
          </a:pPr>
          <a:r>
            <a:rPr lang="pl-PL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Model marketingowy PAIH S.A.</a:t>
          </a:r>
        </a:p>
      </dgm:t>
    </dgm:pt>
    <dgm:pt modelId="{D82DFF4F-4F00-4923-8312-3677DE7D7953}" type="parTrans" cxnId="{0BC5DA3F-2FA4-465B-8702-607D85FF5435}">
      <dgm:prSet/>
      <dgm:spPr/>
      <dgm:t>
        <a:bodyPr/>
        <a:lstStyle/>
        <a:p>
          <a:endParaRPr lang="pl-PL"/>
        </a:p>
      </dgm:t>
    </dgm:pt>
    <dgm:pt modelId="{3B9244A2-E537-472D-BAB6-A3C20FE0B565}" type="sibTrans" cxnId="{0BC5DA3F-2FA4-465B-8702-607D85FF5435}">
      <dgm:prSet/>
      <dgm:spPr/>
      <dgm:t>
        <a:bodyPr/>
        <a:lstStyle/>
        <a:p>
          <a:endParaRPr lang="pl-PL"/>
        </a:p>
      </dgm:t>
    </dgm:pt>
    <dgm:pt modelId="{04BD3907-B1F1-438C-8B6B-88764CFC0A05}">
      <dgm:prSet phldrT="[Tekst]"/>
      <dgm:spPr>
        <a:solidFill>
          <a:srgbClr val="626769"/>
        </a:solidFill>
        <a:ln w="25400" cap="flat" cmpd="sng" algn="ctr">
          <a:noFill/>
          <a:prstDash val="solid"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buNone/>
          </a:pPr>
          <a:r>
            <a:rPr lang="pl-PL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Informacja o projekcie – SOI wg. PAIH S.A.</a:t>
          </a:r>
        </a:p>
      </dgm:t>
    </dgm:pt>
    <dgm:pt modelId="{ACB41218-E690-4832-A132-D93D794F8AA1}" type="parTrans" cxnId="{B641C604-5872-4402-9A12-78B26DC35860}">
      <dgm:prSet/>
      <dgm:spPr/>
      <dgm:t>
        <a:bodyPr/>
        <a:lstStyle/>
        <a:p>
          <a:endParaRPr lang="pl-PL"/>
        </a:p>
      </dgm:t>
    </dgm:pt>
    <dgm:pt modelId="{3B72FA9D-9DBF-4291-9AE6-FC9C850239FE}" type="sibTrans" cxnId="{B641C604-5872-4402-9A12-78B26DC35860}">
      <dgm:prSet/>
      <dgm:spPr/>
      <dgm:t>
        <a:bodyPr/>
        <a:lstStyle/>
        <a:p>
          <a:endParaRPr lang="pl-PL"/>
        </a:p>
      </dgm:t>
    </dgm:pt>
    <dgm:pt modelId="{84BA845E-5FDE-4010-87EA-43C3A63505FA}">
      <dgm:prSet phldrT="[Tekst]"/>
      <dgm:spPr>
        <a:solidFill>
          <a:srgbClr val="84898C"/>
        </a:solidFill>
        <a:ln w="25400" cap="flat" cmpd="sng" algn="ctr">
          <a:noFill/>
          <a:prstDash val="solid"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buNone/>
          </a:pPr>
          <a:r>
            <a:rPr lang="pl-PL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Główne elementy oddziaływania na „rynek”</a:t>
          </a:r>
        </a:p>
      </dgm:t>
    </dgm:pt>
    <dgm:pt modelId="{DB76536B-996A-4493-AC39-703663985B69}" type="parTrans" cxnId="{35E6505F-F73A-42BA-9A45-A8FEF2CB8749}">
      <dgm:prSet/>
      <dgm:spPr/>
      <dgm:t>
        <a:bodyPr/>
        <a:lstStyle/>
        <a:p>
          <a:endParaRPr lang="pl-PL"/>
        </a:p>
      </dgm:t>
    </dgm:pt>
    <dgm:pt modelId="{7E8EB279-E116-4142-975F-5D397C77E69E}" type="sibTrans" cxnId="{35E6505F-F73A-42BA-9A45-A8FEF2CB8749}">
      <dgm:prSet/>
      <dgm:spPr/>
      <dgm:t>
        <a:bodyPr/>
        <a:lstStyle/>
        <a:p>
          <a:endParaRPr lang="pl-PL"/>
        </a:p>
      </dgm:t>
    </dgm:pt>
    <dgm:pt modelId="{6CE3F894-6B5C-4DF4-8384-95A7250D0126}">
      <dgm:prSet phldrT="[Tekst]"/>
      <dgm:spPr>
        <a:solidFill>
          <a:srgbClr val="84898C"/>
        </a:solidFill>
        <a:ln w="25400" cap="flat" cmpd="sng" algn="ctr">
          <a:noFill/>
          <a:prstDash val="solid"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buNone/>
          </a:pPr>
          <a:r>
            <a:rPr lang="pl-PL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Oferta partnerska</a:t>
          </a:r>
        </a:p>
      </dgm:t>
    </dgm:pt>
    <dgm:pt modelId="{7ACCDF3D-3337-4ED3-B4BA-0146BE604E6F}" type="parTrans" cxnId="{D8816C3E-9206-4456-9C66-ECFB849760A5}">
      <dgm:prSet/>
      <dgm:spPr/>
      <dgm:t>
        <a:bodyPr/>
        <a:lstStyle/>
        <a:p>
          <a:endParaRPr lang="pl-PL"/>
        </a:p>
      </dgm:t>
    </dgm:pt>
    <dgm:pt modelId="{D4096D8C-3C45-4A9A-AE68-6150FB7D4E16}" type="sibTrans" cxnId="{D8816C3E-9206-4456-9C66-ECFB849760A5}">
      <dgm:prSet/>
      <dgm:spPr/>
      <dgm:t>
        <a:bodyPr/>
        <a:lstStyle/>
        <a:p>
          <a:endParaRPr lang="pl-PL"/>
        </a:p>
      </dgm:t>
    </dgm:pt>
    <dgm:pt modelId="{E3E98C92-CD34-426B-9FFB-9934BE25B88D}">
      <dgm:prSet phldrT="[Tekst]"/>
      <dgm:spPr>
        <a:solidFill>
          <a:srgbClr val="84898C"/>
        </a:solidFill>
        <a:ln w="25400" cap="flat" cmpd="sng" algn="ctr">
          <a:noFill/>
          <a:prstDash val="solid"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buNone/>
          </a:pPr>
          <a:r>
            <a:rPr lang="pl-PL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Oferta inwestycyjna</a:t>
          </a:r>
        </a:p>
      </dgm:t>
    </dgm:pt>
    <dgm:pt modelId="{6BC81FAE-5B44-4EB9-9276-2472C8E54335}" type="parTrans" cxnId="{A63A41BB-D966-4999-9497-F4B78CF6558F}">
      <dgm:prSet/>
      <dgm:spPr/>
      <dgm:t>
        <a:bodyPr/>
        <a:lstStyle/>
        <a:p>
          <a:endParaRPr lang="pl-PL"/>
        </a:p>
      </dgm:t>
    </dgm:pt>
    <dgm:pt modelId="{1FA03164-22AD-43A7-904E-05521447C722}" type="sibTrans" cxnId="{A63A41BB-D966-4999-9497-F4B78CF6558F}">
      <dgm:prSet/>
      <dgm:spPr/>
      <dgm:t>
        <a:bodyPr/>
        <a:lstStyle/>
        <a:p>
          <a:endParaRPr lang="pl-PL"/>
        </a:p>
      </dgm:t>
    </dgm:pt>
    <dgm:pt modelId="{0A3CE0CD-D89E-4E06-ABE5-4D91FF036316}" type="pres">
      <dgm:prSet presAssocID="{4BE95C63-DFEE-4905-AB0C-2B392E86562C}" presName="Name0" presStyleCnt="0">
        <dgm:presLayoutVars>
          <dgm:chMax val="7"/>
          <dgm:chPref val="7"/>
          <dgm:dir/>
        </dgm:presLayoutVars>
      </dgm:prSet>
      <dgm:spPr/>
    </dgm:pt>
    <dgm:pt modelId="{7231EFCA-61C1-47D2-8FF2-1CBC23B87B48}" type="pres">
      <dgm:prSet presAssocID="{4BE95C63-DFEE-4905-AB0C-2B392E86562C}" presName="Name1" presStyleCnt="0"/>
      <dgm:spPr/>
    </dgm:pt>
    <dgm:pt modelId="{149C7693-1773-405E-BE74-BCE2E16A5159}" type="pres">
      <dgm:prSet presAssocID="{4BE95C63-DFEE-4905-AB0C-2B392E86562C}" presName="cycle" presStyleCnt="0"/>
      <dgm:spPr/>
    </dgm:pt>
    <dgm:pt modelId="{00174549-AC0A-4F9D-9F70-6C7630227F2B}" type="pres">
      <dgm:prSet presAssocID="{4BE95C63-DFEE-4905-AB0C-2B392E86562C}" presName="srcNode" presStyleLbl="node1" presStyleIdx="0" presStyleCnt="7"/>
      <dgm:spPr/>
    </dgm:pt>
    <dgm:pt modelId="{93126C56-B085-419F-B4FD-F2CAFDA2F123}" type="pres">
      <dgm:prSet presAssocID="{4BE95C63-DFEE-4905-AB0C-2B392E86562C}" presName="conn" presStyleLbl="parChTrans1D2" presStyleIdx="0" presStyleCnt="1"/>
      <dgm:spPr/>
    </dgm:pt>
    <dgm:pt modelId="{EF0E0DC2-28BD-44AA-9C91-C7671F01977B}" type="pres">
      <dgm:prSet presAssocID="{4BE95C63-DFEE-4905-AB0C-2B392E86562C}" presName="extraNode" presStyleLbl="node1" presStyleIdx="0" presStyleCnt="7"/>
      <dgm:spPr/>
    </dgm:pt>
    <dgm:pt modelId="{B053371E-3130-4CBA-8F31-C0BA9BCA8E85}" type="pres">
      <dgm:prSet presAssocID="{4BE95C63-DFEE-4905-AB0C-2B392E86562C}" presName="dstNode" presStyleLbl="node1" presStyleIdx="0" presStyleCnt="7"/>
      <dgm:spPr/>
    </dgm:pt>
    <dgm:pt modelId="{5C9B0808-0AA8-4503-ABBD-2EC280D289BB}" type="pres">
      <dgm:prSet presAssocID="{04BD3907-B1F1-438C-8B6B-88764CFC0A05}" presName="text_1" presStyleLbl="node1" presStyleIdx="0" presStyleCnt="7">
        <dgm:presLayoutVars>
          <dgm:bulletEnabled val="1"/>
        </dgm:presLayoutVars>
      </dgm:prSet>
      <dgm:spPr/>
    </dgm:pt>
    <dgm:pt modelId="{6274392E-9C49-4DC5-A2C5-B77D3CD33C9D}" type="pres">
      <dgm:prSet presAssocID="{04BD3907-B1F1-438C-8B6B-88764CFC0A05}" presName="accent_1" presStyleCnt="0"/>
      <dgm:spPr/>
    </dgm:pt>
    <dgm:pt modelId="{EE2AC7E0-84AB-49D4-BD0C-24575E0929A6}" type="pres">
      <dgm:prSet presAssocID="{04BD3907-B1F1-438C-8B6B-88764CFC0A05}" presName="accentRepeatNode" presStyleLbl="solidFgAcc1" presStyleIdx="0" presStyleCnt="7"/>
      <dgm:spPr>
        <a:ln>
          <a:solidFill>
            <a:srgbClr val="C00000"/>
          </a:solidFill>
        </a:ln>
      </dgm:spPr>
    </dgm:pt>
    <dgm:pt modelId="{E75F8457-5A46-45D8-A1E9-06A2D19B4631}" type="pres">
      <dgm:prSet presAssocID="{C518D6E5-0D19-411E-97B5-0435D847D9BD}" presName="text_2" presStyleLbl="node1" presStyleIdx="1" presStyleCnt="7">
        <dgm:presLayoutVars>
          <dgm:bulletEnabled val="1"/>
        </dgm:presLayoutVars>
      </dgm:prSet>
      <dgm:spPr/>
    </dgm:pt>
    <dgm:pt modelId="{4A3FBCB4-5EFF-41B7-A18E-F5D97AA2808D}" type="pres">
      <dgm:prSet presAssocID="{C518D6E5-0D19-411E-97B5-0435D847D9BD}" presName="accent_2" presStyleCnt="0"/>
      <dgm:spPr/>
    </dgm:pt>
    <dgm:pt modelId="{E29DACC2-9A0E-42C4-BEE0-43D2F59AB934}" type="pres">
      <dgm:prSet presAssocID="{C518D6E5-0D19-411E-97B5-0435D847D9BD}" presName="accentRepeatNode" presStyleLbl="solidFgAcc1" presStyleIdx="1" presStyleCnt="7"/>
      <dgm:spPr>
        <a:xfrm>
          <a:off x="487941" y="952037"/>
          <a:ext cx="634691" cy="634691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0000"/>
          </a:solidFill>
          <a:prstDash val="solid"/>
        </a:ln>
        <a:effectLst/>
      </dgm:spPr>
    </dgm:pt>
    <dgm:pt modelId="{75164A6D-300E-4A53-A85E-2F4EEE25937C}" type="pres">
      <dgm:prSet presAssocID="{67F45EF7-2A75-4551-964F-588ED864307F}" presName="text_3" presStyleLbl="node1" presStyleIdx="2" presStyleCnt="7">
        <dgm:presLayoutVars>
          <dgm:bulletEnabled val="1"/>
        </dgm:presLayoutVars>
      </dgm:prSet>
      <dgm:spPr/>
    </dgm:pt>
    <dgm:pt modelId="{8BFCA6B8-F0D7-4D80-8F1C-03B358BD982A}" type="pres">
      <dgm:prSet presAssocID="{67F45EF7-2A75-4551-964F-588ED864307F}" presName="accent_3" presStyleCnt="0"/>
      <dgm:spPr/>
    </dgm:pt>
    <dgm:pt modelId="{16447FE7-06C2-491B-ACC8-CE40DA30A4A7}" type="pres">
      <dgm:prSet presAssocID="{67F45EF7-2A75-4551-964F-588ED864307F}" presName="accentRepeatNode" presStyleLbl="solidFgAcc1" presStyleIdx="2" presStyleCnt="7"/>
      <dgm:spPr>
        <a:xfrm>
          <a:off x="678928" y="1713571"/>
          <a:ext cx="634691" cy="634691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0000"/>
          </a:solidFill>
          <a:prstDash val="solid"/>
        </a:ln>
        <a:effectLst/>
      </dgm:spPr>
    </dgm:pt>
    <dgm:pt modelId="{E3C6213E-3770-4CEC-9157-55406C0D4605}" type="pres">
      <dgm:prSet presAssocID="{84BA845E-5FDE-4010-87EA-43C3A63505FA}" presName="text_4" presStyleLbl="node1" presStyleIdx="3" presStyleCnt="7">
        <dgm:presLayoutVars>
          <dgm:bulletEnabled val="1"/>
        </dgm:presLayoutVars>
      </dgm:prSet>
      <dgm:spPr/>
    </dgm:pt>
    <dgm:pt modelId="{AE16073C-ED50-4BC1-829F-9B61340A78A8}" type="pres">
      <dgm:prSet presAssocID="{84BA845E-5FDE-4010-87EA-43C3A63505FA}" presName="accent_4" presStyleCnt="0"/>
      <dgm:spPr/>
    </dgm:pt>
    <dgm:pt modelId="{680FADE4-1901-4486-A25B-0AA400CB5BCD}" type="pres">
      <dgm:prSet presAssocID="{84BA845E-5FDE-4010-87EA-43C3A63505FA}" presName="accentRepeatNode" presStyleLbl="solidFgAcc1" presStyleIdx="3" presStyleCnt="7"/>
      <dgm:spPr/>
    </dgm:pt>
    <dgm:pt modelId="{B4AD5D71-A873-42A7-9884-D82C3B326646}" type="pres">
      <dgm:prSet presAssocID="{C8554C88-910B-4993-BD74-F8A869479833}" presName="text_5" presStyleLbl="node1" presStyleIdx="4" presStyleCnt="7">
        <dgm:presLayoutVars>
          <dgm:bulletEnabled val="1"/>
        </dgm:presLayoutVars>
      </dgm:prSet>
      <dgm:spPr/>
    </dgm:pt>
    <dgm:pt modelId="{296C4DF3-6184-44A2-B3EB-57FAD500A927}" type="pres">
      <dgm:prSet presAssocID="{C8554C88-910B-4993-BD74-F8A869479833}" presName="accent_5" presStyleCnt="0"/>
      <dgm:spPr/>
    </dgm:pt>
    <dgm:pt modelId="{5D4A48D3-8443-4FC9-83F9-2C94B404CC59}" type="pres">
      <dgm:prSet presAssocID="{C8554C88-910B-4993-BD74-F8A869479833}" presName="accentRepeatNode" presStyleLbl="solidFgAcc1" presStyleIdx="4" presStyleCnt="7"/>
      <dgm:spPr>
        <a:xfrm>
          <a:off x="678928" y="2474623"/>
          <a:ext cx="634691" cy="634691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0000"/>
          </a:solidFill>
          <a:prstDash val="solid"/>
        </a:ln>
        <a:effectLst/>
      </dgm:spPr>
    </dgm:pt>
    <dgm:pt modelId="{124D3FE0-68F8-4EC5-8516-E6F28D604DFD}" type="pres">
      <dgm:prSet presAssocID="{E3E98C92-CD34-426B-9FFB-9934BE25B88D}" presName="text_6" presStyleLbl="node1" presStyleIdx="5" presStyleCnt="7">
        <dgm:presLayoutVars>
          <dgm:bulletEnabled val="1"/>
        </dgm:presLayoutVars>
      </dgm:prSet>
      <dgm:spPr/>
    </dgm:pt>
    <dgm:pt modelId="{380C5716-7A50-4DD3-BBF0-6B22E1406F7A}" type="pres">
      <dgm:prSet presAssocID="{E3E98C92-CD34-426B-9FFB-9934BE25B88D}" presName="accent_6" presStyleCnt="0"/>
      <dgm:spPr/>
    </dgm:pt>
    <dgm:pt modelId="{58E87F74-AA2D-462B-AD41-2D8DC1D28E46}" type="pres">
      <dgm:prSet presAssocID="{E3E98C92-CD34-426B-9FFB-9934BE25B88D}" presName="accentRepeatNode" presStyleLbl="solidFgAcc1" presStyleIdx="5" presStyleCnt="7"/>
      <dgm:spPr/>
    </dgm:pt>
    <dgm:pt modelId="{7D6E66EF-F896-4D65-8026-257780902BFA}" type="pres">
      <dgm:prSet presAssocID="{6CE3F894-6B5C-4DF4-8384-95A7250D0126}" presName="text_7" presStyleLbl="node1" presStyleIdx="6" presStyleCnt="7">
        <dgm:presLayoutVars>
          <dgm:bulletEnabled val="1"/>
        </dgm:presLayoutVars>
      </dgm:prSet>
      <dgm:spPr/>
    </dgm:pt>
    <dgm:pt modelId="{5F5C1C3E-83A2-49CE-B2FB-E5A43946B408}" type="pres">
      <dgm:prSet presAssocID="{6CE3F894-6B5C-4DF4-8384-95A7250D0126}" presName="accent_7" presStyleCnt="0"/>
      <dgm:spPr/>
    </dgm:pt>
    <dgm:pt modelId="{DE801140-5409-4562-B1FA-4FA65CE3C816}" type="pres">
      <dgm:prSet presAssocID="{6CE3F894-6B5C-4DF4-8384-95A7250D0126}" presName="accentRepeatNode" presStyleLbl="solidFgAcc1" presStyleIdx="6" presStyleCnt="7"/>
      <dgm:spPr/>
    </dgm:pt>
  </dgm:ptLst>
  <dgm:cxnLst>
    <dgm:cxn modelId="{754FA502-5D45-47E6-9427-FD8D9A75122C}" type="presOf" srcId="{C518D6E5-0D19-411E-97B5-0435D847D9BD}" destId="{E75F8457-5A46-45D8-A1E9-06A2D19B4631}" srcOrd="0" destOrd="0" presId="urn:microsoft.com/office/officeart/2008/layout/VerticalCurvedList"/>
    <dgm:cxn modelId="{B641C604-5872-4402-9A12-78B26DC35860}" srcId="{4BE95C63-DFEE-4905-AB0C-2B392E86562C}" destId="{04BD3907-B1F1-438C-8B6B-88764CFC0A05}" srcOrd="0" destOrd="0" parTransId="{ACB41218-E690-4832-A132-D93D794F8AA1}" sibTransId="{3B72FA9D-9DBF-4291-9AE6-FC9C850239FE}"/>
    <dgm:cxn modelId="{E2AAE420-ECE0-40CE-ABBF-5B6218F5E5E7}" type="presOf" srcId="{3B72FA9D-9DBF-4291-9AE6-FC9C850239FE}" destId="{93126C56-B085-419F-B4FD-F2CAFDA2F123}" srcOrd="0" destOrd="0" presId="urn:microsoft.com/office/officeart/2008/layout/VerticalCurvedList"/>
    <dgm:cxn modelId="{D8816C3E-9206-4456-9C66-ECFB849760A5}" srcId="{4BE95C63-DFEE-4905-AB0C-2B392E86562C}" destId="{6CE3F894-6B5C-4DF4-8384-95A7250D0126}" srcOrd="6" destOrd="0" parTransId="{7ACCDF3D-3337-4ED3-B4BA-0146BE604E6F}" sibTransId="{D4096D8C-3C45-4A9A-AE68-6150FB7D4E16}"/>
    <dgm:cxn modelId="{0BC5DA3F-2FA4-465B-8702-607D85FF5435}" srcId="{4BE95C63-DFEE-4905-AB0C-2B392E86562C}" destId="{C518D6E5-0D19-411E-97B5-0435D847D9BD}" srcOrd="1" destOrd="0" parTransId="{D82DFF4F-4F00-4923-8312-3677DE7D7953}" sibTransId="{3B9244A2-E537-472D-BAB6-A3C20FE0B565}"/>
    <dgm:cxn modelId="{5DC7865E-4B95-4CD3-AFFE-0E93CCA33C17}" type="presOf" srcId="{6CE3F894-6B5C-4DF4-8384-95A7250D0126}" destId="{7D6E66EF-F896-4D65-8026-257780902BFA}" srcOrd="0" destOrd="0" presId="urn:microsoft.com/office/officeart/2008/layout/VerticalCurvedList"/>
    <dgm:cxn modelId="{35E6505F-F73A-42BA-9A45-A8FEF2CB8749}" srcId="{4BE95C63-DFEE-4905-AB0C-2B392E86562C}" destId="{84BA845E-5FDE-4010-87EA-43C3A63505FA}" srcOrd="3" destOrd="0" parTransId="{DB76536B-996A-4493-AC39-703663985B69}" sibTransId="{7E8EB279-E116-4142-975F-5D397C77E69E}"/>
    <dgm:cxn modelId="{BB0E2A70-D391-42DA-BEBD-618859C994E8}" srcId="{4BE95C63-DFEE-4905-AB0C-2B392E86562C}" destId="{C8554C88-910B-4993-BD74-F8A869479833}" srcOrd="4" destOrd="0" parTransId="{76D5E7D0-DA29-45E8-9C69-593D3025C5C1}" sibTransId="{4BEB2EDB-4183-4107-B207-3E66A865AAE0}"/>
    <dgm:cxn modelId="{ED61BB57-ADDC-47EC-9F95-27EFDEB8077A}" type="presOf" srcId="{84BA845E-5FDE-4010-87EA-43C3A63505FA}" destId="{E3C6213E-3770-4CEC-9157-55406C0D4605}" srcOrd="0" destOrd="0" presId="urn:microsoft.com/office/officeart/2008/layout/VerticalCurvedList"/>
    <dgm:cxn modelId="{0B9D619F-E9B3-4973-9982-FCCFC80C4416}" type="presOf" srcId="{67F45EF7-2A75-4551-964F-588ED864307F}" destId="{75164A6D-300E-4A53-A85E-2F4EEE25937C}" srcOrd="0" destOrd="0" presId="urn:microsoft.com/office/officeart/2008/layout/VerticalCurvedList"/>
    <dgm:cxn modelId="{75E3CFAE-5D06-46AE-A981-2309250A6FA4}" type="presOf" srcId="{04BD3907-B1F1-438C-8B6B-88764CFC0A05}" destId="{5C9B0808-0AA8-4503-ABBD-2EC280D289BB}" srcOrd="0" destOrd="0" presId="urn:microsoft.com/office/officeart/2008/layout/VerticalCurvedList"/>
    <dgm:cxn modelId="{51088DB1-47EF-40A7-9434-57FB21CDFE88}" srcId="{4BE95C63-DFEE-4905-AB0C-2B392E86562C}" destId="{67F45EF7-2A75-4551-964F-588ED864307F}" srcOrd="2" destOrd="0" parTransId="{CFEB4341-0EF0-403F-87AF-C701149D00AE}" sibTransId="{59E1654C-2F62-4D8C-A538-A001F0932287}"/>
    <dgm:cxn modelId="{08B2D5BA-3484-452B-ABBB-19FAE3667AC8}" type="presOf" srcId="{4BE95C63-DFEE-4905-AB0C-2B392E86562C}" destId="{0A3CE0CD-D89E-4E06-ABE5-4D91FF036316}" srcOrd="0" destOrd="0" presId="urn:microsoft.com/office/officeart/2008/layout/VerticalCurvedList"/>
    <dgm:cxn modelId="{A63A41BB-D966-4999-9497-F4B78CF6558F}" srcId="{4BE95C63-DFEE-4905-AB0C-2B392E86562C}" destId="{E3E98C92-CD34-426B-9FFB-9934BE25B88D}" srcOrd="5" destOrd="0" parTransId="{6BC81FAE-5B44-4EB9-9276-2472C8E54335}" sibTransId="{1FA03164-22AD-43A7-904E-05521447C722}"/>
    <dgm:cxn modelId="{7721B9E7-09E3-4071-BDCA-5DC40ADBE6BF}" type="presOf" srcId="{E3E98C92-CD34-426B-9FFB-9934BE25B88D}" destId="{124D3FE0-68F8-4EC5-8516-E6F28D604DFD}" srcOrd="0" destOrd="0" presId="urn:microsoft.com/office/officeart/2008/layout/VerticalCurvedList"/>
    <dgm:cxn modelId="{2068D6E7-D585-47CC-B170-934C6C632256}" type="presOf" srcId="{C8554C88-910B-4993-BD74-F8A869479833}" destId="{B4AD5D71-A873-42A7-9884-D82C3B326646}" srcOrd="0" destOrd="0" presId="urn:microsoft.com/office/officeart/2008/layout/VerticalCurvedList"/>
    <dgm:cxn modelId="{9C961690-7CC9-430B-AA7A-2E59F3D6BBBA}" type="presParOf" srcId="{0A3CE0CD-D89E-4E06-ABE5-4D91FF036316}" destId="{7231EFCA-61C1-47D2-8FF2-1CBC23B87B48}" srcOrd="0" destOrd="0" presId="urn:microsoft.com/office/officeart/2008/layout/VerticalCurvedList"/>
    <dgm:cxn modelId="{A224FBA6-52D4-4DDC-A401-84BAE550169C}" type="presParOf" srcId="{7231EFCA-61C1-47D2-8FF2-1CBC23B87B48}" destId="{149C7693-1773-405E-BE74-BCE2E16A5159}" srcOrd="0" destOrd="0" presId="urn:microsoft.com/office/officeart/2008/layout/VerticalCurvedList"/>
    <dgm:cxn modelId="{55E8277A-F734-4897-9693-435988D3DD00}" type="presParOf" srcId="{149C7693-1773-405E-BE74-BCE2E16A5159}" destId="{00174549-AC0A-4F9D-9F70-6C7630227F2B}" srcOrd="0" destOrd="0" presId="urn:microsoft.com/office/officeart/2008/layout/VerticalCurvedList"/>
    <dgm:cxn modelId="{9D8A2047-B1DC-4152-A09E-277CC508998F}" type="presParOf" srcId="{149C7693-1773-405E-BE74-BCE2E16A5159}" destId="{93126C56-B085-419F-B4FD-F2CAFDA2F123}" srcOrd="1" destOrd="0" presId="urn:microsoft.com/office/officeart/2008/layout/VerticalCurvedList"/>
    <dgm:cxn modelId="{0243F2B6-4E3F-425E-AD65-06602C5AF016}" type="presParOf" srcId="{149C7693-1773-405E-BE74-BCE2E16A5159}" destId="{EF0E0DC2-28BD-44AA-9C91-C7671F01977B}" srcOrd="2" destOrd="0" presId="urn:microsoft.com/office/officeart/2008/layout/VerticalCurvedList"/>
    <dgm:cxn modelId="{2CB85588-6ADA-4BF7-BC03-049A012318EB}" type="presParOf" srcId="{149C7693-1773-405E-BE74-BCE2E16A5159}" destId="{B053371E-3130-4CBA-8F31-C0BA9BCA8E85}" srcOrd="3" destOrd="0" presId="urn:microsoft.com/office/officeart/2008/layout/VerticalCurvedList"/>
    <dgm:cxn modelId="{89F2A264-8049-49B2-AB2F-1179C4102B90}" type="presParOf" srcId="{7231EFCA-61C1-47D2-8FF2-1CBC23B87B48}" destId="{5C9B0808-0AA8-4503-ABBD-2EC280D289BB}" srcOrd="1" destOrd="0" presId="urn:microsoft.com/office/officeart/2008/layout/VerticalCurvedList"/>
    <dgm:cxn modelId="{1666DB87-FD97-46E8-BBE6-CCD3A70D4463}" type="presParOf" srcId="{7231EFCA-61C1-47D2-8FF2-1CBC23B87B48}" destId="{6274392E-9C49-4DC5-A2C5-B77D3CD33C9D}" srcOrd="2" destOrd="0" presId="urn:microsoft.com/office/officeart/2008/layout/VerticalCurvedList"/>
    <dgm:cxn modelId="{15F537CE-4E7E-4D47-91A6-7C1BF02FCCF4}" type="presParOf" srcId="{6274392E-9C49-4DC5-A2C5-B77D3CD33C9D}" destId="{EE2AC7E0-84AB-49D4-BD0C-24575E0929A6}" srcOrd="0" destOrd="0" presId="urn:microsoft.com/office/officeart/2008/layout/VerticalCurvedList"/>
    <dgm:cxn modelId="{DAF2CF21-130D-4A3A-9D1E-8CE079C05182}" type="presParOf" srcId="{7231EFCA-61C1-47D2-8FF2-1CBC23B87B48}" destId="{E75F8457-5A46-45D8-A1E9-06A2D19B4631}" srcOrd="3" destOrd="0" presId="urn:microsoft.com/office/officeart/2008/layout/VerticalCurvedList"/>
    <dgm:cxn modelId="{121A03F5-3F9A-4642-802D-497066FAF6B3}" type="presParOf" srcId="{7231EFCA-61C1-47D2-8FF2-1CBC23B87B48}" destId="{4A3FBCB4-5EFF-41B7-A18E-F5D97AA2808D}" srcOrd="4" destOrd="0" presId="urn:microsoft.com/office/officeart/2008/layout/VerticalCurvedList"/>
    <dgm:cxn modelId="{6761E6AE-3A26-412C-B4DC-D7D8A2F68B0A}" type="presParOf" srcId="{4A3FBCB4-5EFF-41B7-A18E-F5D97AA2808D}" destId="{E29DACC2-9A0E-42C4-BEE0-43D2F59AB934}" srcOrd="0" destOrd="0" presId="urn:microsoft.com/office/officeart/2008/layout/VerticalCurvedList"/>
    <dgm:cxn modelId="{0DF53E50-5A0A-4CBF-B733-B180AB1825D0}" type="presParOf" srcId="{7231EFCA-61C1-47D2-8FF2-1CBC23B87B48}" destId="{75164A6D-300E-4A53-A85E-2F4EEE25937C}" srcOrd="5" destOrd="0" presId="urn:microsoft.com/office/officeart/2008/layout/VerticalCurvedList"/>
    <dgm:cxn modelId="{8D889710-D465-41CF-8EE2-CDCAA022DA3B}" type="presParOf" srcId="{7231EFCA-61C1-47D2-8FF2-1CBC23B87B48}" destId="{8BFCA6B8-F0D7-4D80-8F1C-03B358BD982A}" srcOrd="6" destOrd="0" presId="urn:microsoft.com/office/officeart/2008/layout/VerticalCurvedList"/>
    <dgm:cxn modelId="{30355A30-461A-480F-9FF1-B5C6776FB39D}" type="presParOf" srcId="{8BFCA6B8-F0D7-4D80-8F1C-03B358BD982A}" destId="{16447FE7-06C2-491B-ACC8-CE40DA30A4A7}" srcOrd="0" destOrd="0" presId="urn:microsoft.com/office/officeart/2008/layout/VerticalCurvedList"/>
    <dgm:cxn modelId="{1067880D-0EE7-44D4-9BB2-5BA4C24FD1C7}" type="presParOf" srcId="{7231EFCA-61C1-47D2-8FF2-1CBC23B87B48}" destId="{E3C6213E-3770-4CEC-9157-55406C0D4605}" srcOrd="7" destOrd="0" presId="urn:microsoft.com/office/officeart/2008/layout/VerticalCurvedList"/>
    <dgm:cxn modelId="{6BCBD047-EB9F-4421-80B3-9A41B7C46FE5}" type="presParOf" srcId="{7231EFCA-61C1-47D2-8FF2-1CBC23B87B48}" destId="{AE16073C-ED50-4BC1-829F-9B61340A78A8}" srcOrd="8" destOrd="0" presId="urn:microsoft.com/office/officeart/2008/layout/VerticalCurvedList"/>
    <dgm:cxn modelId="{F8F20197-E5DA-4FD5-8D43-D7513A231FE9}" type="presParOf" srcId="{AE16073C-ED50-4BC1-829F-9B61340A78A8}" destId="{680FADE4-1901-4486-A25B-0AA400CB5BCD}" srcOrd="0" destOrd="0" presId="urn:microsoft.com/office/officeart/2008/layout/VerticalCurvedList"/>
    <dgm:cxn modelId="{35817AEB-28A9-44B9-A7A2-A536D9B39EF9}" type="presParOf" srcId="{7231EFCA-61C1-47D2-8FF2-1CBC23B87B48}" destId="{B4AD5D71-A873-42A7-9884-D82C3B326646}" srcOrd="9" destOrd="0" presId="urn:microsoft.com/office/officeart/2008/layout/VerticalCurvedList"/>
    <dgm:cxn modelId="{AE9950EA-2493-40DC-B502-26B8CDBAC9B7}" type="presParOf" srcId="{7231EFCA-61C1-47D2-8FF2-1CBC23B87B48}" destId="{296C4DF3-6184-44A2-B3EB-57FAD500A927}" srcOrd="10" destOrd="0" presId="urn:microsoft.com/office/officeart/2008/layout/VerticalCurvedList"/>
    <dgm:cxn modelId="{DCDBA4EF-72CB-4A59-8392-401B838FDC0F}" type="presParOf" srcId="{296C4DF3-6184-44A2-B3EB-57FAD500A927}" destId="{5D4A48D3-8443-4FC9-83F9-2C94B404CC59}" srcOrd="0" destOrd="0" presId="urn:microsoft.com/office/officeart/2008/layout/VerticalCurvedList"/>
    <dgm:cxn modelId="{F83DC139-7AAE-4402-8A3B-9502B364B86D}" type="presParOf" srcId="{7231EFCA-61C1-47D2-8FF2-1CBC23B87B48}" destId="{124D3FE0-68F8-4EC5-8516-E6F28D604DFD}" srcOrd="11" destOrd="0" presId="urn:microsoft.com/office/officeart/2008/layout/VerticalCurvedList"/>
    <dgm:cxn modelId="{722F4342-53B8-4908-B407-75E0D589EF3E}" type="presParOf" srcId="{7231EFCA-61C1-47D2-8FF2-1CBC23B87B48}" destId="{380C5716-7A50-4DD3-BBF0-6B22E1406F7A}" srcOrd="12" destOrd="0" presId="urn:microsoft.com/office/officeart/2008/layout/VerticalCurvedList"/>
    <dgm:cxn modelId="{3A107FD5-2AAD-4919-BC51-A178ED3D658F}" type="presParOf" srcId="{380C5716-7A50-4DD3-BBF0-6B22E1406F7A}" destId="{58E87F74-AA2D-462B-AD41-2D8DC1D28E46}" srcOrd="0" destOrd="0" presId="urn:microsoft.com/office/officeart/2008/layout/VerticalCurvedList"/>
    <dgm:cxn modelId="{6C2B9C20-368B-42C5-9966-97FE2DA9F2E9}" type="presParOf" srcId="{7231EFCA-61C1-47D2-8FF2-1CBC23B87B48}" destId="{7D6E66EF-F896-4D65-8026-257780902BFA}" srcOrd="13" destOrd="0" presId="urn:microsoft.com/office/officeart/2008/layout/VerticalCurvedList"/>
    <dgm:cxn modelId="{7EC93C46-C0FA-4F04-80DC-B0691FE6D318}" type="presParOf" srcId="{7231EFCA-61C1-47D2-8FF2-1CBC23B87B48}" destId="{5F5C1C3E-83A2-49CE-B2FB-E5A43946B408}" srcOrd="14" destOrd="0" presId="urn:microsoft.com/office/officeart/2008/layout/VerticalCurvedList"/>
    <dgm:cxn modelId="{B59DEAC2-9458-42A4-B8F7-A1E1F36A51DF}" type="presParOf" srcId="{5F5C1C3E-83A2-49CE-B2FB-E5A43946B408}" destId="{DE801140-5409-4562-B1FA-4FA65CE3C81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FE5434-792E-420B-9275-C9A751152723}" type="doc">
      <dgm:prSet loTypeId="urn:microsoft.com/office/officeart/2005/8/layout/vList3#1" loCatId="list" qsTypeId="urn:microsoft.com/office/officeart/2005/8/quickstyle/simple1" qsCatId="simple" csTypeId="urn:microsoft.com/office/officeart/2005/8/colors/accent1_3" csCatId="accent1" phldr="1"/>
      <dgm:spPr/>
    </dgm:pt>
    <dgm:pt modelId="{62ECDF6A-E2A6-4F5D-B1DF-A6ED11A6A9FC}">
      <dgm:prSet phldrT="[Tekst]" custT="1"/>
      <dgm:spPr>
        <a:xfrm rot="10800000">
          <a:off x="1420531" y="2376"/>
          <a:ext cx="4913911" cy="731266"/>
        </a:xfrm>
      </dgm:spPr>
      <dgm:t>
        <a:bodyPr/>
        <a:lstStyle/>
        <a:p>
          <a:r>
            <a:rPr lang="pl-PL" sz="1600" b="1" dirty="0">
              <a:latin typeface="Arial"/>
              <a:ea typeface="+mn-ea"/>
              <a:cs typeface="+mn-cs"/>
            </a:rPr>
            <a:t>Charakterystyka regionu/gminy oferującej lokalizację</a:t>
          </a:r>
          <a:endParaRPr lang="en-US" sz="1600" b="1" dirty="0">
            <a:latin typeface="Arial"/>
            <a:ea typeface="+mn-ea"/>
            <a:cs typeface="+mn-cs"/>
          </a:endParaRPr>
        </a:p>
      </dgm:t>
    </dgm:pt>
    <dgm:pt modelId="{70AF9B86-287A-4C31-8329-E58967BC402A}" type="parTrans" cxnId="{A1D1751A-343C-44C2-AE17-A45C96224127}">
      <dgm:prSet/>
      <dgm:spPr/>
      <dgm:t>
        <a:bodyPr/>
        <a:lstStyle/>
        <a:p>
          <a:endParaRPr lang="en-US" b="1"/>
        </a:p>
      </dgm:t>
    </dgm:pt>
    <dgm:pt modelId="{8C653A99-BBE9-4517-88A8-FE8D620C04FB}" type="sibTrans" cxnId="{A1D1751A-343C-44C2-AE17-A45C96224127}">
      <dgm:prSet/>
      <dgm:spPr/>
      <dgm:t>
        <a:bodyPr/>
        <a:lstStyle/>
        <a:p>
          <a:endParaRPr lang="en-US" b="1"/>
        </a:p>
      </dgm:t>
    </dgm:pt>
    <dgm:pt modelId="{CC823029-9375-43D1-B09F-D1AE6B1696B7}">
      <dgm:prSet phldrT="[Tekst]" custT="1"/>
      <dgm:spPr>
        <a:xfrm rot="10800000">
          <a:off x="1420531" y="951932"/>
          <a:ext cx="4913911" cy="731266"/>
        </a:xfrm>
      </dgm:spPr>
      <dgm:t>
        <a:bodyPr/>
        <a:lstStyle/>
        <a:p>
          <a:r>
            <a:rPr lang="pl-PL" sz="1600" b="1" dirty="0">
              <a:latin typeface="Arial"/>
              <a:ea typeface="+mn-ea"/>
              <a:cs typeface="+mn-cs"/>
            </a:rPr>
            <a:t>Atrakcyjność inwestycyjna miejsca</a:t>
          </a:r>
          <a:endParaRPr lang="en-US" sz="1600" b="1" dirty="0">
            <a:latin typeface="Arial"/>
            <a:ea typeface="+mn-ea"/>
            <a:cs typeface="+mn-cs"/>
          </a:endParaRPr>
        </a:p>
      </dgm:t>
    </dgm:pt>
    <dgm:pt modelId="{68C2FDC7-019B-462D-818C-7DD6912280ED}" type="parTrans" cxnId="{690981B8-83FF-410D-8CDA-3ACA53B5B5D5}">
      <dgm:prSet/>
      <dgm:spPr/>
      <dgm:t>
        <a:bodyPr/>
        <a:lstStyle/>
        <a:p>
          <a:endParaRPr lang="en-US" b="1"/>
        </a:p>
      </dgm:t>
    </dgm:pt>
    <dgm:pt modelId="{151D756B-8BFD-403D-8516-8E4F411389D1}" type="sibTrans" cxnId="{690981B8-83FF-410D-8CDA-3ACA53B5B5D5}">
      <dgm:prSet/>
      <dgm:spPr/>
      <dgm:t>
        <a:bodyPr/>
        <a:lstStyle/>
        <a:p>
          <a:endParaRPr lang="en-US" b="1"/>
        </a:p>
      </dgm:t>
    </dgm:pt>
    <dgm:pt modelId="{1128C220-7F51-4BB9-94A2-60E75FC2C41A}">
      <dgm:prSet phldrT="[Tekst]" custT="1"/>
      <dgm:spPr>
        <a:xfrm rot="10800000">
          <a:off x="1420531" y="1901488"/>
          <a:ext cx="4913911" cy="731266"/>
        </a:xfrm>
      </dgm:spPr>
      <dgm:t>
        <a:bodyPr/>
        <a:lstStyle/>
        <a:p>
          <a:r>
            <a:rPr lang="pl-PL" sz="1600" b="1" dirty="0">
              <a:latin typeface="Arial"/>
              <a:ea typeface="+mn-ea"/>
              <a:cs typeface="+mn-cs"/>
            </a:rPr>
            <a:t>Dostępne zachęty inwestycyjne</a:t>
          </a:r>
          <a:endParaRPr lang="en-US" sz="1600" b="1" dirty="0">
            <a:latin typeface="Arial"/>
            <a:ea typeface="+mn-ea"/>
            <a:cs typeface="+mn-cs"/>
          </a:endParaRPr>
        </a:p>
      </dgm:t>
    </dgm:pt>
    <dgm:pt modelId="{44D7A582-72D1-4C27-8942-B28081F06B3D}" type="parTrans" cxnId="{6DF422BA-7AF1-4EE8-A3FE-32DE3D2F59ED}">
      <dgm:prSet/>
      <dgm:spPr/>
      <dgm:t>
        <a:bodyPr/>
        <a:lstStyle/>
        <a:p>
          <a:endParaRPr lang="en-US" b="1"/>
        </a:p>
      </dgm:t>
    </dgm:pt>
    <dgm:pt modelId="{E20B0DCD-1F70-4624-A405-D293DA54B4FB}" type="sibTrans" cxnId="{6DF422BA-7AF1-4EE8-A3FE-32DE3D2F59ED}">
      <dgm:prSet/>
      <dgm:spPr/>
      <dgm:t>
        <a:bodyPr/>
        <a:lstStyle/>
        <a:p>
          <a:endParaRPr lang="en-US" b="1"/>
        </a:p>
      </dgm:t>
    </dgm:pt>
    <dgm:pt modelId="{76CB051C-3426-4CE5-B164-91A693B5D8F6}">
      <dgm:prSet phldrT="[Tekst]" custT="1"/>
      <dgm:spPr>
        <a:xfrm rot="10800000">
          <a:off x="1461709" y="2842809"/>
          <a:ext cx="4913911" cy="731266"/>
        </a:xfrm>
      </dgm:spPr>
      <dgm:t>
        <a:bodyPr/>
        <a:lstStyle/>
        <a:p>
          <a:r>
            <a:rPr lang="pl-PL" sz="1600" b="1" dirty="0">
              <a:latin typeface="Arial"/>
              <a:ea typeface="+mn-ea"/>
              <a:cs typeface="+mn-cs"/>
            </a:rPr>
            <a:t>Oferta lokalizacyjna</a:t>
          </a:r>
          <a:endParaRPr lang="en-US" sz="1600" b="1" dirty="0">
            <a:latin typeface="Arial"/>
            <a:ea typeface="+mn-ea"/>
            <a:cs typeface="+mn-cs"/>
          </a:endParaRPr>
        </a:p>
      </dgm:t>
    </dgm:pt>
    <dgm:pt modelId="{FFE40F5F-DD51-403B-B802-670D4B2BD17D}" type="parTrans" cxnId="{15A9F2EB-589D-41A4-81F2-20C703429C84}">
      <dgm:prSet/>
      <dgm:spPr/>
      <dgm:t>
        <a:bodyPr/>
        <a:lstStyle/>
        <a:p>
          <a:endParaRPr lang="en-US" b="1"/>
        </a:p>
      </dgm:t>
    </dgm:pt>
    <dgm:pt modelId="{CDF66ADC-F98B-4D8B-9E64-D4CD4180DCD1}" type="sibTrans" cxnId="{15A9F2EB-589D-41A4-81F2-20C703429C84}">
      <dgm:prSet/>
      <dgm:spPr/>
      <dgm:t>
        <a:bodyPr/>
        <a:lstStyle/>
        <a:p>
          <a:endParaRPr lang="en-US" b="1"/>
        </a:p>
      </dgm:t>
    </dgm:pt>
    <dgm:pt modelId="{39DD85E4-10AD-4122-83EB-610CC2F5AD61}">
      <dgm:prSet phldrT="[Tekst]" custT="1"/>
      <dgm:spPr>
        <a:xfrm rot="10800000">
          <a:off x="1385544" y="3800599"/>
          <a:ext cx="4913911" cy="731266"/>
        </a:xfrm>
      </dgm:spPr>
      <dgm:t>
        <a:bodyPr/>
        <a:lstStyle/>
        <a:p>
          <a:r>
            <a:rPr lang="pl-PL" sz="1600" b="1" dirty="0">
              <a:latin typeface="Arial"/>
              <a:ea typeface="+mn-ea"/>
              <a:cs typeface="+mn-cs"/>
            </a:rPr>
            <a:t>Kwalifikacje pracowników BOI  </a:t>
          </a:r>
          <a:endParaRPr lang="en-US" sz="1600" b="1" dirty="0">
            <a:latin typeface="Arial"/>
            <a:ea typeface="+mn-ea"/>
            <a:cs typeface="+mn-cs"/>
          </a:endParaRPr>
        </a:p>
      </dgm:t>
    </dgm:pt>
    <dgm:pt modelId="{31BB905F-0F3A-4591-B87A-89F28A35EA4F}" type="parTrans" cxnId="{5FBF7BAC-479F-4F6C-8D31-8D7CD499211B}">
      <dgm:prSet/>
      <dgm:spPr/>
      <dgm:t>
        <a:bodyPr/>
        <a:lstStyle/>
        <a:p>
          <a:endParaRPr lang="en-US" b="1"/>
        </a:p>
      </dgm:t>
    </dgm:pt>
    <dgm:pt modelId="{ED6CA6CF-DEAF-451B-8EAA-FEC902767A68}" type="sibTrans" cxnId="{5FBF7BAC-479F-4F6C-8D31-8D7CD499211B}">
      <dgm:prSet/>
      <dgm:spPr/>
      <dgm:t>
        <a:bodyPr/>
        <a:lstStyle/>
        <a:p>
          <a:endParaRPr lang="en-US" b="1"/>
        </a:p>
      </dgm:t>
    </dgm:pt>
    <dgm:pt modelId="{890FF584-CE49-49F0-ACA0-6EB267A0ED43}" type="pres">
      <dgm:prSet presAssocID="{E7FE5434-792E-420B-9275-C9A751152723}" presName="linearFlow" presStyleCnt="0">
        <dgm:presLayoutVars>
          <dgm:dir/>
          <dgm:resizeHandles val="exact"/>
        </dgm:presLayoutVars>
      </dgm:prSet>
      <dgm:spPr/>
    </dgm:pt>
    <dgm:pt modelId="{2F92BEC1-2CB5-4234-BDE8-A0C6846593A4}" type="pres">
      <dgm:prSet presAssocID="{62ECDF6A-E2A6-4F5D-B1DF-A6ED11A6A9FC}" presName="composite" presStyleCnt="0"/>
      <dgm:spPr/>
    </dgm:pt>
    <dgm:pt modelId="{610CEE29-DDDE-4EA1-8C1C-E8BEC3D27FEC}" type="pres">
      <dgm:prSet presAssocID="{62ECDF6A-E2A6-4F5D-B1DF-A6ED11A6A9FC}" presName="imgShp" presStyleLbl="fgImgPlace1" presStyleIdx="0" presStyleCnt="5"/>
      <dgm:spPr>
        <a:xfrm>
          <a:off x="1054897" y="2376"/>
          <a:ext cx="731266" cy="73126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9D99D88B-CAC5-4194-97DB-1292A95D79D5}" type="pres">
      <dgm:prSet presAssocID="{62ECDF6A-E2A6-4F5D-B1DF-A6ED11A6A9FC}" presName="txShp" presStyleLbl="node1" presStyleIdx="0" presStyleCnt="5" custScaleX="101298">
        <dgm:presLayoutVars>
          <dgm:bulletEnabled val="1"/>
        </dgm:presLayoutVars>
      </dgm:prSet>
      <dgm:spPr>
        <a:prstGeom prst="homePlate">
          <a:avLst/>
        </a:prstGeom>
      </dgm:spPr>
    </dgm:pt>
    <dgm:pt modelId="{CF43E6EE-2725-4FE6-888F-795B5BC24D81}" type="pres">
      <dgm:prSet presAssocID="{8C653A99-BBE9-4517-88A8-FE8D620C04FB}" presName="spacing" presStyleCnt="0"/>
      <dgm:spPr/>
    </dgm:pt>
    <dgm:pt modelId="{A8ADB14E-4A40-407F-AD30-E10C7C208144}" type="pres">
      <dgm:prSet presAssocID="{CC823029-9375-43D1-B09F-D1AE6B1696B7}" presName="composite" presStyleCnt="0"/>
      <dgm:spPr/>
    </dgm:pt>
    <dgm:pt modelId="{E7010941-B9C6-40B5-9FC2-A836FE2F8AB3}" type="pres">
      <dgm:prSet presAssocID="{CC823029-9375-43D1-B09F-D1AE6B1696B7}" presName="imgShp" presStyleLbl="fgImgPlace1" presStyleIdx="1" presStyleCnt="5"/>
      <dgm:spPr>
        <a:xfrm>
          <a:off x="1054897" y="951932"/>
          <a:ext cx="731266" cy="73126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</dgm:spPr>
    </dgm:pt>
    <dgm:pt modelId="{EA27A71B-FD44-40BF-9609-220852420BB4}" type="pres">
      <dgm:prSet presAssocID="{CC823029-9375-43D1-B09F-D1AE6B1696B7}" presName="txShp" presStyleLbl="node1" presStyleIdx="1" presStyleCnt="5">
        <dgm:presLayoutVars>
          <dgm:bulletEnabled val="1"/>
        </dgm:presLayoutVars>
      </dgm:prSet>
      <dgm:spPr>
        <a:prstGeom prst="homePlate">
          <a:avLst/>
        </a:prstGeom>
      </dgm:spPr>
    </dgm:pt>
    <dgm:pt modelId="{290A6CF3-9CC8-4D68-B231-DCCE2FCB63B5}" type="pres">
      <dgm:prSet presAssocID="{151D756B-8BFD-403D-8516-8E4F411389D1}" presName="spacing" presStyleCnt="0"/>
      <dgm:spPr/>
    </dgm:pt>
    <dgm:pt modelId="{0BADB03B-7DEB-4A00-A97F-68A6F4B15A6D}" type="pres">
      <dgm:prSet presAssocID="{1128C220-7F51-4BB9-94A2-60E75FC2C41A}" presName="composite" presStyleCnt="0"/>
      <dgm:spPr/>
    </dgm:pt>
    <dgm:pt modelId="{34C556A1-5640-4F30-BB05-7D2E44EB62D8}" type="pres">
      <dgm:prSet presAssocID="{1128C220-7F51-4BB9-94A2-60E75FC2C41A}" presName="imgShp" presStyleLbl="fgImgPlace1" presStyleIdx="2" presStyleCnt="5"/>
      <dgm:spPr>
        <a:xfrm>
          <a:off x="1054897" y="1901488"/>
          <a:ext cx="731266" cy="73126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</dgm:pt>
    <dgm:pt modelId="{01B048CE-1A94-4291-B3AA-39415B2AF65F}" type="pres">
      <dgm:prSet presAssocID="{1128C220-7F51-4BB9-94A2-60E75FC2C41A}" presName="txShp" presStyleLbl="node1" presStyleIdx="2" presStyleCnt="5">
        <dgm:presLayoutVars>
          <dgm:bulletEnabled val="1"/>
        </dgm:presLayoutVars>
      </dgm:prSet>
      <dgm:spPr>
        <a:prstGeom prst="homePlate">
          <a:avLst/>
        </a:prstGeom>
      </dgm:spPr>
    </dgm:pt>
    <dgm:pt modelId="{20CD1D9F-B9BC-4663-AFD8-11E3451191D3}" type="pres">
      <dgm:prSet presAssocID="{E20B0DCD-1F70-4624-A405-D293DA54B4FB}" presName="spacing" presStyleCnt="0"/>
      <dgm:spPr/>
    </dgm:pt>
    <dgm:pt modelId="{75DB5E0E-4B7D-4FF0-B3F1-74DAE2314D73}" type="pres">
      <dgm:prSet presAssocID="{76CB051C-3426-4CE5-B164-91A693B5D8F6}" presName="composite" presStyleCnt="0"/>
      <dgm:spPr/>
    </dgm:pt>
    <dgm:pt modelId="{A375C0B9-1CDF-446B-B033-6B14F4A176E2}" type="pres">
      <dgm:prSet presAssocID="{76CB051C-3426-4CE5-B164-91A693B5D8F6}" presName="imgShp" presStyleLbl="fgImgPlace1" presStyleIdx="3" presStyleCnt="5"/>
      <dgm:spPr>
        <a:xfrm>
          <a:off x="1054897" y="2851043"/>
          <a:ext cx="731266" cy="731266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1C48FFA4-1AAA-44C6-AF08-12FED3D1ACBF}" type="pres">
      <dgm:prSet presAssocID="{76CB051C-3426-4CE5-B164-91A693B5D8F6}" presName="txShp" presStyleLbl="node1" presStyleIdx="3" presStyleCnt="5" custLinFactNeighborX="838" custLinFactNeighborY="-1126">
        <dgm:presLayoutVars>
          <dgm:bulletEnabled val="1"/>
        </dgm:presLayoutVars>
      </dgm:prSet>
      <dgm:spPr>
        <a:prstGeom prst="homePlate">
          <a:avLst/>
        </a:prstGeom>
      </dgm:spPr>
    </dgm:pt>
    <dgm:pt modelId="{E9B7BC79-698E-49BE-8D84-B0CEE9359BEB}" type="pres">
      <dgm:prSet presAssocID="{CDF66ADC-F98B-4D8B-9E64-D4CD4180DCD1}" presName="spacing" presStyleCnt="0"/>
      <dgm:spPr/>
    </dgm:pt>
    <dgm:pt modelId="{D13BCD69-89F5-4782-9619-4E4E2A39F85D}" type="pres">
      <dgm:prSet presAssocID="{39DD85E4-10AD-4122-83EB-610CC2F5AD61}" presName="composite" presStyleCnt="0"/>
      <dgm:spPr/>
    </dgm:pt>
    <dgm:pt modelId="{FC8F0FBF-AACF-421D-8945-32307C1ADEB4}" type="pres">
      <dgm:prSet presAssocID="{39DD85E4-10AD-4122-83EB-610CC2F5AD61}" presName="imgShp" presStyleLbl="fgImgPlace1" presStyleIdx="4" presStyleCnt="5"/>
      <dgm:spPr>
        <a:xfrm>
          <a:off x="1054897" y="3800599"/>
          <a:ext cx="731266" cy="731266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81815599-0A8A-431A-AC3A-DAAC7627B15D}" type="pres">
      <dgm:prSet presAssocID="{39DD85E4-10AD-4122-83EB-610CC2F5AD61}" presName="txShp" presStyleLbl="node1" presStyleIdx="4" presStyleCnt="5" custLinFactNeighborX="-712">
        <dgm:presLayoutVars>
          <dgm:bulletEnabled val="1"/>
        </dgm:presLayoutVars>
      </dgm:prSet>
      <dgm:spPr>
        <a:prstGeom prst="homePlate">
          <a:avLst/>
        </a:prstGeom>
      </dgm:spPr>
    </dgm:pt>
  </dgm:ptLst>
  <dgm:cxnLst>
    <dgm:cxn modelId="{06CA2A15-658F-4365-8E94-D2FA6FB914FB}" type="presOf" srcId="{1128C220-7F51-4BB9-94A2-60E75FC2C41A}" destId="{01B048CE-1A94-4291-B3AA-39415B2AF65F}" srcOrd="0" destOrd="0" presId="urn:microsoft.com/office/officeart/2005/8/layout/vList3#1"/>
    <dgm:cxn modelId="{9DCC0618-146E-427F-B29E-F9C7BC3E4FE9}" type="presOf" srcId="{CC823029-9375-43D1-B09F-D1AE6B1696B7}" destId="{EA27A71B-FD44-40BF-9609-220852420BB4}" srcOrd="0" destOrd="0" presId="urn:microsoft.com/office/officeart/2005/8/layout/vList3#1"/>
    <dgm:cxn modelId="{A1D1751A-343C-44C2-AE17-A45C96224127}" srcId="{E7FE5434-792E-420B-9275-C9A751152723}" destId="{62ECDF6A-E2A6-4F5D-B1DF-A6ED11A6A9FC}" srcOrd="0" destOrd="0" parTransId="{70AF9B86-287A-4C31-8329-E58967BC402A}" sibTransId="{8C653A99-BBE9-4517-88A8-FE8D620C04FB}"/>
    <dgm:cxn modelId="{CD23EE33-81DD-4618-8F48-A483F7B5BADA}" type="presOf" srcId="{E7FE5434-792E-420B-9275-C9A751152723}" destId="{890FF584-CE49-49F0-ACA0-6EB267A0ED43}" srcOrd="0" destOrd="0" presId="urn:microsoft.com/office/officeart/2005/8/layout/vList3#1"/>
    <dgm:cxn modelId="{7D758E76-AEEA-4458-9826-1272E4A7E223}" type="presOf" srcId="{39DD85E4-10AD-4122-83EB-610CC2F5AD61}" destId="{81815599-0A8A-431A-AC3A-DAAC7627B15D}" srcOrd="0" destOrd="0" presId="urn:microsoft.com/office/officeart/2005/8/layout/vList3#1"/>
    <dgm:cxn modelId="{418EF9A2-33FA-4CB8-9385-FE4FF3BD22E9}" type="presOf" srcId="{62ECDF6A-E2A6-4F5D-B1DF-A6ED11A6A9FC}" destId="{9D99D88B-CAC5-4194-97DB-1292A95D79D5}" srcOrd="0" destOrd="0" presId="urn:microsoft.com/office/officeart/2005/8/layout/vList3#1"/>
    <dgm:cxn modelId="{5FBF7BAC-479F-4F6C-8D31-8D7CD499211B}" srcId="{E7FE5434-792E-420B-9275-C9A751152723}" destId="{39DD85E4-10AD-4122-83EB-610CC2F5AD61}" srcOrd="4" destOrd="0" parTransId="{31BB905F-0F3A-4591-B87A-89F28A35EA4F}" sibTransId="{ED6CA6CF-DEAF-451B-8EAA-FEC902767A68}"/>
    <dgm:cxn modelId="{690981B8-83FF-410D-8CDA-3ACA53B5B5D5}" srcId="{E7FE5434-792E-420B-9275-C9A751152723}" destId="{CC823029-9375-43D1-B09F-D1AE6B1696B7}" srcOrd="1" destOrd="0" parTransId="{68C2FDC7-019B-462D-818C-7DD6912280ED}" sibTransId="{151D756B-8BFD-403D-8516-8E4F411389D1}"/>
    <dgm:cxn modelId="{6DF422BA-7AF1-4EE8-A3FE-32DE3D2F59ED}" srcId="{E7FE5434-792E-420B-9275-C9A751152723}" destId="{1128C220-7F51-4BB9-94A2-60E75FC2C41A}" srcOrd="2" destOrd="0" parTransId="{44D7A582-72D1-4C27-8942-B28081F06B3D}" sibTransId="{E20B0DCD-1F70-4624-A405-D293DA54B4FB}"/>
    <dgm:cxn modelId="{1C741EEB-2FEA-4E66-80CE-CF364006B948}" type="presOf" srcId="{76CB051C-3426-4CE5-B164-91A693B5D8F6}" destId="{1C48FFA4-1AAA-44C6-AF08-12FED3D1ACBF}" srcOrd="0" destOrd="0" presId="urn:microsoft.com/office/officeart/2005/8/layout/vList3#1"/>
    <dgm:cxn modelId="{15A9F2EB-589D-41A4-81F2-20C703429C84}" srcId="{E7FE5434-792E-420B-9275-C9A751152723}" destId="{76CB051C-3426-4CE5-B164-91A693B5D8F6}" srcOrd="3" destOrd="0" parTransId="{FFE40F5F-DD51-403B-B802-670D4B2BD17D}" sibTransId="{CDF66ADC-F98B-4D8B-9E64-D4CD4180DCD1}"/>
    <dgm:cxn modelId="{365354EF-2CDA-406F-8537-28D608F95B21}" type="presParOf" srcId="{890FF584-CE49-49F0-ACA0-6EB267A0ED43}" destId="{2F92BEC1-2CB5-4234-BDE8-A0C6846593A4}" srcOrd="0" destOrd="0" presId="urn:microsoft.com/office/officeart/2005/8/layout/vList3#1"/>
    <dgm:cxn modelId="{45ABBAD6-5F35-4219-A66A-8FE8740CB7D8}" type="presParOf" srcId="{2F92BEC1-2CB5-4234-BDE8-A0C6846593A4}" destId="{610CEE29-DDDE-4EA1-8C1C-E8BEC3D27FEC}" srcOrd="0" destOrd="0" presId="urn:microsoft.com/office/officeart/2005/8/layout/vList3#1"/>
    <dgm:cxn modelId="{960BA152-9471-4CE5-A05D-52A3080E047B}" type="presParOf" srcId="{2F92BEC1-2CB5-4234-BDE8-A0C6846593A4}" destId="{9D99D88B-CAC5-4194-97DB-1292A95D79D5}" srcOrd="1" destOrd="0" presId="urn:microsoft.com/office/officeart/2005/8/layout/vList3#1"/>
    <dgm:cxn modelId="{946FE878-B60D-4A43-A24F-77365FD6B28A}" type="presParOf" srcId="{890FF584-CE49-49F0-ACA0-6EB267A0ED43}" destId="{CF43E6EE-2725-4FE6-888F-795B5BC24D81}" srcOrd="1" destOrd="0" presId="urn:microsoft.com/office/officeart/2005/8/layout/vList3#1"/>
    <dgm:cxn modelId="{DE2E26CB-D62A-403F-9556-57533FF134A2}" type="presParOf" srcId="{890FF584-CE49-49F0-ACA0-6EB267A0ED43}" destId="{A8ADB14E-4A40-407F-AD30-E10C7C208144}" srcOrd="2" destOrd="0" presId="urn:microsoft.com/office/officeart/2005/8/layout/vList3#1"/>
    <dgm:cxn modelId="{78DD7041-125C-4E5B-8BF2-00B013C48205}" type="presParOf" srcId="{A8ADB14E-4A40-407F-AD30-E10C7C208144}" destId="{E7010941-B9C6-40B5-9FC2-A836FE2F8AB3}" srcOrd="0" destOrd="0" presId="urn:microsoft.com/office/officeart/2005/8/layout/vList3#1"/>
    <dgm:cxn modelId="{474E1EFE-B362-4544-B6A7-F859C9D70484}" type="presParOf" srcId="{A8ADB14E-4A40-407F-AD30-E10C7C208144}" destId="{EA27A71B-FD44-40BF-9609-220852420BB4}" srcOrd="1" destOrd="0" presId="urn:microsoft.com/office/officeart/2005/8/layout/vList3#1"/>
    <dgm:cxn modelId="{FA963BF6-0CD6-4EF6-8D00-3E2E8DF600D1}" type="presParOf" srcId="{890FF584-CE49-49F0-ACA0-6EB267A0ED43}" destId="{290A6CF3-9CC8-4D68-B231-DCCE2FCB63B5}" srcOrd="3" destOrd="0" presId="urn:microsoft.com/office/officeart/2005/8/layout/vList3#1"/>
    <dgm:cxn modelId="{3C17DB96-1597-4C5E-80BE-477425D819DC}" type="presParOf" srcId="{890FF584-CE49-49F0-ACA0-6EB267A0ED43}" destId="{0BADB03B-7DEB-4A00-A97F-68A6F4B15A6D}" srcOrd="4" destOrd="0" presId="urn:microsoft.com/office/officeart/2005/8/layout/vList3#1"/>
    <dgm:cxn modelId="{1C1CDC00-694B-4A1E-AC06-1DAA5C615277}" type="presParOf" srcId="{0BADB03B-7DEB-4A00-A97F-68A6F4B15A6D}" destId="{34C556A1-5640-4F30-BB05-7D2E44EB62D8}" srcOrd="0" destOrd="0" presId="urn:microsoft.com/office/officeart/2005/8/layout/vList3#1"/>
    <dgm:cxn modelId="{3ABD127B-160F-4F61-B59E-4BABEB08B2B8}" type="presParOf" srcId="{0BADB03B-7DEB-4A00-A97F-68A6F4B15A6D}" destId="{01B048CE-1A94-4291-B3AA-39415B2AF65F}" srcOrd="1" destOrd="0" presId="urn:microsoft.com/office/officeart/2005/8/layout/vList3#1"/>
    <dgm:cxn modelId="{0FDE65E0-21DC-4E5A-8461-69A16073F0ED}" type="presParOf" srcId="{890FF584-CE49-49F0-ACA0-6EB267A0ED43}" destId="{20CD1D9F-B9BC-4663-AFD8-11E3451191D3}" srcOrd="5" destOrd="0" presId="urn:microsoft.com/office/officeart/2005/8/layout/vList3#1"/>
    <dgm:cxn modelId="{7C650DFB-7559-4F33-928D-3AD902C4A026}" type="presParOf" srcId="{890FF584-CE49-49F0-ACA0-6EB267A0ED43}" destId="{75DB5E0E-4B7D-4FF0-B3F1-74DAE2314D73}" srcOrd="6" destOrd="0" presId="urn:microsoft.com/office/officeart/2005/8/layout/vList3#1"/>
    <dgm:cxn modelId="{01EFD8A1-6DD8-41AC-9B12-F77826E04E7B}" type="presParOf" srcId="{75DB5E0E-4B7D-4FF0-B3F1-74DAE2314D73}" destId="{A375C0B9-1CDF-446B-B033-6B14F4A176E2}" srcOrd="0" destOrd="0" presId="urn:microsoft.com/office/officeart/2005/8/layout/vList3#1"/>
    <dgm:cxn modelId="{AD598F0F-A502-4894-B6C1-CE25B8622F95}" type="presParOf" srcId="{75DB5E0E-4B7D-4FF0-B3F1-74DAE2314D73}" destId="{1C48FFA4-1AAA-44C6-AF08-12FED3D1ACBF}" srcOrd="1" destOrd="0" presId="urn:microsoft.com/office/officeart/2005/8/layout/vList3#1"/>
    <dgm:cxn modelId="{C23B2097-CC25-4DC7-8BD0-E715C0FA2351}" type="presParOf" srcId="{890FF584-CE49-49F0-ACA0-6EB267A0ED43}" destId="{E9B7BC79-698E-49BE-8D84-B0CEE9359BEB}" srcOrd="7" destOrd="0" presId="urn:microsoft.com/office/officeart/2005/8/layout/vList3#1"/>
    <dgm:cxn modelId="{88FBA190-2382-46AB-91A0-29C708F75863}" type="presParOf" srcId="{890FF584-CE49-49F0-ACA0-6EB267A0ED43}" destId="{D13BCD69-89F5-4782-9619-4E4E2A39F85D}" srcOrd="8" destOrd="0" presId="urn:microsoft.com/office/officeart/2005/8/layout/vList3#1"/>
    <dgm:cxn modelId="{878E03A8-5E05-4568-BFC3-E06B0190139D}" type="presParOf" srcId="{D13BCD69-89F5-4782-9619-4E4E2A39F85D}" destId="{FC8F0FBF-AACF-421D-8945-32307C1ADEB4}" srcOrd="0" destOrd="0" presId="urn:microsoft.com/office/officeart/2005/8/layout/vList3#1"/>
    <dgm:cxn modelId="{4633B40D-E5C2-4CF9-A34E-E0885B97A2BD}" type="presParOf" srcId="{D13BCD69-89F5-4782-9619-4E4E2A39F85D}" destId="{81815599-0A8A-431A-AC3A-DAAC7627B15D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126C56-B085-419F-B4FD-F2CAFDA2F123}">
      <dsp:nvSpPr>
        <dsp:cNvPr id="0" name=""/>
        <dsp:cNvSpPr/>
      </dsp:nvSpPr>
      <dsp:spPr>
        <a:xfrm>
          <a:off x="-4841052" y="-742138"/>
          <a:ext cx="5767642" cy="5767642"/>
        </a:xfrm>
        <a:prstGeom prst="blockArc">
          <a:avLst>
            <a:gd name="adj1" fmla="val 18900000"/>
            <a:gd name="adj2" fmla="val 2700000"/>
            <a:gd name="adj3" fmla="val 375"/>
          </a:avLst>
        </a:pr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9B0808-0AA8-4503-ABBD-2EC280D289BB}">
      <dsp:nvSpPr>
        <dsp:cNvPr id="0" name=""/>
        <dsp:cNvSpPr/>
      </dsp:nvSpPr>
      <dsp:spPr>
        <a:xfrm>
          <a:off x="300478" y="194721"/>
          <a:ext cx="7918345" cy="389272"/>
        </a:xfrm>
        <a:prstGeom prst="rect">
          <a:avLst/>
        </a:prstGeom>
        <a:solidFill>
          <a:srgbClr val="626769"/>
        </a:solidFill>
        <a:ln w="254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98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Informacja o projekcie – SOI wg. PAIH S.A.</a:t>
          </a:r>
        </a:p>
      </dsp:txBody>
      <dsp:txXfrm>
        <a:off x="300478" y="194721"/>
        <a:ext cx="7918345" cy="389272"/>
      </dsp:txXfrm>
    </dsp:sp>
    <dsp:sp modelId="{EE2AC7E0-84AB-49D4-BD0C-24575E0929A6}">
      <dsp:nvSpPr>
        <dsp:cNvPr id="0" name=""/>
        <dsp:cNvSpPr/>
      </dsp:nvSpPr>
      <dsp:spPr>
        <a:xfrm>
          <a:off x="57182" y="146062"/>
          <a:ext cx="486590" cy="4865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5F8457-5A46-45D8-A1E9-06A2D19B4631}">
      <dsp:nvSpPr>
        <dsp:cNvPr id="0" name=""/>
        <dsp:cNvSpPr/>
      </dsp:nvSpPr>
      <dsp:spPr>
        <a:xfrm>
          <a:off x="652998" y="778972"/>
          <a:ext cx="7565824" cy="389272"/>
        </a:xfrm>
        <a:prstGeom prst="rect">
          <a:avLst/>
        </a:prstGeom>
        <a:solidFill>
          <a:srgbClr val="626769"/>
        </a:solidFill>
        <a:ln w="254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98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Model marketingowy PAIH S.A.</a:t>
          </a:r>
        </a:p>
      </dsp:txBody>
      <dsp:txXfrm>
        <a:off x="652998" y="778972"/>
        <a:ext cx="7565824" cy="389272"/>
      </dsp:txXfrm>
    </dsp:sp>
    <dsp:sp modelId="{E29DACC2-9A0E-42C4-BEE0-43D2F59AB934}">
      <dsp:nvSpPr>
        <dsp:cNvPr id="0" name=""/>
        <dsp:cNvSpPr/>
      </dsp:nvSpPr>
      <dsp:spPr>
        <a:xfrm>
          <a:off x="409703" y="730313"/>
          <a:ext cx="486590" cy="486590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164A6D-300E-4A53-A85E-2F4EEE25937C}">
      <dsp:nvSpPr>
        <dsp:cNvPr id="0" name=""/>
        <dsp:cNvSpPr/>
      </dsp:nvSpPr>
      <dsp:spPr>
        <a:xfrm>
          <a:off x="846178" y="1362795"/>
          <a:ext cx="7372644" cy="389272"/>
        </a:xfrm>
        <a:prstGeom prst="rect">
          <a:avLst/>
        </a:prstGeom>
        <a:solidFill>
          <a:srgbClr val="84898C"/>
        </a:solidFill>
        <a:ln w="254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98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Standaryzacja obsługi inwestora (przedsiębiorcy)</a:t>
          </a:r>
        </a:p>
      </dsp:txBody>
      <dsp:txXfrm>
        <a:off x="846178" y="1362795"/>
        <a:ext cx="7372644" cy="389272"/>
      </dsp:txXfrm>
    </dsp:sp>
    <dsp:sp modelId="{16447FE7-06C2-491B-ACC8-CE40DA30A4A7}">
      <dsp:nvSpPr>
        <dsp:cNvPr id="0" name=""/>
        <dsp:cNvSpPr/>
      </dsp:nvSpPr>
      <dsp:spPr>
        <a:xfrm>
          <a:off x="602883" y="1314136"/>
          <a:ext cx="486590" cy="486590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C6213E-3770-4CEC-9157-55406C0D4605}">
      <dsp:nvSpPr>
        <dsp:cNvPr id="0" name=""/>
        <dsp:cNvSpPr/>
      </dsp:nvSpPr>
      <dsp:spPr>
        <a:xfrm>
          <a:off x="907859" y="1947046"/>
          <a:ext cx="7310963" cy="389272"/>
        </a:xfrm>
        <a:prstGeom prst="rect">
          <a:avLst/>
        </a:prstGeom>
        <a:solidFill>
          <a:srgbClr val="84898C"/>
        </a:solidFill>
        <a:ln w="254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98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Główne elementy oddziaływania na „rynek”</a:t>
          </a:r>
        </a:p>
      </dsp:txBody>
      <dsp:txXfrm>
        <a:off x="907859" y="1947046"/>
        <a:ext cx="7310963" cy="389272"/>
      </dsp:txXfrm>
    </dsp:sp>
    <dsp:sp modelId="{680FADE4-1901-4486-A25B-0AA400CB5BCD}">
      <dsp:nvSpPr>
        <dsp:cNvPr id="0" name=""/>
        <dsp:cNvSpPr/>
      </dsp:nvSpPr>
      <dsp:spPr>
        <a:xfrm>
          <a:off x="664564" y="1898387"/>
          <a:ext cx="486590" cy="4865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115751"/>
              <a:satOff val="-19651"/>
              <a:lumOff val="168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AD5D71-A873-42A7-9884-D82C3B326646}">
      <dsp:nvSpPr>
        <dsp:cNvPr id="0" name=""/>
        <dsp:cNvSpPr/>
      </dsp:nvSpPr>
      <dsp:spPr>
        <a:xfrm>
          <a:off x="846178" y="2531297"/>
          <a:ext cx="7372644" cy="389272"/>
        </a:xfrm>
        <a:prstGeom prst="rect">
          <a:avLst/>
        </a:prstGeom>
        <a:solidFill>
          <a:srgbClr val="84898C"/>
        </a:solidFill>
        <a:ln w="254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98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Oferta eksportowa - PMT  </a:t>
          </a:r>
        </a:p>
      </dsp:txBody>
      <dsp:txXfrm>
        <a:off x="846178" y="2531297"/>
        <a:ext cx="7372644" cy="389272"/>
      </dsp:txXfrm>
    </dsp:sp>
    <dsp:sp modelId="{5D4A48D3-8443-4FC9-83F9-2C94B404CC59}">
      <dsp:nvSpPr>
        <dsp:cNvPr id="0" name=""/>
        <dsp:cNvSpPr/>
      </dsp:nvSpPr>
      <dsp:spPr>
        <a:xfrm>
          <a:off x="602883" y="2482638"/>
          <a:ext cx="486590" cy="486590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4D3FE0-68F8-4EC5-8516-E6F28D604DFD}">
      <dsp:nvSpPr>
        <dsp:cNvPr id="0" name=""/>
        <dsp:cNvSpPr/>
      </dsp:nvSpPr>
      <dsp:spPr>
        <a:xfrm>
          <a:off x="652998" y="3115120"/>
          <a:ext cx="7565824" cy="389272"/>
        </a:xfrm>
        <a:prstGeom prst="rect">
          <a:avLst/>
        </a:prstGeom>
        <a:solidFill>
          <a:srgbClr val="84898C"/>
        </a:solidFill>
        <a:ln w="254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98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Oferta inwestycyjna</a:t>
          </a:r>
        </a:p>
      </dsp:txBody>
      <dsp:txXfrm>
        <a:off x="652998" y="3115120"/>
        <a:ext cx="7565824" cy="389272"/>
      </dsp:txXfrm>
    </dsp:sp>
    <dsp:sp modelId="{58E87F74-AA2D-462B-AD41-2D8DC1D28E46}">
      <dsp:nvSpPr>
        <dsp:cNvPr id="0" name=""/>
        <dsp:cNvSpPr/>
      </dsp:nvSpPr>
      <dsp:spPr>
        <a:xfrm>
          <a:off x="409703" y="3066461"/>
          <a:ext cx="486590" cy="4865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192918"/>
              <a:satOff val="-32752"/>
              <a:lumOff val="280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6E66EF-F896-4D65-8026-257780902BFA}">
      <dsp:nvSpPr>
        <dsp:cNvPr id="0" name=""/>
        <dsp:cNvSpPr/>
      </dsp:nvSpPr>
      <dsp:spPr>
        <a:xfrm>
          <a:off x="300478" y="3699371"/>
          <a:ext cx="7918345" cy="389272"/>
        </a:xfrm>
        <a:prstGeom prst="rect">
          <a:avLst/>
        </a:prstGeom>
        <a:solidFill>
          <a:srgbClr val="84898C"/>
        </a:solidFill>
        <a:ln w="254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98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Oferta partnerska</a:t>
          </a:r>
        </a:p>
      </dsp:txBody>
      <dsp:txXfrm>
        <a:off x="300478" y="3699371"/>
        <a:ext cx="7918345" cy="389272"/>
      </dsp:txXfrm>
    </dsp:sp>
    <dsp:sp modelId="{DE801140-5409-4562-B1FA-4FA65CE3C816}">
      <dsp:nvSpPr>
        <dsp:cNvPr id="0" name=""/>
        <dsp:cNvSpPr/>
      </dsp:nvSpPr>
      <dsp:spPr>
        <a:xfrm>
          <a:off x="57182" y="3650711"/>
          <a:ext cx="486590" cy="4865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231502"/>
              <a:satOff val="-39303"/>
              <a:lumOff val="336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99D88B-CAC5-4194-97DB-1292A95D79D5}">
      <dsp:nvSpPr>
        <dsp:cNvPr id="0" name=""/>
        <dsp:cNvSpPr/>
      </dsp:nvSpPr>
      <dsp:spPr>
        <a:xfrm rot="10800000">
          <a:off x="1348427" y="1364"/>
          <a:ext cx="5030329" cy="583870"/>
        </a:xfrm>
        <a:prstGeom prst="homePlat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7471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latin typeface="Arial"/>
              <a:ea typeface="+mn-ea"/>
              <a:cs typeface="+mn-cs"/>
            </a:rPr>
            <a:t>Charakterystyka regionu/gminy oferującej lokalizację</a:t>
          </a:r>
          <a:endParaRPr lang="en-US" sz="1600" b="1" kern="1200" dirty="0">
            <a:latin typeface="Arial"/>
            <a:ea typeface="+mn-ea"/>
            <a:cs typeface="+mn-cs"/>
          </a:endParaRPr>
        </a:p>
      </dsp:txBody>
      <dsp:txXfrm rot="10800000">
        <a:off x="1494394" y="1364"/>
        <a:ext cx="4884362" cy="583870"/>
      </dsp:txXfrm>
    </dsp:sp>
    <dsp:sp modelId="{610CEE29-DDDE-4EA1-8C1C-E8BEC3D27FEC}">
      <dsp:nvSpPr>
        <dsp:cNvPr id="0" name=""/>
        <dsp:cNvSpPr/>
      </dsp:nvSpPr>
      <dsp:spPr>
        <a:xfrm>
          <a:off x="1088720" y="1364"/>
          <a:ext cx="583870" cy="58387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27A71B-FD44-40BF-9609-220852420BB4}">
      <dsp:nvSpPr>
        <dsp:cNvPr id="0" name=""/>
        <dsp:cNvSpPr/>
      </dsp:nvSpPr>
      <dsp:spPr>
        <a:xfrm rot="10800000">
          <a:off x="1396770" y="759524"/>
          <a:ext cx="4965872" cy="583870"/>
        </a:xfrm>
        <a:prstGeom prst="homePlate">
          <a:avLst/>
        </a:prstGeom>
        <a:solidFill>
          <a:schemeClr val="accent1">
            <a:shade val="80000"/>
            <a:hueOff val="57876"/>
            <a:satOff val="-9826"/>
            <a:lumOff val="84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7471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latin typeface="Arial"/>
              <a:ea typeface="+mn-ea"/>
              <a:cs typeface="+mn-cs"/>
            </a:rPr>
            <a:t>Atrakcyjność inwestycyjna miejsca</a:t>
          </a:r>
          <a:endParaRPr lang="en-US" sz="1600" b="1" kern="1200" dirty="0">
            <a:latin typeface="Arial"/>
            <a:ea typeface="+mn-ea"/>
            <a:cs typeface="+mn-cs"/>
          </a:endParaRPr>
        </a:p>
      </dsp:txBody>
      <dsp:txXfrm rot="10800000">
        <a:off x="1542737" y="759524"/>
        <a:ext cx="4819905" cy="583870"/>
      </dsp:txXfrm>
    </dsp:sp>
    <dsp:sp modelId="{E7010941-B9C6-40B5-9FC2-A836FE2F8AB3}">
      <dsp:nvSpPr>
        <dsp:cNvPr id="0" name=""/>
        <dsp:cNvSpPr/>
      </dsp:nvSpPr>
      <dsp:spPr>
        <a:xfrm>
          <a:off x="1104834" y="759524"/>
          <a:ext cx="583870" cy="583870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B048CE-1A94-4291-B3AA-39415B2AF65F}">
      <dsp:nvSpPr>
        <dsp:cNvPr id="0" name=""/>
        <dsp:cNvSpPr/>
      </dsp:nvSpPr>
      <dsp:spPr>
        <a:xfrm rot="10800000">
          <a:off x="1396770" y="1517685"/>
          <a:ext cx="4965872" cy="583870"/>
        </a:xfrm>
        <a:prstGeom prst="homePlate">
          <a:avLst/>
        </a:prstGeom>
        <a:solidFill>
          <a:schemeClr val="accent1">
            <a:shade val="80000"/>
            <a:hueOff val="115751"/>
            <a:satOff val="-19651"/>
            <a:lumOff val="168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7471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latin typeface="Arial"/>
              <a:ea typeface="+mn-ea"/>
              <a:cs typeface="+mn-cs"/>
            </a:rPr>
            <a:t>Dostępne zachęty inwestycyjne</a:t>
          </a:r>
          <a:endParaRPr lang="en-US" sz="1600" b="1" kern="1200" dirty="0">
            <a:latin typeface="Arial"/>
            <a:ea typeface="+mn-ea"/>
            <a:cs typeface="+mn-cs"/>
          </a:endParaRPr>
        </a:p>
      </dsp:txBody>
      <dsp:txXfrm rot="10800000">
        <a:off x="1542737" y="1517685"/>
        <a:ext cx="4819905" cy="583870"/>
      </dsp:txXfrm>
    </dsp:sp>
    <dsp:sp modelId="{34C556A1-5640-4F30-BB05-7D2E44EB62D8}">
      <dsp:nvSpPr>
        <dsp:cNvPr id="0" name=""/>
        <dsp:cNvSpPr/>
      </dsp:nvSpPr>
      <dsp:spPr>
        <a:xfrm>
          <a:off x="1104834" y="1517685"/>
          <a:ext cx="583870" cy="58387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48FFA4-1AAA-44C6-AF08-12FED3D1ACBF}">
      <dsp:nvSpPr>
        <dsp:cNvPr id="0" name=""/>
        <dsp:cNvSpPr/>
      </dsp:nvSpPr>
      <dsp:spPr>
        <a:xfrm rot="10800000">
          <a:off x="1438384" y="2269271"/>
          <a:ext cx="4965872" cy="583870"/>
        </a:xfrm>
        <a:prstGeom prst="homePlate">
          <a:avLst/>
        </a:prstGeom>
        <a:solidFill>
          <a:schemeClr val="accent1">
            <a:shade val="80000"/>
            <a:hueOff val="173627"/>
            <a:satOff val="-29477"/>
            <a:lumOff val="252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7471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latin typeface="Arial"/>
              <a:ea typeface="+mn-ea"/>
              <a:cs typeface="+mn-cs"/>
            </a:rPr>
            <a:t>Oferta lokalizacyjna</a:t>
          </a:r>
          <a:endParaRPr lang="en-US" sz="1600" b="1" kern="1200" dirty="0">
            <a:latin typeface="Arial"/>
            <a:ea typeface="+mn-ea"/>
            <a:cs typeface="+mn-cs"/>
          </a:endParaRPr>
        </a:p>
      </dsp:txBody>
      <dsp:txXfrm rot="10800000">
        <a:off x="1584351" y="2269271"/>
        <a:ext cx="4819905" cy="583870"/>
      </dsp:txXfrm>
    </dsp:sp>
    <dsp:sp modelId="{A375C0B9-1CDF-446B-B033-6B14F4A176E2}">
      <dsp:nvSpPr>
        <dsp:cNvPr id="0" name=""/>
        <dsp:cNvSpPr/>
      </dsp:nvSpPr>
      <dsp:spPr>
        <a:xfrm>
          <a:off x="1104834" y="2275845"/>
          <a:ext cx="583870" cy="583870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815599-0A8A-431A-AC3A-DAAC7627B15D}">
      <dsp:nvSpPr>
        <dsp:cNvPr id="0" name=""/>
        <dsp:cNvSpPr/>
      </dsp:nvSpPr>
      <dsp:spPr>
        <a:xfrm rot="10800000">
          <a:off x="1361413" y="3034006"/>
          <a:ext cx="4965872" cy="583870"/>
        </a:xfrm>
        <a:prstGeom prst="homePlate">
          <a:avLst/>
        </a:prstGeom>
        <a:solidFill>
          <a:schemeClr val="accent1">
            <a:shade val="80000"/>
            <a:hueOff val="231502"/>
            <a:satOff val="-39303"/>
            <a:lumOff val="336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7471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latin typeface="Arial"/>
              <a:ea typeface="+mn-ea"/>
              <a:cs typeface="+mn-cs"/>
            </a:rPr>
            <a:t>Kwalifikacje pracowników BOI  </a:t>
          </a:r>
          <a:endParaRPr lang="en-US" sz="1600" b="1" kern="1200" dirty="0">
            <a:latin typeface="Arial"/>
            <a:ea typeface="+mn-ea"/>
            <a:cs typeface="+mn-cs"/>
          </a:endParaRPr>
        </a:p>
      </dsp:txBody>
      <dsp:txXfrm rot="10800000">
        <a:off x="1507380" y="3034006"/>
        <a:ext cx="4819905" cy="583870"/>
      </dsp:txXfrm>
    </dsp:sp>
    <dsp:sp modelId="{FC8F0FBF-AACF-421D-8945-32307C1ADEB4}">
      <dsp:nvSpPr>
        <dsp:cNvPr id="0" name=""/>
        <dsp:cNvSpPr/>
      </dsp:nvSpPr>
      <dsp:spPr>
        <a:xfrm>
          <a:off x="1104834" y="3034006"/>
          <a:ext cx="583870" cy="583870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554E93FA-9F34-4669-ACA8-05170F0FB50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784074F-6EBF-4FFB-B031-06A877758F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D3E18-1CA8-46FB-AEB1-0FABC7DB8BFF}" type="datetimeFigureOut">
              <a:rPr lang="pl-PL" smtClean="0"/>
              <a:t>04.02.2020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40E6ACF-8BDF-41BE-9169-052BC4D706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A3EA108-0FEE-49CE-88EC-DD04ED42687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D6F7E9-0779-4362-85F9-7621C95598F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97828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E9521A-C93E-48B8-875A-DB1431DD6B1E}" type="datetimeFigureOut">
              <a:rPr lang="pl-PL" smtClean="0"/>
              <a:t>04.02.2020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B9C64-E7B3-4183-B08E-45E104F6615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5156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8E05A-8141-4386-8D69-198B862FD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276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8E05A-8141-4386-8D69-198B862FD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531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8E05A-8141-4386-8D69-198B862FD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143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8E05A-8141-4386-8D69-198B862FD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7869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8E05A-8141-4386-8D69-198B862FD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5411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8E05A-8141-4386-8D69-198B862FD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631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83599-B002-4726-BBAF-EC6497799461}" type="slidenum">
              <a:rPr lang="pl-PL" smtClean="0"/>
              <a:pPr/>
              <a:t>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III oś priorytetowa POIR 2014 - 2020, Wsparcie innowacji w przedsiębiorstwach</a:t>
            </a:r>
          </a:p>
        </p:txBody>
      </p:sp>
    </p:spTree>
    <p:extLst>
      <p:ext uri="{BB962C8B-B14F-4D97-AF65-F5344CB8AC3E}">
        <p14:creationId xmlns:p14="http://schemas.microsoft.com/office/powerpoint/2010/main" val="39320110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8E05A-8141-4386-8D69-198B862FD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2555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8E05A-8141-4386-8D69-198B862FD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1950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8E05A-8141-4386-8D69-198B862FD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0860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8E05A-8141-4386-8D69-198B862FD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211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8E05A-8141-4386-8D69-198B862FD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1383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8E05A-8141-4386-8D69-198B862FD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8781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8E05A-8141-4386-8D69-198B862FD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6623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8E05A-8141-4386-8D69-198B862FD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1924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05BB75A7-AE7D-4121-B747-96646D0B97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3B9F26B-FCCF-4D1D-9DA2-58D85911F2C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04E056-9D31-4761-B52F-CF8F83A252E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EF66D71-AE21-4BE8-86D8-D55523F7265B}" type="slidenum">
              <a:t>39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8E05A-8141-4386-8D69-198B862FD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2498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8E05A-8141-4386-8D69-198B862FD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3656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8E05A-8141-4386-8D69-198B862FD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8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8E05A-8141-4386-8D69-198B862FD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299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8E05A-8141-4386-8D69-198B862FD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400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8E05A-8141-4386-8D69-198B862FD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858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8E05A-8141-4386-8D69-198B862FD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765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8E05A-8141-4386-8D69-198B862FD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353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8E05A-8141-4386-8D69-198B862FD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86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8E05A-8141-4386-8D69-198B862FD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099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Arrow Connector 6"/>
          <p:cNvCxnSpPr>
            <a:cxnSpLocks/>
          </p:cNvCxnSpPr>
          <p:nvPr userDrawn="1"/>
        </p:nvCxnSpPr>
        <p:spPr>
          <a:xfrm>
            <a:off x="468000" y="3698674"/>
            <a:ext cx="11232000" cy="13791"/>
          </a:xfrm>
          <a:prstGeom prst="straightConnector1">
            <a:avLst/>
          </a:prstGeom>
          <a:ln w="25400">
            <a:gradFill flip="none" rotWithShape="1">
              <a:gsLst>
                <a:gs pos="46000">
                  <a:srgbClr val="D2796D"/>
                </a:gs>
                <a:gs pos="79000">
                  <a:srgbClr val="C34B45"/>
                </a:gs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ymbol zastępczy tekstu 25"/>
          <p:cNvSpPr>
            <a:spLocks noGrp="1"/>
          </p:cNvSpPr>
          <p:nvPr>
            <p:ph type="body" sz="quarter" idx="10" hasCustomPrompt="1"/>
          </p:nvPr>
        </p:nvSpPr>
        <p:spPr>
          <a:xfrm>
            <a:off x="468000" y="1504950"/>
            <a:ext cx="11232000" cy="1689100"/>
          </a:xfrm>
        </p:spPr>
        <p:txBody>
          <a:bodyPr lIns="0" tIns="0" rIns="0" bIns="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4400">
                <a:latin typeface="+mj-lt"/>
              </a:defRPr>
            </a:lvl2pPr>
            <a:lvl3pPr>
              <a:defRPr sz="4000">
                <a:latin typeface="+mj-lt"/>
              </a:defRPr>
            </a:lvl3pPr>
            <a:lvl4pPr>
              <a:defRPr sz="3600">
                <a:latin typeface="+mj-lt"/>
              </a:defRPr>
            </a:lvl4pPr>
            <a:lvl5pPr>
              <a:defRPr sz="3600"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Tytuł prezentacji (Times New Roman, 36 </a:t>
            </a:r>
            <a:r>
              <a:rPr lang="pl-PL" dirty="0" err="1"/>
              <a:t>pt</a:t>
            </a:r>
            <a:r>
              <a:rPr lang="pl-PL" dirty="0"/>
              <a:t>)</a:t>
            </a:r>
            <a:br>
              <a:rPr lang="pl-PL" dirty="0"/>
            </a:b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spc="-20" dirty="0" err="1"/>
              <a:t>Offic</a:t>
            </a:r>
            <a:r>
              <a:rPr lang="pl-PL" spc="-20" dirty="0"/>
              <a:t> </a:t>
            </a:r>
            <a:r>
              <a:rPr lang="pl-PL" spc="-5" dirty="0" err="1"/>
              <a:t>tem</a:t>
            </a:r>
            <a:r>
              <a:rPr lang="pl-PL" spc="-5" dirty="0"/>
              <a:t> </a:t>
            </a:r>
            <a:r>
              <a:rPr lang="pl-PL" spc="-10" dirty="0" err="1"/>
              <a:t>quam</a:t>
            </a:r>
            <a:r>
              <a:rPr lang="pl-PL" spc="-10" dirty="0"/>
              <a:t> </a:t>
            </a:r>
            <a:r>
              <a:rPr lang="pl-PL" spc="-5" dirty="0"/>
              <a:t>lam </a:t>
            </a:r>
            <a:r>
              <a:rPr lang="pl-PL" dirty="0" err="1"/>
              <a:t>il</a:t>
            </a:r>
            <a:r>
              <a:rPr lang="pl-PL" dirty="0"/>
              <a:t> </a:t>
            </a:r>
            <a:r>
              <a:rPr lang="pl-PL" spc="-5" dirty="0" err="1"/>
              <a:t>inihitat</a:t>
            </a:r>
            <a:r>
              <a:rPr lang="pl-PL" spc="-5" dirty="0"/>
              <a:t> </a:t>
            </a:r>
            <a:r>
              <a:rPr lang="pl-PL" spc="-10" dirty="0" err="1"/>
              <a:t>ommo-loris</a:t>
            </a:r>
            <a:r>
              <a:rPr lang="pl-PL" spc="-10" dirty="0"/>
              <a:t> </a:t>
            </a:r>
            <a:r>
              <a:rPr lang="pl-PL" spc="-5" dirty="0" err="1"/>
              <a:t>etur</a:t>
            </a:r>
            <a:r>
              <a:rPr lang="pl-PL" spc="-5" dirty="0"/>
              <a:t> </a:t>
            </a:r>
            <a:r>
              <a:rPr lang="pl-PL" spc="-20" dirty="0"/>
              <a:t>aut  </a:t>
            </a:r>
            <a:r>
              <a:rPr lang="pl-PL" dirty="0" err="1"/>
              <a:t>verum</a:t>
            </a:r>
            <a:endParaRPr lang="pl-PL" dirty="0"/>
          </a:p>
        </p:txBody>
      </p:sp>
      <p:sp>
        <p:nvSpPr>
          <p:cNvPr id="28" name="Symbol zastępczy tekstu 27"/>
          <p:cNvSpPr>
            <a:spLocks noGrp="1"/>
          </p:cNvSpPr>
          <p:nvPr>
            <p:ph type="body" sz="quarter" idx="11" hasCustomPrompt="1"/>
          </p:nvPr>
        </p:nvSpPr>
        <p:spPr>
          <a:xfrm>
            <a:off x="467999" y="4249281"/>
            <a:ext cx="8280000" cy="112236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Podtytuł prezentacji (Calibri, 24 </a:t>
            </a:r>
            <a:r>
              <a:rPr lang="pl-PL" dirty="0" err="1"/>
              <a:t>pt</a:t>
            </a:r>
            <a:r>
              <a:rPr lang="pl-PL" dirty="0"/>
              <a:t>)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nunc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vestibulim</a:t>
            </a:r>
            <a:r>
              <a:rPr lang="pl-PL" dirty="0"/>
              <a:t> et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nunc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vestibulim</a:t>
            </a:r>
            <a:endParaRPr lang="pl-PL" dirty="0"/>
          </a:p>
        </p:txBody>
      </p:sp>
      <p:sp>
        <p:nvSpPr>
          <p:cNvPr id="29" name="Symbol zastępczy tekstu 27"/>
          <p:cNvSpPr>
            <a:spLocks noGrp="1"/>
          </p:cNvSpPr>
          <p:nvPr>
            <p:ph type="body" sz="quarter" idx="12" hasCustomPrompt="1"/>
          </p:nvPr>
        </p:nvSpPr>
        <p:spPr>
          <a:xfrm>
            <a:off x="467999" y="5567424"/>
            <a:ext cx="8280000" cy="905743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r>
              <a:rPr lang="pl-PL" dirty="0"/>
              <a:t>Imię Nazwisko</a:t>
            </a:r>
            <a:br>
              <a:rPr lang="pl-PL" dirty="0"/>
            </a:br>
            <a:r>
              <a:rPr lang="pl-PL" dirty="0"/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220921369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djęcia + teks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tekstu 13"/>
          <p:cNvSpPr>
            <a:spLocks noGrp="1"/>
          </p:cNvSpPr>
          <p:nvPr>
            <p:ph type="body" sz="quarter" idx="15" hasCustomPrompt="1"/>
          </p:nvPr>
        </p:nvSpPr>
        <p:spPr>
          <a:xfrm>
            <a:off x="324000" y="4048558"/>
            <a:ext cx="11520000" cy="1804140"/>
          </a:xfrm>
        </p:spPr>
        <p:txBody>
          <a:bodyPr lIns="0" tIns="0" rIns="0" bIns="0">
            <a:normAutofit/>
          </a:bodyPr>
          <a:lstStyle>
            <a:lvl1pPr marL="0" indent="0" defTabSz="357188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50000"/>
              <a:buFont typeface="Times New Roman" panose="02020603050405020304" pitchFamily="18" charset="0"/>
              <a:buNone/>
              <a:defRPr sz="1800" b="0"/>
            </a:lvl1pPr>
            <a:lvl2pPr marL="288000" marR="0" indent="-228600" algn="l" defTabSz="5381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Times New Roman" panose="02020603050405020304" pitchFamily="18" charset="0"/>
              <a:buChar char="̴"/>
              <a:tabLst/>
              <a:defRPr sz="1800"/>
            </a:lvl2pPr>
            <a:lvl3pPr marL="504000">
              <a:defRPr sz="1600"/>
            </a:lvl3pPr>
            <a:lvl4pPr marL="792000" indent="-228600">
              <a:buFont typeface="Times New Roman" panose="02020603050405020304" pitchFamily="18" charset="0"/>
              <a:buChar char="̵"/>
              <a:defRPr sz="1400"/>
            </a:lvl4pPr>
          </a:lstStyle>
          <a:p>
            <a:pPr lvl="0"/>
            <a:r>
              <a:rPr lang="pl-PL" dirty="0"/>
              <a:t>Kliknij, aby dodać tekst slajdu (Calibri 18 </a:t>
            </a:r>
            <a:r>
              <a:rPr lang="pl-PL" dirty="0" err="1"/>
              <a:t>pt</a:t>
            </a:r>
            <a:r>
              <a:rPr lang="pl-PL" dirty="0"/>
              <a:t>) </a:t>
            </a:r>
          </a:p>
          <a:p>
            <a:pPr lvl="1"/>
            <a:r>
              <a:rPr lang="pl-PL" dirty="0"/>
              <a:t>Pierwszy poziom wypunktowania</a:t>
            </a:r>
          </a:p>
          <a:p>
            <a:pPr lvl="2"/>
            <a:r>
              <a:rPr lang="pl-PL" dirty="0"/>
              <a:t>Drugi poziom</a:t>
            </a:r>
          </a:p>
          <a:p>
            <a:pPr lvl="3"/>
            <a:r>
              <a:rPr lang="pl-PL" dirty="0"/>
              <a:t>Trzeci poziom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9144000" y="6213601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EC0B16D-D7FB-4722-A93E-B27BAD17AAF8}" type="slidenum">
              <a:rPr lang="pl-PL" sz="1600" smtClean="0">
                <a:solidFill>
                  <a:schemeClr val="tx2"/>
                </a:solidFill>
                <a:latin typeface="+mj-lt"/>
              </a:rPr>
              <a:pPr algn="r"/>
              <a:t>‹#›</a:t>
            </a:fld>
            <a:endParaRPr lang="pl-PL" sz="12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Symbol zastępczy obrazu 2"/>
          <p:cNvSpPr>
            <a:spLocks noGrp="1"/>
          </p:cNvSpPr>
          <p:nvPr>
            <p:ph type="pic" sz="quarter" idx="16"/>
          </p:nvPr>
        </p:nvSpPr>
        <p:spPr>
          <a:xfrm>
            <a:off x="323999" y="1527174"/>
            <a:ext cx="3600000" cy="2160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10" name="Symbol zastępczy obrazu 2"/>
          <p:cNvSpPr>
            <a:spLocks noGrp="1"/>
          </p:cNvSpPr>
          <p:nvPr>
            <p:ph type="pic" sz="quarter" idx="17"/>
          </p:nvPr>
        </p:nvSpPr>
        <p:spPr>
          <a:xfrm>
            <a:off x="4287266" y="1527174"/>
            <a:ext cx="3600000" cy="2160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13" name="Symbol zastępczy obrazu 2"/>
          <p:cNvSpPr>
            <a:spLocks noGrp="1"/>
          </p:cNvSpPr>
          <p:nvPr>
            <p:ph type="pic" sz="quarter" idx="18"/>
          </p:nvPr>
        </p:nvSpPr>
        <p:spPr>
          <a:xfrm>
            <a:off x="8250533" y="1527174"/>
            <a:ext cx="3600000" cy="2160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16" name="Symbol zastępczy tekstu 11"/>
          <p:cNvSpPr>
            <a:spLocks noGrp="1"/>
          </p:cNvSpPr>
          <p:nvPr>
            <p:ph type="body" sz="quarter" idx="14" hasCustomPrompt="1"/>
          </p:nvPr>
        </p:nvSpPr>
        <p:spPr>
          <a:xfrm>
            <a:off x="324000" y="324914"/>
            <a:ext cx="9612000" cy="82708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pl-PL" dirty="0"/>
              <a:t>Tytuł prezentacji (Times New Roman, 24 </a:t>
            </a:r>
            <a:r>
              <a:rPr lang="pl-PL" dirty="0" err="1"/>
              <a:t>pt</a:t>
            </a:r>
            <a:r>
              <a:rPr lang="pl-PL" dirty="0"/>
              <a:t>),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office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spc="-5" dirty="0">
                <a:cs typeface="Calibri" panose="020F0502020204030204" pitchFamily="34" charset="0"/>
              </a:rPr>
              <a:t> lam </a:t>
            </a:r>
            <a:r>
              <a:rPr lang="pl-PL" dirty="0" err="1">
                <a:cs typeface="Calibri" panose="020F0502020204030204" pitchFamily="34" charset="0"/>
              </a:rPr>
              <a:t>il</a:t>
            </a:r>
            <a:r>
              <a:rPr lang="pl-PL" dirty="0">
                <a:cs typeface="Calibri" panose="020F0502020204030204" pitchFamily="34" charset="0"/>
              </a:rPr>
              <a:t> </a:t>
            </a:r>
            <a:r>
              <a:rPr lang="pl-PL" spc="-5" dirty="0" err="1">
                <a:cs typeface="Calibri" panose="020F0502020204030204" pitchFamily="34" charset="0"/>
              </a:rPr>
              <a:t>inihitat</a:t>
            </a:r>
            <a:r>
              <a:rPr lang="pl-PL" spc="-5" dirty="0">
                <a:cs typeface="Calibri" panose="020F0502020204030204" pitchFamily="34" charset="0"/>
              </a:rPr>
              <a:t> </a:t>
            </a:r>
            <a:r>
              <a:rPr lang="pl-PL" spc="-10" dirty="0" err="1">
                <a:cs typeface="Calibri" panose="020F0502020204030204" pitchFamily="34" charset="0"/>
              </a:rPr>
              <a:t>ommoloris</a:t>
            </a:r>
            <a:r>
              <a:rPr lang="pl-PL" spc="-10" dirty="0">
                <a:cs typeface="Calibri" panose="020F0502020204030204" pitchFamily="34" charset="0"/>
              </a:rPr>
              <a:t> </a:t>
            </a:r>
            <a:r>
              <a:rPr lang="pl-PL" spc="-5" dirty="0" err="1">
                <a:cs typeface="Calibri" panose="020F0502020204030204" pitchFamily="34" charset="0"/>
              </a:rPr>
              <a:t>etur</a:t>
            </a:r>
            <a:r>
              <a:rPr lang="pl-PL" spc="-5" dirty="0">
                <a:cs typeface="Calibri" panose="020F0502020204030204" pitchFamily="34" charset="0"/>
              </a:rPr>
              <a:t> </a:t>
            </a:r>
            <a:r>
              <a:rPr lang="pl-PL" spc="-20" dirty="0">
                <a:cs typeface="Calibri" panose="020F0502020204030204" pitchFamily="34" charset="0"/>
              </a:rPr>
              <a:t>aut  </a:t>
            </a:r>
            <a:r>
              <a:rPr lang="pl-PL" dirty="0" err="1">
                <a:cs typeface="Calibri" panose="020F0502020204030204" pitchFamily="34" charset="0"/>
              </a:rPr>
              <a:t>verum</a:t>
            </a:r>
            <a:r>
              <a:rPr lang="pl-PL" dirty="0">
                <a:cs typeface="Calibri" panose="020F0502020204030204" pitchFamily="34" charset="0"/>
              </a:rPr>
              <a:t> </a:t>
            </a:r>
            <a:r>
              <a:rPr lang="pl-PL" spc="-10" dirty="0" err="1">
                <a:cs typeface="Calibri" panose="020F0502020204030204" pitchFamily="34" charset="0"/>
              </a:rPr>
              <a:t>dolupta</a:t>
            </a:r>
            <a:r>
              <a:rPr lang="pl-PL" spc="-10" dirty="0">
                <a:cs typeface="Calibri" panose="020F0502020204030204" pitchFamily="34" charset="0"/>
              </a:rPr>
              <a:t> </a:t>
            </a:r>
            <a:r>
              <a:rPr lang="pl-PL" spc="-5" dirty="0" err="1">
                <a:cs typeface="Calibri" panose="020F0502020204030204" pitchFamily="34" charset="0"/>
              </a:rPr>
              <a:t>tecest</a:t>
            </a:r>
            <a:endParaRPr lang="pl-PL" dirty="0"/>
          </a:p>
        </p:txBody>
      </p:sp>
      <p:cxnSp>
        <p:nvCxnSpPr>
          <p:cNvPr id="9" name="Straight Arrow Connector 6">
            <a:extLst>
              <a:ext uri="{FF2B5EF4-FFF2-40B4-BE49-F238E27FC236}">
                <a16:creationId xmlns:a16="http://schemas.microsoft.com/office/drawing/2014/main" id="{F3A12446-09AB-455C-8CCD-9DF343FEF039}"/>
              </a:ext>
            </a:extLst>
          </p:cNvPr>
          <p:cNvCxnSpPr>
            <a:cxnSpLocks/>
          </p:cNvCxnSpPr>
          <p:nvPr userDrawn="1"/>
        </p:nvCxnSpPr>
        <p:spPr>
          <a:xfrm>
            <a:off x="323999" y="1152001"/>
            <a:ext cx="9864000" cy="0"/>
          </a:xfrm>
          <a:prstGeom prst="straightConnector1">
            <a:avLst/>
          </a:prstGeom>
          <a:ln w="25400">
            <a:gradFill flip="none" rotWithShape="1">
              <a:gsLst>
                <a:gs pos="65000">
                  <a:srgbClr val="D2796D"/>
                </a:gs>
                <a:gs pos="35000">
                  <a:srgbClr val="C34B45"/>
                </a:gs>
                <a:gs pos="100000">
                  <a:schemeClr val="bg1"/>
                </a:gs>
                <a:gs pos="0">
                  <a:schemeClr val="accent1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7529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Arrow Connector 6"/>
          <p:cNvCxnSpPr>
            <a:cxnSpLocks/>
          </p:cNvCxnSpPr>
          <p:nvPr/>
        </p:nvCxnSpPr>
        <p:spPr>
          <a:xfrm>
            <a:off x="468000" y="3698674"/>
            <a:ext cx="11232000" cy="13791"/>
          </a:xfrm>
          <a:prstGeom prst="straightConnector1">
            <a:avLst/>
          </a:prstGeom>
          <a:ln w="25400">
            <a:gradFill flip="none" rotWithShape="1">
              <a:gsLst>
                <a:gs pos="46000">
                  <a:srgbClr val="D2796D"/>
                </a:gs>
                <a:gs pos="79000">
                  <a:srgbClr val="C34B45"/>
                </a:gs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ymbol zastępczy tekstu 25"/>
          <p:cNvSpPr>
            <a:spLocks noGrp="1"/>
          </p:cNvSpPr>
          <p:nvPr>
            <p:ph type="body" sz="quarter" idx="10" hasCustomPrompt="1"/>
          </p:nvPr>
        </p:nvSpPr>
        <p:spPr>
          <a:xfrm>
            <a:off x="468000" y="1504950"/>
            <a:ext cx="11232000" cy="1689100"/>
          </a:xfrm>
        </p:spPr>
        <p:txBody>
          <a:bodyPr lIns="0" tIns="0" rIns="0" bIns="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4400">
                <a:latin typeface="+mj-lt"/>
              </a:defRPr>
            </a:lvl2pPr>
            <a:lvl3pPr>
              <a:defRPr sz="4000">
                <a:latin typeface="+mj-lt"/>
              </a:defRPr>
            </a:lvl3pPr>
            <a:lvl4pPr>
              <a:defRPr sz="3600">
                <a:latin typeface="+mj-lt"/>
              </a:defRPr>
            </a:lvl4pPr>
            <a:lvl5pPr>
              <a:defRPr sz="3600"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Tytuł prezentacji (Times New Roman, 36 </a:t>
            </a:r>
            <a:r>
              <a:rPr lang="pl-PL" dirty="0" err="1"/>
              <a:t>pt</a:t>
            </a:r>
            <a:r>
              <a:rPr lang="pl-PL" dirty="0"/>
              <a:t>)</a:t>
            </a:r>
            <a:br>
              <a:rPr lang="pl-PL" dirty="0"/>
            </a:b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spc="-20" dirty="0" err="1"/>
              <a:t>Offic</a:t>
            </a:r>
            <a:r>
              <a:rPr lang="pl-PL" spc="-20" dirty="0"/>
              <a:t> </a:t>
            </a:r>
            <a:r>
              <a:rPr lang="pl-PL" spc="-5" dirty="0" err="1"/>
              <a:t>tem</a:t>
            </a:r>
            <a:r>
              <a:rPr lang="pl-PL" spc="-5" dirty="0"/>
              <a:t> </a:t>
            </a:r>
            <a:r>
              <a:rPr lang="pl-PL" spc="-10" dirty="0" err="1"/>
              <a:t>quam</a:t>
            </a:r>
            <a:r>
              <a:rPr lang="pl-PL" spc="-10" dirty="0"/>
              <a:t> </a:t>
            </a:r>
            <a:r>
              <a:rPr lang="pl-PL" spc="-5" dirty="0"/>
              <a:t>lam </a:t>
            </a:r>
            <a:r>
              <a:rPr lang="pl-PL" dirty="0" err="1"/>
              <a:t>il</a:t>
            </a:r>
            <a:r>
              <a:rPr lang="pl-PL" dirty="0"/>
              <a:t> </a:t>
            </a:r>
            <a:r>
              <a:rPr lang="pl-PL" spc="-5" dirty="0" err="1"/>
              <a:t>inihitat</a:t>
            </a:r>
            <a:r>
              <a:rPr lang="pl-PL" spc="-5" dirty="0"/>
              <a:t> </a:t>
            </a:r>
            <a:r>
              <a:rPr lang="pl-PL" spc="-10" dirty="0" err="1"/>
              <a:t>ommo-loris</a:t>
            </a:r>
            <a:r>
              <a:rPr lang="pl-PL" spc="-10" dirty="0"/>
              <a:t> </a:t>
            </a:r>
            <a:r>
              <a:rPr lang="pl-PL" spc="-5" dirty="0" err="1"/>
              <a:t>etur</a:t>
            </a:r>
            <a:r>
              <a:rPr lang="pl-PL" spc="-5" dirty="0"/>
              <a:t> </a:t>
            </a:r>
            <a:r>
              <a:rPr lang="pl-PL" spc="-20" dirty="0"/>
              <a:t>aut  </a:t>
            </a:r>
            <a:r>
              <a:rPr lang="pl-PL" dirty="0" err="1"/>
              <a:t>verum</a:t>
            </a:r>
            <a:endParaRPr lang="pl-PL" dirty="0"/>
          </a:p>
        </p:txBody>
      </p:sp>
      <p:sp>
        <p:nvSpPr>
          <p:cNvPr id="28" name="Symbol zastępczy tekstu 27"/>
          <p:cNvSpPr>
            <a:spLocks noGrp="1"/>
          </p:cNvSpPr>
          <p:nvPr>
            <p:ph type="body" sz="quarter" idx="11" hasCustomPrompt="1"/>
          </p:nvPr>
        </p:nvSpPr>
        <p:spPr>
          <a:xfrm>
            <a:off x="467999" y="4249281"/>
            <a:ext cx="8280000" cy="112236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Podtytuł prezentacji (Calibri, 24 </a:t>
            </a:r>
            <a:r>
              <a:rPr lang="pl-PL" dirty="0" err="1"/>
              <a:t>pt</a:t>
            </a:r>
            <a:r>
              <a:rPr lang="pl-PL" dirty="0"/>
              <a:t>)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nunc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vestibulim</a:t>
            </a:r>
            <a:r>
              <a:rPr lang="pl-PL" dirty="0"/>
              <a:t> et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nunc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vestibulim</a:t>
            </a:r>
            <a:endParaRPr lang="pl-PL" dirty="0"/>
          </a:p>
        </p:txBody>
      </p:sp>
      <p:sp>
        <p:nvSpPr>
          <p:cNvPr id="29" name="Symbol zastępczy tekstu 27"/>
          <p:cNvSpPr>
            <a:spLocks noGrp="1"/>
          </p:cNvSpPr>
          <p:nvPr>
            <p:ph type="body" sz="quarter" idx="12" hasCustomPrompt="1"/>
          </p:nvPr>
        </p:nvSpPr>
        <p:spPr>
          <a:xfrm>
            <a:off x="467999" y="5567424"/>
            <a:ext cx="8280000" cy="905743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r>
              <a:rPr lang="pl-PL" dirty="0"/>
              <a:t>Imię Nazwisko</a:t>
            </a:r>
            <a:br>
              <a:rPr lang="pl-PL" dirty="0"/>
            </a:br>
            <a:r>
              <a:rPr lang="pl-PL" dirty="0"/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274802795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Wykresy +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 txBox="1">
            <a:spLocks/>
          </p:cNvSpPr>
          <p:nvPr/>
        </p:nvSpPr>
        <p:spPr>
          <a:xfrm>
            <a:off x="9144000" y="6213601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EC0B16D-D7FB-4722-A93E-B27BAD17AAF8}" type="slidenum">
              <a:rPr lang="pl-PL" sz="1600" smtClean="0">
                <a:solidFill>
                  <a:schemeClr val="tx2"/>
                </a:solidFill>
                <a:latin typeface="+mj-lt"/>
              </a:rPr>
              <a:pPr algn="r"/>
              <a:t>‹#›</a:t>
            </a:fld>
            <a:endParaRPr lang="pl-PL" sz="12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Symbol zastępczy wykresu 3"/>
          <p:cNvSpPr>
            <a:spLocks noGrp="1"/>
          </p:cNvSpPr>
          <p:nvPr>
            <p:ph type="chart" sz="quarter" idx="13"/>
          </p:nvPr>
        </p:nvSpPr>
        <p:spPr>
          <a:xfrm>
            <a:off x="324000" y="3860800"/>
            <a:ext cx="5580000" cy="17640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pl-PL"/>
              <a:t>Kliknij ikonę, aby dodać wykres</a:t>
            </a:r>
            <a:endParaRPr lang="pl-PL" dirty="0"/>
          </a:p>
        </p:txBody>
      </p:sp>
      <p:sp>
        <p:nvSpPr>
          <p:cNvPr id="8" name="Symbol zastępczy tekstu 4"/>
          <p:cNvSpPr>
            <a:spLocks noGrp="1"/>
          </p:cNvSpPr>
          <p:nvPr>
            <p:ph type="body" sz="quarter" idx="15" hasCustomPrompt="1"/>
          </p:nvPr>
        </p:nvSpPr>
        <p:spPr>
          <a:xfrm>
            <a:off x="324000" y="5641926"/>
            <a:ext cx="5580000" cy="304800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pl-PL" dirty="0"/>
              <a:t>Kliknij, aby dodać źródło</a:t>
            </a:r>
          </a:p>
        </p:txBody>
      </p:sp>
      <p:sp>
        <p:nvSpPr>
          <p:cNvPr id="10" name="Symbol zastępczy tekstu 9"/>
          <p:cNvSpPr>
            <a:spLocks noGrp="1"/>
          </p:cNvSpPr>
          <p:nvPr>
            <p:ph type="body" sz="quarter" idx="11" hasCustomPrompt="1"/>
          </p:nvPr>
        </p:nvSpPr>
        <p:spPr>
          <a:xfrm>
            <a:off x="6264063" y="1474660"/>
            <a:ext cx="5580000" cy="4484077"/>
          </a:xfrm>
        </p:spPr>
        <p:txBody>
          <a:bodyPr lIns="0" tIns="0" rIns="0" bIns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265113" indent="-228600">
              <a:buClr>
                <a:schemeClr val="tx2"/>
              </a:buClr>
              <a:buSzPct val="120000"/>
              <a:buFont typeface="Times New Roman" panose="02020603050405020304" pitchFamily="18" charset="0"/>
              <a:buChar char="̴"/>
              <a:defRPr sz="1800"/>
            </a:lvl2pPr>
            <a:lvl3pPr marL="539750" indent="-228600">
              <a:buFont typeface="Arial" panose="020B0604020202020204" pitchFamily="34" charset="0"/>
              <a:buChar char="•"/>
              <a:defRPr sz="1600"/>
            </a:lvl3pPr>
            <a:lvl4pPr marL="804863" indent="-228600" defTabSz="804863">
              <a:buFont typeface="Times New Roman" panose="02020603050405020304" pitchFamily="18" charset="0"/>
              <a:buChar char="̵"/>
              <a:defRPr sz="1400"/>
            </a:lvl4pPr>
            <a:lvl5pPr marL="1828800" indent="0">
              <a:buNone/>
              <a:defRPr sz="2100"/>
            </a:lvl5pPr>
          </a:lstStyle>
          <a:p>
            <a:pPr lvl="0"/>
            <a:r>
              <a:rPr lang="pl-PL" dirty="0"/>
              <a:t>Kliknij, aby dodać tekst slajdu (Calibri 18 </a:t>
            </a:r>
            <a:r>
              <a:rPr lang="pl-PL" dirty="0" err="1"/>
              <a:t>pt</a:t>
            </a:r>
            <a:r>
              <a:rPr lang="pl-PL" dirty="0"/>
              <a:t>) </a:t>
            </a:r>
          </a:p>
          <a:p>
            <a:pPr lvl="1"/>
            <a:r>
              <a:rPr lang="pl-PL" dirty="0"/>
              <a:t>Pierwszy poziom wypunktowania</a:t>
            </a:r>
          </a:p>
          <a:p>
            <a:pPr lvl="2"/>
            <a:r>
              <a:rPr lang="pl-PL" dirty="0"/>
              <a:t>Drugi poziom</a:t>
            </a:r>
          </a:p>
          <a:p>
            <a:pPr lvl="3"/>
            <a:r>
              <a:rPr lang="pl-PL" dirty="0"/>
              <a:t>Trzeci poziom</a:t>
            </a:r>
          </a:p>
        </p:txBody>
      </p:sp>
      <p:sp>
        <p:nvSpPr>
          <p:cNvPr id="11" name="Symbol zastępczy wykresu 3"/>
          <p:cNvSpPr>
            <a:spLocks noGrp="1"/>
          </p:cNvSpPr>
          <p:nvPr>
            <p:ph type="chart" sz="quarter" idx="16"/>
          </p:nvPr>
        </p:nvSpPr>
        <p:spPr>
          <a:xfrm>
            <a:off x="324000" y="1474660"/>
            <a:ext cx="5580000" cy="17640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pl-PL"/>
              <a:t>Kliknij ikonę, aby dodać wykres</a:t>
            </a:r>
            <a:endParaRPr lang="pl-PL" dirty="0"/>
          </a:p>
        </p:txBody>
      </p:sp>
      <p:sp>
        <p:nvSpPr>
          <p:cNvPr id="13" name="Symbol zastępczy tekstu 4"/>
          <p:cNvSpPr>
            <a:spLocks noGrp="1"/>
          </p:cNvSpPr>
          <p:nvPr>
            <p:ph type="body" sz="quarter" idx="17" hasCustomPrompt="1"/>
          </p:nvPr>
        </p:nvSpPr>
        <p:spPr>
          <a:xfrm>
            <a:off x="324000" y="3254326"/>
            <a:ext cx="5580000" cy="304800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pl-PL" dirty="0"/>
              <a:t>Kliknij, aby dodać źródło</a:t>
            </a:r>
          </a:p>
        </p:txBody>
      </p:sp>
      <p:sp>
        <p:nvSpPr>
          <p:cNvPr id="16" name="Symbol zastępczy tekstu 11"/>
          <p:cNvSpPr>
            <a:spLocks noGrp="1"/>
          </p:cNvSpPr>
          <p:nvPr>
            <p:ph type="body" sz="quarter" idx="14" hasCustomPrompt="1"/>
          </p:nvPr>
        </p:nvSpPr>
        <p:spPr>
          <a:xfrm>
            <a:off x="324000" y="324914"/>
            <a:ext cx="9612000" cy="82708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pl-PL" dirty="0"/>
              <a:t>Tytuł prezentacji (Times New Roman, 24 </a:t>
            </a:r>
            <a:r>
              <a:rPr lang="pl-PL" dirty="0" err="1"/>
              <a:t>pt</a:t>
            </a:r>
            <a:r>
              <a:rPr lang="pl-PL" dirty="0"/>
              <a:t>),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office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spc="-5" dirty="0">
                <a:cs typeface="Calibri" panose="020F0502020204030204" pitchFamily="34" charset="0"/>
              </a:rPr>
              <a:t> lam </a:t>
            </a:r>
            <a:r>
              <a:rPr lang="pl-PL" dirty="0" err="1">
                <a:cs typeface="Calibri" panose="020F0502020204030204" pitchFamily="34" charset="0"/>
              </a:rPr>
              <a:t>il</a:t>
            </a:r>
            <a:r>
              <a:rPr lang="pl-PL" dirty="0">
                <a:cs typeface="Calibri" panose="020F0502020204030204" pitchFamily="34" charset="0"/>
              </a:rPr>
              <a:t> </a:t>
            </a:r>
            <a:r>
              <a:rPr lang="pl-PL" spc="-5" dirty="0" err="1">
                <a:cs typeface="Calibri" panose="020F0502020204030204" pitchFamily="34" charset="0"/>
              </a:rPr>
              <a:t>inihitat</a:t>
            </a:r>
            <a:r>
              <a:rPr lang="pl-PL" spc="-5" dirty="0">
                <a:cs typeface="Calibri" panose="020F0502020204030204" pitchFamily="34" charset="0"/>
              </a:rPr>
              <a:t> </a:t>
            </a:r>
            <a:r>
              <a:rPr lang="pl-PL" spc="-10" dirty="0" err="1">
                <a:cs typeface="Calibri" panose="020F0502020204030204" pitchFamily="34" charset="0"/>
              </a:rPr>
              <a:t>ommoloris</a:t>
            </a:r>
            <a:r>
              <a:rPr lang="pl-PL" spc="-10" dirty="0">
                <a:cs typeface="Calibri" panose="020F0502020204030204" pitchFamily="34" charset="0"/>
              </a:rPr>
              <a:t> </a:t>
            </a:r>
            <a:r>
              <a:rPr lang="pl-PL" spc="-5" dirty="0" err="1">
                <a:cs typeface="Calibri" panose="020F0502020204030204" pitchFamily="34" charset="0"/>
              </a:rPr>
              <a:t>etur</a:t>
            </a:r>
            <a:r>
              <a:rPr lang="pl-PL" spc="-5" dirty="0">
                <a:cs typeface="Calibri" panose="020F0502020204030204" pitchFamily="34" charset="0"/>
              </a:rPr>
              <a:t> </a:t>
            </a:r>
            <a:r>
              <a:rPr lang="pl-PL" spc="-20" dirty="0">
                <a:cs typeface="Calibri" panose="020F0502020204030204" pitchFamily="34" charset="0"/>
              </a:rPr>
              <a:t>aut  </a:t>
            </a:r>
            <a:r>
              <a:rPr lang="pl-PL" dirty="0" err="1">
                <a:cs typeface="Calibri" panose="020F0502020204030204" pitchFamily="34" charset="0"/>
              </a:rPr>
              <a:t>verum</a:t>
            </a:r>
            <a:r>
              <a:rPr lang="pl-PL" dirty="0">
                <a:cs typeface="Calibri" panose="020F0502020204030204" pitchFamily="34" charset="0"/>
              </a:rPr>
              <a:t> </a:t>
            </a:r>
            <a:r>
              <a:rPr lang="pl-PL" spc="-10" dirty="0" err="1">
                <a:cs typeface="Calibri" panose="020F0502020204030204" pitchFamily="34" charset="0"/>
              </a:rPr>
              <a:t>dolupta</a:t>
            </a:r>
            <a:r>
              <a:rPr lang="pl-PL" spc="-10" dirty="0">
                <a:cs typeface="Calibri" panose="020F0502020204030204" pitchFamily="34" charset="0"/>
              </a:rPr>
              <a:t> </a:t>
            </a:r>
            <a:r>
              <a:rPr lang="pl-PL" spc="-5" dirty="0" err="1">
                <a:cs typeface="Calibri" panose="020F0502020204030204" pitchFamily="34" charset="0"/>
              </a:rPr>
              <a:t>tecest</a:t>
            </a:r>
            <a:endParaRPr lang="pl-PL" dirty="0"/>
          </a:p>
        </p:txBody>
      </p:sp>
      <p:cxnSp>
        <p:nvCxnSpPr>
          <p:cNvPr id="12" name="Straight Arrow Connector 6">
            <a:extLst>
              <a:ext uri="{FF2B5EF4-FFF2-40B4-BE49-F238E27FC236}">
                <a16:creationId xmlns:a16="http://schemas.microsoft.com/office/drawing/2014/main" id="{F1532911-BFC8-49F8-9981-C646D236022B}"/>
              </a:ext>
            </a:extLst>
          </p:cNvPr>
          <p:cNvCxnSpPr>
            <a:cxnSpLocks/>
          </p:cNvCxnSpPr>
          <p:nvPr/>
        </p:nvCxnSpPr>
        <p:spPr>
          <a:xfrm>
            <a:off x="323999" y="1152001"/>
            <a:ext cx="9864000" cy="0"/>
          </a:xfrm>
          <a:prstGeom prst="straightConnector1">
            <a:avLst/>
          </a:prstGeom>
          <a:ln w="25400">
            <a:gradFill flip="none" rotWithShape="1">
              <a:gsLst>
                <a:gs pos="65000">
                  <a:srgbClr val="D2796D"/>
                </a:gs>
                <a:gs pos="35000">
                  <a:srgbClr val="C34B45"/>
                </a:gs>
                <a:gs pos="100000">
                  <a:schemeClr val="bg1"/>
                </a:gs>
                <a:gs pos="0">
                  <a:schemeClr val="accent1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45264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abe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 txBox="1">
            <a:spLocks/>
          </p:cNvSpPr>
          <p:nvPr/>
        </p:nvSpPr>
        <p:spPr>
          <a:xfrm>
            <a:off x="9144000" y="6213601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EC0B16D-D7FB-4722-A93E-B27BAD17AAF8}" type="slidenum">
              <a:rPr lang="pl-PL" sz="1600" smtClean="0">
                <a:solidFill>
                  <a:schemeClr val="tx2"/>
                </a:solidFill>
                <a:latin typeface="+mj-lt"/>
              </a:rPr>
              <a:pPr algn="r"/>
              <a:t>‹#›</a:t>
            </a:fld>
            <a:endParaRPr lang="pl-PL" sz="12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Symbol zastępczy tabeli 4"/>
          <p:cNvSpPr>
            <a:spLocks noGrp="1"/>
          </p:cNvSpPr>
          <p:nvPr>
            <p:ph type="tbl" sz="quarter" idx="15"/>
          </p:nvPr>
        </p:nvSpPr>
        <p:spPr>
          <a:xfrm>
            <a:off x="324000" y="1897974"/>
            <a:ext cx="11520000" cy="3867126"/>
          </a:xfrm>
        </p:spPr>
        <p:txBody>
          <a:bodyPr>
            <a:normAutofit/>
          </a:bodyPr>
          <a:lstStyle>
            <a:lvl1pPr algn="l">
              <a:defRPr sz="1800"/>
            </a:lvl1pPr>
          </a:lstStyle>
          <a:p>
            <a:r>
              <a:rPr lang="pl-PL"/>
              <a:t>Kliknij ikonę, aby dodać tabelę</a:t>
            </a:r>
            <a:endParaRPr lang="pl-PL" dirty="0"/>
          </a:p>
        </p:txBody>
      </p:sp>
      <p:sp>
        <p:nvSpPr>
          <p:cNvPr id="8" name="Symbol zastępczy tekstu 4"/>
          <p:cNvSpPr>
            <a:spLocks noGrp="1"/>
          </p:cNvSpPr>
          <p:nvPr>
            <p:ph type="body" sz="quarter" idx="16" hasCustomPrompt="1"/>
          </p:nvPr>
        </p:nvSpPr>
        <p:spPr>
          <a:xfrm>
            <a:off x="324000" y="6540500"/>
            <a:ext cx="11520000" cy="304800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pl-PL" dirty="0"/>
              <a:t>Kliknij, aby dodać źródło</a:t>
            </a:r>
          </a:p>
        </p:txBody>
      </p:sp>
      <p:sp>
        <p:nvSpPr>
          <p:cNvPr id="10" name="Symbol zastępczy tekstu 4"/>
          <p:cNvSpPr>
            <a:spLocks noGrp="1"/>
          </p:cNvSpPr>
          <p:nvPr>
            <p:ph type="body" sz="quarter" idx="17" hasCustomPrompt="1"/>
          </p:nvPr>
        </p:nvSpPr>
        <p:spPr>
          <a:xfrm>
            <a:off x="324000" y="1458999"/>
            <a:ext cx="11520000" cy="304800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pl-PL" dirty="0"/>
              <a:t>Kliknij, aby dodać tytuł tabeli</a:t>
            </a:r>
          </a:p>
        </p:txBody>
      </p:sp>
      <p:sp>
        <p:nvSpPr>
          <p:cNvPr id="13" name="Symbol zastępczy tekstu 11"/>
          <p:cNvSpPr>
            <a:spLocks noGrp="1"/>
          </p:cNvSpPr>
          <p:nvPr>
            <p:ph type="body" sz="quarter" idx="14" hasCustomPrompt="1"/>
          </p:nvPr>
        </p:nvSpPr>
        <p:spPr>
          <a:xfrm>
            <a:off x="324000" y="324914"/>
            <a:ext cx="9612000" cy="82708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pl-PL" dirty="0"/>
              <a:t>Tytuł prezentacji (Times New Roman, 24 </a:t>
            </a:r>
            <a:r>
              <a:rPr lang="pl-PL" dirty="0" err="1"/>
              <a:t>pt</a:t>
            </a:r>
            <a:r>
              <a:rPr lang="pl-PL" dirty="0"/>
              <a:t>),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office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spc="-5" dirty="0">
                <a:cs typeface="Calibri" panose="020F0502020204030204" pitchFamily="34" charset="0"/>
              </a:rPr>
              <a:t> lam </a:t>
            </a:r>
            <a:r>
              <a:rPr lang="pl-PL" dirty="0" err="1">
                <a:cs typeface="Calibri" panose="020F0502020204030204" pitchFamily="34" charset="0"/>
              </a:rPr>
              <a:t>il</a:t>
            </a:r>
            <a:r>
              <a:rPr lang="pl-PL" dirty="0">
                <a:cs typeface="Calibri" panose="020F0502020204030204" pitchFamily="34" charset="0"/>
              </a:rPr>
              <a:t> </a:t>
            </a:r>
            <a:r>
              <a:rPr lang="pl-PL" spc="-5" dirty="0" err="1">
                <a:cs typeface="Calibri" panose="020F0502020204030204" pitchFamily="34" charset="0"/>
              </a:rPr>
              <a:t>inihitat</a:t>
            </a:r>
            <a:r>
              <a:rPr lang="pl-PL" spc="-5" dirty="0">
                <a:cs typeface="Calibri" panose="020F0502020204030204" pitchFamily="34" charset="0"/>
              </a:rPr>
              <a:t> </a:t>
            </a:r>
            <a:r>
              <a:rPr lang="pl-PL" spc="-10" dirty="0" err="1">
                <a:cs typeface="Calibri" panose="020F0502020204030204" pitchFamily="34" charset="0"/>
              </a:rPr>
              <a:t>ommoloris</a:t>
            </a:r>
            <a:r>
              <a:rPr lang="pl-PL" spc="-10" dirty="0">
                <a:cs typeface="Calibri" panose="020F0502020204030204" pitchFamily="34" charset="0"/>
              </a:rPr>
              <a:t> </a:t>
            </a:r>
            <a:r>
              <a:rPr lang="pl-PL" spc="-5" dirty="0" err="1">
                <a:cs typeface="Calibri" panose="020F0502020204030204" pitchFamily="34" charset="0"/>
              </a:rPr>
              <a:t>etur</a:t>
            </a:r>
            <a:r>
              <a:rPr lang="pl-PL" spc="-5" dirty="0">
                <a:cs typeface="Calibri" panose="020F0502020204030204" pitchFamily="34" charset="0"/>
              </a:rPr>
              <a:t> </a:t>
            </a:r>
            <a:r>
              <a:rPr lang="pl-PL" spc="-20" dirty="0">
                <a:cs typeface="Calibri" panose="020F0502020204030204" pitchFamily="34" charset="0"/>
              </a:rPr>
              <a:t>aut  </a:t>
            </a:r>
            <a:r>
              <a:rPr lang="pl-PL" dirty="0" err="1">
                <a:cs typeface="Calibri" panose="020F0502020204030204" pitchFamily="34" charset="0"/>
              </a:rPr>
              <a:t>verum</a:t>
            </a:r>
            <a:r>
              <a:rPr lang="pl-PL" dirty="0">
                <a:cs typeface="Calibri" panose="020F0502020204030204" pitchFamily="34" charset="0"/>
              </a:rPr>
              <a:t> </a:t>
            </a:r>
            <a:r>
              <a:rPr lang="pl-PL" spc="-10" dirty="0" err="1">
                <a:cs typeface="Calibri" panose="020F0502020204030204" pitchFamily="34" charset="0"/>
              </a:rPr>
              <a:t>dolupta</a:t>
            </a:r>
            <a:r>
              <a:rPr lang="pl-PL" spc="-10" dirty="0">
                <a:cs typeface="Calibri" panose="020F0502020204030204" pitchFamily="34" charset="0"/>
              </a:rPr>
              <a:t> </a:t>
            </a:r>
            <a:r>
              <a:rPr lang="pl-PL" spc="-5" dirty="0" err="1">
                <a:cs typeface="Calibri" panose="020F0502020204030204" pitchFamily="34" charset="0"/>
              </a:rPr>
              <a:t>tecest</a:t>
            </a:r>
            <a:endParaRPr lang="pl-PL" dirty="0"/>
          </a:p>
        </p:txBody>
      </p:sp>
      <p:cxnSp>
        <p:nvCxnSpPr>
          <p:cNvPr id="9" name="Straight Arrow Connector 6">
            <a:extLst>
              <a:ext uri="{FF2B5EF4-FFF2-40B4-BE49-F238E27FC236}">
                <a16:creationId xmlns:a16="http://schemas.microsoft.com/office/drawing/2014/main" id="{C8033775-1CA9-420A-A840-8A843C8F46DF}"/>
              </a:ext>
            </a:extLst>
          </p:cNvPr>
          <p:cNvCxnSpPr>
            <a:cxnSpLocks/>
          </p:cNvCxnSpPr>
          <p:nvPr/>
        </p:nvCxnSpPr>
        <p:spPr>
          <a:xfrm>
            <a:off x="323999" y="1152001"/>
            <a:ext cx="9864000" cy="0"/>
          </a:xfrm>
          <a:prstGeom prst="straightConnector1">
            <a:avLst/>
          </a:prstGeom>
          <a:ln w="25400">
            <a:gradFill flip="none" rotWithShape="1">
              <a:gsLst>
                <a:gs pos="65000">
                  <a:srgbClr val="D2796D"/>
                </a:gs>
                <a:gs pos="35000">
                  <a:srgbClr val="C34B45"/>
                </a:gs>
                <a:gs pos="100000">
                  <a:schemeClr val="bg1"/>
                </a:gs>
                <a:gs pos="0">
                  <a:schemeClr val="accent1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033585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ntak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 txBox="1">
            <a:spLocks/>
          </p:cNvSpPr>
          <p:nvPr/>
        </p:nvSpPr>
        <p:spPr>
          <a:xfrm>
            <a:off x="9144000" y="6213601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EC0B16D-D7FB-4722-A93E-B27BAD17AAF8}" type="slidenum">
              <a:rPr lang="pl-PL" sz="1600" smtClean="0">
                <a:solidFill>
                  <a:schemeClr val="tx2"/>
                </a:solidFill>
                <a:latin typeface="+mj-lt"/>
              </a:rPr>
              <a:pPr algn="r"/>
              <a:t>‹#›</a:t>
            </a:fld>
            <a:endParaRPr lang="pl-PL" sz="12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3" name="Symbol zastępczy tekstu 11"/>
          <p:cNvSpPr>
            <a:spLocks noGrp="1"/>
          </p:cNvSpPr>
          <p:nvPr>
            <p:ph type="body" sz="quarter" idx="14" hasCustomPrompt="1"/>
          </p:nvPr>
        </p:nvSpPr>
        <p:spPr>
          <a:xfrm>
            <a:off x="324000" y="324914"/>
            <a:ext cx="9612000" cy="82708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pl-PL" dirty="0"/>
              <a:t>Tytuł sekcji (Times New Roman, 24 </a:t>
            </a:r>
            <a:r>
              <a:rPr lang="pl-PL" dirty="0" err="1"/>
              <a:t>pt</a:t>
            </a:r>
            <a:r>
              <a:rPr lang="pl-PL" dirty="0"/>
              <a:t>)</a:t>
            </a:r>
          </a:p>
        </p:txBody>
      </p:sp>
      <p:cxnSp>
        <p:nvCxnSpPr>
          <p:cNvPr id="9" name="Straight Arrow Connector 6">
            <a:extLst>
              <a:ext uri="{FF2B5EF4-FFF2-40B4-BE49-F238E27FC236}">
                <a16:creationId xmlns:a16="http://schemas.microsoft.com/office/drawing/2014/main" id="{9C23075A-6211-48C5-B477-1D487A397E34}"/>
              </a:ext>
            </a:extLst>
          </p:cNvPr>
          <p:cNvCxnSpPr>
            <a:cxnSpLocks/>
          </p:cNvCxnSpPr>
          <p:nvPr/>
        </p:nvCxnSpPr>
        <p:spPr>
          <a:xfrm>
            <a:off x="323999" y="1152001"/>
            <a:ext cx="9864000" cy="0"/>
          </a:xfrm>
          <a:prstGeom prst="straightConnector1">
            <a:avLst/>
          </a:prstGeom>
          <a:ln w="25400">
            <a:gradFill flip="none" rotWithShape="1">
              <a:gsLst>
                <a:gs pos="65000">
                  <a:srgbClr val="D2796D"/>
                </a:gs>
                <a:gs pos="35000">
                  <a:srgbClr val="C34B45"/>
                </a:gs>
                <a:gs pos="100000">
                  <a:schemeClr val="bg1"/>
                </a:gs>
                <a:gs pos="0">
                  <a:schemeClr val="accent1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ymbol zastępczy obrazu 2">
            <a:extLst>
              <a:ext uri="{FF2B5EF4-FFF2-40B4-BE49-F238E27FC236}">
                <a16:creationId xmlns:a16="http://schemas.microsoft.com/office/drawing/2014/main" id="{DCEF83E4-8D03-4B5B-B10E-D3CD1301779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4000" y="1522921"/>
            <a:ext cx="3420000" cy="4042991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C23DF372-F539-46A0-9140-8CECEA919C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8704" y="1522922"/>
            <a:ext cx="7735296" cy="33331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1800" dirty="0">
                <a:solidFill>
                  <a:schemeClr val="tx2"/>
                </a:solidFill>
              </a:rPr>
              <a:t>Imię Nazwisko</a:t>
            </a:r>
          </a:p>
        </p:txBody>
      </p:sp>
      <p:sp>
        <p:nvSpPr>
          <p:cNvPr id="14" name="Symbol zastępczy tekstu 2">
            <a:extLst>
              <a:ext uri="{FF2B5EF4-FFF2-40B4-BE49-F238E27FC236}">
                <a16:creationId xmlns:a16="http://schemas.microsoft.com/office/drawing/2014/main" id="{930A5F8C-4523-44B2-BB5D-607C75893D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08704" y="1886172"/>
            <a:ext cx="7735296" cy="32719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latin typeface="+mn-lt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pc="-10" dirty="0">
                <a:solidFill>
                  <a:srgbClr val="626769"/>
                </a:solidFill>
              </a:rPr>
              <a:t>Stanowisko</a:t>
            </a:r>
          </a:p>
        </p:txBody>
      </p:sp>
      <p:sp>
        <p:nvSpPr>
          <p:cNvPr id="16" name="Symbol zastępczy tekstu 2">
            <a:extLst>
              <a:ext uri="{FF2B5EF4-FFF2-40B4-BE49-F238E27FC236}">
                <a16:creationId xmlns:a16="http://schemas.microsoft.com/office/drawing/2014/main" id="{8B7AFCBE-5B80-4899-887D-F1C23D7B34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08704" y="2359153"/>
            <a:ext cx="7735296" cy="3206760"/>
          </a:xfr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pc="-5" dirty="0" err="1"/>
              <a:t>Xerum</a:t>
            </a:r>
            <a:r>
              <a:rPr lang="pl-PL" spc="-5" dirty="0"/>
              <a:t> </a:t>
            </a:r>
            <a:r>
              <a:rPr lang="pl-PL" spc="-5" dirty="0" err="1"/>
              <a:t>sitaquasit</a:t>
            </a:r>
            <a:r>
              <a:rPr lang="pl-PL" spc="-5" dirty="0"/>
              <a:t>, </a:t>
            </a:r>
            <a:r>
              <a:rPr lang="pl-PL" spc="-10" dirty="0"/>
              <a:t>con </a:t>
            </a:r>
            <a:r>
              <a:rPr lang="pl-PL" spc="-10" dirty="0" err="1"/>
              <a:t>eumquam</a:t>
            </a:r>
            <a:r>
              <a:rPr lang="pl-PL" spc="-10" dirty="0"/>
              <a:t> </a:t>
            </a:r>
            <a:r>
              <a:rPr lang="pl-PL" spc="-10" dirty="0" err="1"/>
              <a:t>restibusti</a:t>
            </a:r>
            <a:r>
              <a:rPr lang="pl-PL" spc="-10" dirty="0"/>
              <a:t> </a:t>
            </a:r>
            <a:r>
              <a:rPr lang="pl-PL" spc="-5" dirty="0" err="1"/>
              <a:t>tem</a:t>
            </a:r>
            <a:r>
              <a:rPr lang="pl-PL" spc="-5" dirty="0"/>
              <a:t> </a:t>
            </a:r>
            <a:r>
              <a:rPr lang="pl-PL" spc="-5" dirty="0" err="1"/>
              <a:t>hari</a:t>
            </a:r>
            <a:r>
              <a:rPr lang="pl-PL" spc="-5" dirty="0"/>
              <a:t> </a:t>
            </a:r>
            <a:r>
              <a:rPr lang="pl-PL" spc="-20" dirty="0" err="1"/>
              <a:t>debitatur</a:t>
            </a:r>
            <a:r>
              <a:rPr lang="pl-PL" spc="-20" dirty="0"/>
              <a:t>,  </a:t>
            </a:r>
            <a:r>
              <a:rPr lang="pl-PL" spc="-5" dirty="0" err="1"/>
              <a:t>odit</a:t>
            </a:r>
            <a:r>
              <a:rPr lang="pl-PL" spc="-5" dirty="0"/>
              <a:t> </a:t>
            </a:r>
            <a:r>
              <a:rPr lang="pl-PL" spc="-5" dirty="0" err="1"/>
              <a:t>magnam</a:t>
            </a:r>
            <a:r>
              <a:rPr lang="pl-PL" spc="-5" dirty="0"/>
              <a:t> </a:t>
            </a:r>
            <a:r>
              <a:rPr lang="pl-PL" dirty="0" err="1"/>
              <a:t>faccus</a:t>
            </a:r>
            <a:r>
              <a:rPr lang="pl-PL" dirty="0"/>
              <a:t> </a:t>
            </a:r>
            <a:r>
              <a:rPr lang="pl-PL" spc="-5" dirty="0"/>
              <a:t>pora </a:t>
            </a:r>
            <a:r>
              <a:rPr lang="pl-PL" spc="-5" dirty="0" err="1"/>
              <a:t>asperup</a:t>
            </a:r>
            <a:r>
              <a:rPr lang="pl-PL" spc="-5" dirty="0"/>
              <a:t> </a:t>
            </a:r>
            <a:r>
              <a:rPr lang="pl-PL" spc="-5" dirty="0" err="1"/>
              <a:t>isquaep</a:t>
            </a:r>
            <a:r>
              <a:rPr lang="pl-PL" spc="-5" dirty="0"/>
              <a:t> </a:t>
            </a:r>
            <a:r>
              <a:rPr lang="pl-PL" spc="-5" dirty="0" err="1"/>
              <a:t>udandis</a:t>
            </a:r>
            <a:r>
              <a:rPr lang="pl-PL" spc="-5" dirty="0"/>
              <a:t> </a:t>
            </a:r>
            <a:r>
              <a:rPr lang="pl-PL" spc="-5" dirty="0" err="1"/>
              <a:t>is</a:t>
            </a:r>
            <a:r>
              <a:rPr lang="pl-PL" spc="-5" dirty="0"/>
              <a:t> </a:t>
            </a:r>
            <a:r>
              <a:rPr lang="pl-PL" spc="-10" dirty="0" err="1"/>
              <a:t>dus</a:t>
            </a:r>
            <a:r>
              <a:rPr lang="pl-PL" spc="-10" dirty="0"/>
              <a:t> </a:t>
            </a:r>
            <a:r>
              <a:rPr lang="pl-PL" dirty="0" err="1"/>
              <a:t>il</a:t>
            </a:r>
            <a:r>
              <a:rPr lang="pl-PL" dirty="0"/>
              <a:t> </a:t>
            </a:r>
            <a:r>
              <a:rPr lang="pl-PL" spc="-10" dirty="0" err="1"/>
              <a:t>ium</a:t>
            </a:r>
            <a:r>
              <a:rPr lang="pl-PL" spc="-10" dirty="0"/>
              <a:t>  </a:t>
            </a:r>
            <a:r>
              <a:rPr lang="pl-PL" dirty="0" err="1"/>
              <a:t>facearum</a:t>
            </a:r>
            <a:r>
              <a:rPr lang="pl-PL" dirty="0"/>
              <a:t>, </a:t>
            </a:r>
            <a:r>
              <a:rPr lang="pl-PL" spc="5" dirty="0"/>
              <a:t>od </a:t>
            </a:r>
            <a:r>
              <a:rPr lang="pl-PL" spc="-10" dirty="0" err="1"/>
              <a:t>ut</a:t>
            </a:r>
            <a:r>
              <a:rPr lang="pl-PL" spc="-10" dirty="0"/>
              <a:t> </a:t>
            </a:r>
            <a:r>
              <a:rPr lang="pl-PL" spc="-5" dirty="0"/>
              <a:t>ma </a:t>
            </a:r>
            <a:r>
              <a:rPr lang="pl-PL" spc="-10" dirty="0"/>
              <a:t>sit </a:t>
            </a:r>
            <a:r>
              <a:rPr lang="pl-PL" spc="-5" dirty="0" err="1"/>
              <a:t>hilit</a:t>
            </a:r>
            <a:r>
              <a:rPr lang="pl-PL" spc="-5" dirty="0"/>
              <a:t> </a:t>
            </a:r>
            <a:r>
              <a:rPr lang="pl-PL" spc="-10" dirty="0" err="1"/>
              <a:t>eatum</a:t>
            </a:r>
            <a:r>
              <a:rPr lang="pl-PL" spc="-10" dirty="0"/>
              <a:t> </a:t>
            </a:r>
            <a:r>
              <a:rPr lang="pl-PL" dirty="0"/>
              <a:t>et </a:t>
            </a:r>
            <a:r>
              <a:rPr lang="pl-PL" spc="-15" dirty="0" err="1"/>
              <a:t>voluptatur</a:t>
            </a:r>
            <a:r>
              <a:rPr lang="pl-PL" spc="-15" dirty="0"/>
              <a:t> </a:t>
            </a:r>
            <a:r>
              <a:rPr lang="pl-PL" spc="-5" dirty="0" err="1"/>
              <a:t>acessitatia</a:t>
            </a:r>
            <a:r>
              <a:rPr lang="pl-PL" spc="-5" dirty="0"/>
              <a:t> </a:t>
            </a:r>
            <a:r>
              <a:rPr lang="pl-PL" dirty="0"/>
              <a:t>do-  </a:t>
            </a:r>
            <a:r>
              <a:rPr lang="pl-PL" spc="-10" dirty="0" err="1"/>
              <a:t>eumquamuscia</a:t>
            </a:r>
            <a:r>
              <a:rPr lang="pl-PL" spc="-10" dirty="0"/>
              <a:t> </a:t>
            </a:r>
            <a:r>
              <a:rPr lang="pl-PL" spc="-10" dirty="0" err="1"/>
              <a:t>quam</a:t>
            </a:r>
            <a:r>
              <a:rPr lang="pl-PL" spc="-10" dirty="0"/>
              <a:t> </a:t>
            </a:r>
            <a:r>
              <a:rPr lang="pl-PL" spc="-10" dirty="0" err="1"/>
              <a:t>repratio</a:t>
            </a:r>
            <a:r>
              <a:rPr lang="pl-PL" spc="-10" dirty="0"/>
              <a:t> </a:t>
            </a:r>
            <a:r>
              <a:rPr lang="pl-PL" spc="-10" dirty="0" err="1"/>
              <a:t>dolor</a:t>
            </a:r>
            <a:r>
              <a:rPr lang="pl-PL" spc="-10" dirty="0"/>
              <a:t> re </a:t>
            </a:r>
            <a:r>
              <a:rPr lang="pl-PL" spc="-5" dirty="0" err="1"/>
              <a:t>vendis</a:t>
            </a:r>
            <a:r>
              <a:rPr lang="pl-PL" spc="-5" dirty="0"/>
              <a:t> </a:t>
            </a:r>
            <a:r>
              <a:rPr lang="pl-PL" spc="-10" dirty="0" err="1"/>
              <a:t>utemolo</a:t>
            </a:r>
            <a:r>
              <a:rPr lang="pl-PL" spc="-10" dirty="0"/>
              <a:t> </a:t>
            </a:r>
            <a:r>
              <a:rPr lang="pl-PL" spc="-10" dirty="0" err="1"/>
              <a:t>riatque</a:t>
            </a:r>
            <a:r>
              <a:rPr lang="pl-PL" spc="-10" dirty="0"/>
              <a:t>  </a:t>
            </a:r>
            <a:r>
              <a:rPr lang="pl-PL" spc="-10" dirty="0" err="1"/>
              <a:t>volor</a:t>
            </a:r>
            <a:r>
              <a:rPr lang="pl-PL" spc="-10" dirty="0"/>
              <a:t> </a:t>
            </a:r>
            <a:r>
              <a:rPr lang="pl-PL" spc="-10" dirty="0" err="1"/>
              <a:t>sunt</a:t>
            </a:r>
            <a:r>
              <a:rPr lang="pl-PL" spc="-10" dirty="0"/>
              <a:t>, </a:t>
            </a:r>
            <a:r>
              <a:rPr lang="pl-PL" spc="-5" dirty="0" err="1"/>
              <a:t>odipsam</a:t>
            </a:r>
            <a:r>
              <a:rPr lang="pl-PL" spc="-5" dirty="0"/>
              <a:t> sum </a:t>
            </a:r>
            <a:r>
              <a:rPr lang="pl-PL" spc="-5" dirty="0" err="1"/>
              <a:t>inctet</a:t>
            </a:r>
            <a:r>
              <a:rPr lang="pl-PL" spc="-5" dirty="0"/>
              <a:t> </a:t>
            </a:r>
            <a:r>
              <a:rPr lang="pl-PL" dirty="0" err="1"/>
              <a:t>hicia</a:t>
            </a:r>
            <a:r>
              <a:rPr lang="pl-PL" dirty="0"/>
              <a:t> </a:t>
            </a:r>
            <a:r>
              <a:rPr lang="pl-PL" spc="-5" dirty="0" err="1"/>
              <a:t>plibusaest</a:t>
            </a:r>
            <a:r>
              <a:rPr lang="pl-PL" spc="-5" dirty="0"/>
              <a:t>, qui </a:t>
            </a:r>
            <a:r>
              <a:rPr lang="pl-PL" spc="-10" dirty="0" err="1"/>
              <a:t>dolorernat</a:t>
            </a:r>
            <a:r>
              <a:rPr lang="pl-PL" spc="-10" dirty="0"/>
              <a:t>  </a:t>
            </a:r>
            <a:r>
              <a:rPr lang="pl-PL" spc="-10" dirty="0" err="1"/>
              <a:t>ut</a:t>
            </a:r>
            <a:r>
              <a:rPr lang="pl-PL" spc="-10" dirty="0"/>
              <a:t> </a:t>
            </a:r>
            <a:r>
              <a:rPr lang="pl-PL" dirty="0"/>
              <a:t>et </a:t>
            </a:r>
            <a:r>
              <a:rPr lang="pl-PL" dirty="0" err="1"/>
              <a:t>esequi</a:t>
            </a:r>
            <a:r>
              <a:rPr lang="pl-PL" dirty="0"/>
              <a:t> </a:t>
            </a:r>
            <a:r>
              <a:rPr lang="pl-PL" spc="-20" dirty="0"/>
              <a:t>aut</a:t>
            </a:r>
            <a:r>
              <a:rPr lang="pl-PL" spc="-65" dirty="0"/>
              <a:t> </a:t>
            </a:r>
            <a:r>
              <a:rPr lang="pl-PL" spc="-10" dirty="0" err="1"/>
              <a:t>eat</a:t>
            </a:r>
            <a:r>
              <a:rPr lang="pl-PL" spc="-10" dirty="0"/>
              <a:t> </a:t>
            </a:r>
            <a:r>
              <a:rPr lang="pl-PL" spc="-5" dirty="0"/>
              <a:t>, </a:t>
            </a:r>
            <a:r>
              <a:rPr lang="pl-PL" spc="-10" dirty="0"/>
              <a:t>con </a:t>
            </a:r>
            <a:r>
              <a:rPr lang="pl-PL" spc="-10" dirty="0" err="1"/>
              <a:t>eumquam</a:t>
            </a:r>
            <a:r>
              <a:rPr lang="pl-PL" spc="-10" dirty="0"/>
              <a:t> </a:t>
            </a:r>
            <a:r>
              <a:rPr lang="pl-PL" spc="-10" dirty="0" err="1"/>
              <a:t>restibusti</a:t>
            </a:r>
            <a:r>
              <a:rPr lang="pl-PL" spc="-10" dirty="0"/>
              <a:t> </a:t>
            </a:r>
            <a:r>
              <a:rPr lang="pl-PL" spc="-5" dirty="0" err="1"/>
              <a:t>tem</a:t>
            </a:r>
            <a:r>
              <a:rPr lang="pl-PL" spc="-5" dirty="0"/>
              <a:t> </a:t>
            </a:r>
            <a:r>
              <a:rPr lang="pl-PL" spc="-5" dirty="0" err="1"/>
              <a:t>hari</a:t>
            </a:r>
            <a:r>
              <a:rPr lang="pl-PL" spc="-5" dirty="0"/>
              <a:t> </a:t>
            </a:r>
            <a:r>
              <a:rPr lang="pl-PL" spc="-20" dirty="0" err="1"/>
              <a:t>debitatur</a:t>
            </a:r>
            <a:r>
              <a:rPr lang="pl-PL" spc="-20" dirty="0"/>
              <a:t>,  </a:t>
            </a:r>
            <a:r>
              <a:rPr lang="pl-PL" spc="-5" dirty="0" err="1"/>
              <a:t>odit</a:t>
            </a:r>
            <a:r>
              <a:rPr lang="pl-PL" spc="-5" dirty="0"/>
              <a:t> </a:t>
            </a:r>
            <a:r>
              <a:rPr lang="pl-PL" spc="-5" dirty="0" err="1"/>
              <a:t>magnam</a:t>
            </a:r>
            <a:r>
              <a:rPr lang="pl-PL" spc="-5" dirty="0"/>
              <a:t> </a:t>
            </a:r>
            <a:r>
              <a:rPr lang="pl-PL" dirty="0" err="1"/>
              <a:t>faccus</a:t>
            </a:r>
            <a:r>
              <a:rPr lang="pl-PL" dirty="0"/>
              <a:t> </a:t>
            </a:r>
            <a:r>
              <a:rPr lang="pl-PL" spc="-5" dirty="0"/>
              <a:t>pora </a:t>
            </a:r>
            <a:r>
              <a:rPr lang="pl-PL" spc="-5" dirty="0" err="1"/>
              <a:t>asperup</a:t>
            </a:r>
            <a:r>
              <a:rPr lang="pl-PL" spc="-5" dirty="0"/>
              <a:t> </a:t>
            </a:r>
            <a:r>
              <a:rPr lang="pl-PL" spc="-5" dirty="0" err="1"/>
              <a:t>isquaep</a:t>
            </a:r>
            <a:r>
              <a:rPr lang="pl-PL" spc="-5" dirty="0"/>
              <a:t> </a:t>
            </a:r>
            <a:r>
              <a:rPr lang="pl-PL" spc="-5" dirty="0" err="1"/>
              <a:t>udandis</a:t>
            </a:r>
            <a:r>
              <a:rPr lang="pl-PL" spc="-5" dirty="0"/>
              <a:t> </a:t>
            </a:r>
            <a:r>
              <a:rPr lang="pl-PL" spc="-5" dirty="0" err="1"/>
              <a:t>is</a:t>
            </a:r>
            <a:r>
              <a:rPr lang="pl-PL" spc="-5" dirty="0"/>
              <a:t> </a:t>
            </a:r>
            <a:r>
              <a:rPr lang="pl-PL" spc="-10" dirty="0" err="1"/>
              <a:t>dus</a:t>
            </a:r>
            <a:r>
              <a:rPr lang="pl-PL" spc="-10" dirty="0"/>
              <a:t> </a:t>
            </a:r>
            <a:r>
              <a:rPr lang="pl-PL" dirty="0" err="1"/>
              <a:t>il</a:t>
            </a:r>
            <a:r>
              <a:rPr lang="pl-PL" dirty="0"/>
              <a:t> </a:t>
            </a:r>
            <a:r>
              <a:rPr lang="pl-PL" spc="-10" dirty="0" err="1"/>
              <a:t>ium</a:t>
            </a:r>
            <a:r>
              <a:rPr lang="pl-PL" spc="-10" dirty="0"/>
              <a:t>  </a:t>
            </a:r>
            <a:r>
              <a:rPr lang="pl-PL" dirty="0" err="1"/>
              <a:t>facearum</a:t>
            </a:r>
            <a:r>
              <a:rPr lang="pl-PL" dirty="0"/>
              <a:t>, </a:t>
            </a:r>
            <a:r>
              <a:rPr lang="pl-PL" spc="5" dirty="0"/>
              <a:t>od </a:t>
            </a:r>
            <a:r>
              <a:rPr lang="pl-PL" spc="-10" dirty="0" err="1"/>
              <a:t>ut</a:t>
            </a:r>
            <a:r>
              <a:rPr lang="pl-PL" spc="-10" dirty="0"/>
              <a:t> </a:t>
            </a:r>
            <a:r>
              <a:rPr lang="pl-PL" spc="-5" dirty="0"/>
              <a:t>ma </a:t>
            </a:r>
            <a:r>
              <a:rPr lang="pl-PL" spc="-10" dirty="0"/>
              <a:t>sit </a:t>
            </a:r>
            <a:r>
              <a:rPr lang="pl-PL" spc="-5" dirty="0" err="1"/>
              <a:t>hilit</a:t>
            </a:r>
            <a:r>
              <a:rPr lang="pl-PL" spc="-5" dirty="0"/>
              <a:t> </a:t>
            </a:r>
            <a:r>
              <a:rPr lang="pl-PL" spc="-10" dirty="0" err="1"/>
              <a:t>eatum</a:t>
            </a:r>
            <a:r>
              <a:rPr lang="pl-PL" spc="-10" dirty="0"/>
              <a:t> </a:t>
            </a:r>
            <a:r>
              <a:rPr lang="pl-PL" dirty="0"/>
              <a:t>et </a:t>
            </a:r>
            <a:r>
              <a:rPr lang="pl-PL" spc="-15" dirty="0" err="1"/>
              <a:t>voluptatur</a:t>
            </a:r>
            <a:r>
              <a:rPr lang="pl-PL" spc="-15" dirty="0"/>
              <a:t> </a:t>
            </a:r>
            <a:r>
              <a:rPr lang="pl-PL" spc="-5" dirty="0" err="1"/>
              <a:t>acessitatia</a:t>
            </a:r>
            <a:r>
              <a:rPr lang="pl-PL" spc="-5" dirty="0"/>
              <a:t> </a:t>
            </a:r>
            <a:r>
              <a:rPr lang="pl-PL" dirty="0"/>
              <a:t>do-  </a:t>
            </a:r>
            <a:r>
              <a:rPr lang="pl-PL" spc="-10" dirty="0" err="1"/>
              <a:t>eumquamuscia</a:t>
            </a:r>
            <a:r>
              <a:rPr lang="pl-PL" spc="-10" dirty="0"/>
              <a:t> </a:t>
            </a:r>
            <a:r>
              <a:rPr lang="pl-PL" spc="-10" dirty="0" err="1"/>
              <a:t>quam</a:t>
            </a:r>
            <a:r>
              <a:rPr lang="pl-PL" spc="-10" dirty="0"/>
              <a:t> </a:t>
            </a:r>
            <a:r>
              <a:rPr lang="pl-PL" spc="-10" dirty="0" err="1"/>
              <a:t>repratio</a:t>
            </a:r>
            <a:r>
              <a:rPr lang="pl-PL" spc="-10" dirty="0"/>
              <a:t> </a:t>
            </a:r>
            <a:r>
              <a:rPr lang="pl-PL" spc="-10" dirty="0" err="1"/>
              <a:t>dolor</a:t>
            </a:r>
            <a:r>
              <a:rPr lang="pl-PL" spc="-10" dirty="0"/>
              <a:t> re </a:t>
            </a:r>
            <a:r>
              <a:rPr lang="pl-PL" spc="-5" dirty="0" err="1"/>
              <a:t>vendis</a:t>
            </a:r>
            <a:r>
              <a:rPr lang="pl-PL" spc="-5" dirty="0"/>
              <a:t> </a:t>
            </a:r>
            <a:r>
              <a:rPr lang="pl-PL" spc="-10" dirty="0" err="1"/>
              <a:t>utemolo</a:t>
            </a:r>
            <a:r>
              <a:rPr lang="pl-PL" spc="-10" dirty="0"/>
              <a:t> </a:t>
            </a:r>
            <a:r>
              <a:rPr lang="pl-PL" spc="-10" dirty="0" err="1"/>
              <a:t>riatque</a:t>
            </a:r>
            <a:r>
              <a:rPr lang="pl-PL" spc="-10" dirty="0"/>
              <a:t>  </a:t>
            </a:r>
            <a:r>
              <a:rPr lang="pl-PL" spc="-10" dirty="0" err="1"/>
              <a:t>volor</a:t>
            </a:r>
            <a:r>
              <a:rPr lang="pl-PL" spc="-10" dirty="0"/>
              <a:t> </a:t>
            </a:r>
            <a:r>
              <a:rPr lang="pl-PL" spc="-10" dirty="0" err="1"/>
              <a:t>sunt</a:t>
            </a:r>
            <a:r>
              <a:rPr lang="pl-PL" spc="-10" dirty="0"/>
              <a:t>, </a:t>
            </a:r>
            <a:r>
              <a:rPr lang="pl-PL" spc="-5" dirty="0" err="1"/>
              <a:t>odipsam</a:t>
            </a:r>
            <a:r>
              <a:rPr lang="pl-PL" spc="-5" dirty="0"/>
              <a:t> sum </a:t>
            </a:r>
            <a:r>
              <a:rPr lang="pl-PL" spc="-5" dirty="0" err="1"/>
              <a:t>inctet</a:t>
            </a:r>
            <a:r>
              <a:rPr lang="pl-PL" spc="-5" dirty="0"/>
              <a:t> </a:t>
            </a:r>
            <a:r>
              <a:rPr lang="pl-PL" dirty="0" err="1"/>
              <a:t>hicia</a:t>
            </a:r>
            <a:r>
              <a:rPr lang="pl-PL" dirty="0"/>
              <a:t> </a:t>
            </a:r>
            <a:r>
              <a:rPr lang="pl-PL" spc="-5" dirty="0" err="1"/>
              <a:t>plibusaest</a:t>
            </a:r>
            <a:r>
              <a:rPr lang="pl-PL" spc="-5" dirty="0"/>
              <a:t>, qui </a:t>
            </a:r>
            <a:r>
              <a:rPr lang="pl-PL" spc="-10" dirty="0" err="1"/>
              <a:t>dolorernat</a:t>
            </a:r>
            <a:r>
              <a:rPr lang="pl-PL" spc="-10" dirty="0"/>
              <a:t>  </a:t>
            </a:r>
            <a:r>
              <a:rPr lang="pl-PL" spc="-10" dirty="0" err="1"/>
              <a:t>ut</a:t>
            </a:r>
            <a:r>
              <a:rPr lang="pl-PL" spc="-10" dirty="0"/>
              <a:t> </a:t>
            </a:r>
            <a:r>
              <a:rPr lang="pl-PL" dirty="0"/>
              <a:t>et </a:t>
            </a:r>
            <a:r>
              <a:rPr lang="pl-PL" dirty="0" err="1"/>
              <a:t>esequi</a:t>
            </a:r>
            <a:r>
              <a:rPr lang="pl-PL" dirty="0"/>
              <a:t> </a:t>
            </a:r>
            <a:r>
              <a:rPr lang="pl-PL" spc="-20" dirty="0"/>
              <a:t>aut</a:t>
            </a:r>
            <a:r>
              <a:rPr lang="pl-PL" spc="-65" dirty="0"/>
              <a:t> </a:t>
            </a:r>
            <a:r>
              <a:rPr lang="pl-PL" spc="-10" dirty="0" err="1"/>
              <a:t>eat</a:t>
            </a:r>
            <a:r>
              <a:rPr lang="pl-PL" spc="-10" dirty="0"/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l-PL" spc="-1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l-PL" spc="-10" dirty="0">
              <a:solidFill>
                <a:srgbClr val="626769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pc="-10" dirty="0">
                <a:solidFill>
                  <a:srgbClr val="626769"/>
                </a:solidFill>
              </a:rPr>
              <a:t>tel.: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pc="-10" dirty="0" err="1">
                <a:solidFill>
                  <a:srgbClr val="626769"/>
                </a:solidFill>
              </a:rPr>
              <a:t>mob</a:t>
            </a:r>
            <a:r>
              <a:rPr lang="pl-PL" spc="-10" dirty="0">
                <a:solidFill>
                  <a:srgbClr val="626769"/>
                </a:solidFill>
              </a:rPr>
              <a:t>.: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pc="-10" dirty="0">
                <a:solidFill>
                  <a:srgbClr val="626769"/>
                </a:solidFill>
              </a:rPr>
              <a:t>e-mail: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pc="-10" dirty="0">
                <a:solidFill>
                  <a:srgbClr val="626769"/>
                </a:solidFill>
              </a:rPr>
              <a:t>www.paih.pl</a:t>
            </a:r>
          </a:p>
        </p:txBody>
      </p:sp>
    </p:spTree>
    <p:extLst>
      <p:ext uri="{BB962C8B-B14F-4D97-AF65-F5344CB8AC3E}">
        <p14:creationId xmlns:p14="http://schemas.microsoft.com/office/powerpoint/2010/main" val="266200585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abela +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zawartości 10"/>
          <p:cNvSpPr>
            <a:spLocks noGrp="1"/>
          </p:cNvSpPr>
          <p:nvPr>
            <p:ph sz="quarter" idx="13" hasCustomPrompt="1"/>
          </p:nvPr>
        </p:nvSpPr>
        <p:spPr>
          <a:xfrm>
            <a:off x="431800" y="1458999"/>
            <a:ext cx="11328000" cy="37465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Podtytuł/Nagłówek</a:t>
            </a:r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9072000" y="6213601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C0B16D-D7FB-4722-A93E-B27BAD17AAF8}" type="slidenum">
              <a:rPr lang="pl-PL" sz="1600" smtClean="0">
                <a:solidFill>
                  <a:srgbClr val="B61928"/>
                </a:solidFill>
                <a:latin typeface="Times New Roman"/>
              </a:rPr>
              <a:pPr/>
              <a:t>‹#›</a:t>
            </a:fld>
            <a:endParaRPr lang="pl-PL" sz="1200" dirty="0">
              <a:solidFill>
                <a:srgbClr val="B61928"/>
              </a:solidFill>
              <a:latin typeface="Times New Roman"/>
            </a:endParaRPr>
          </a:p>
        </p:txBody>
      </p:sp>
      <p:sp>
        <p:nvSpPr>
          <p:cNvPr id="7" name="Symbol zastępczy tabeli 4"/>
          <p:cNvSpPr>
            <a:spLocks noGrp="1"/>
          </p:cNvSpPr>
          <p:nvPr>
            <p:ph type="tbl" sz="quarter" idx="15"/>
          </p:nvPr>
        </p:nvSpPr>
        <p:spPr>
          <a:xfrm>
            <a:off x="438151" y="3976560"/>
            <a:ext cx="11328000" cy="1788540"/>
          </a:xfrm>
        </p:spPr>
        <p:txBody>
          <a:bodyPr>
            <a:normAutofit/>
          </a:bodyPr>
          <a:lstStyle>
            <a:lvl1pPr algn="l">
              <a:defRPr sz="1800"/>
            </a:lvl1pPr>
          </a:lstStyle>
          <a:p>
            <a:r>
              <a:rPr lang="pl-PL"/>
              <a:t>Kliknij ikonę, aby dodać tabelę</a:t>
            </a:r>
            <a:endParaRPr lang="pl-PL" dirty="0"/>
          </a:p>
        </p:txBody>
      </p:sp>
      <p:sp>
        <p:nvSpPr>
          <p:cNvPr id="8" name="Symbol zastępczy tekstu 4"/>
          <p:cNvSpPr>
            <a:spLocks noGrp="1"/>
          </p:cNvSpPr>
          <p:nvPr>
            <p:ph type="body" sz="quarter" idx="16" hasCustomPrompt="1"/>
          </p:nvPr>
        </p:nvSpPr>
        <p:spPr>
          <a:xfrm>
            <a:off x="432000" y="5774625"/>
            <a:ext cx="11328000" cy="304800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pl-PL" dirty="0"/>
              <a:t>Kliknij, aby dodać źródło</a:t>
            </a:r>
          </a:p>
        </p:txBody>
      </p:sp>
      <p:sp>
        <p:nvSpPr>
          <p:cNvPr id="10" name="Symbol zastępczy tekstu 4"/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3537585"/>
            <a:ext cx="11328000" cy="304800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pl-PL" dirty="0"/>
              <a:t>Kliknij, aby dodać tytuł tabeli</a:t>
            </a:r>
          </a:p>
        </p:txBody>
      </p:sp>
      <p:sp>
        <p:nvSpPr>
          <p:cNvPr id="13" name="Symbol zastępczy tekstu 7"/>
          <p:cNvSpPr>
            <a:spLocks noGrp="1"/>
          </p:cNvSpPr>
          <p:nvPr>
            <p:ph type="body" sz="quarter" idx="18" hasCustomPrompt="1"/>
          </p:nvPr>
        </p:nvSpPr>
        <p:spPr>
          <a:xfrm>
            <a:off x="432000" y="1848262"/>
            <a:ext cx="11328000" cy="1360768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265113" indent="-228600">
              <a:buClr>
                <a:schemeClr val="tx2"/>
              </a:buClr>
              <a:buSzPct val="120000"/>
              <a:buFont typeface="Times New Roman" panose="02020603050405020304" pitchFamily="18" charset="0"/>
              <a:buChar char="̴"/>
              <a:defRPr sz="1800"/>
            </a:lvl2pPr>
            <a:lvl3pPr marL="539750" indent="-228600">
              <a:defRPr sz="1600"/>
            </a:lvl3pPr>
            <a:lvl4pPr marL="804863" indent="-228600">
              <a:buFont typeface="Times New Roman" panose="02020603050405020304" pitchFamily="18" charset="0"/>
              <a:buChar char="̵"/>
              <a:defRPr sz="1400"/>
            </a:lvl4pPr>
          </a:lstStyle>
          <a:p>
            <a:pPr lvl="0"/>
            <a:r>
              <a:rPr lang="pl-PL" dirty="0"/>
              <a:t>Kliknij, aby dodać tekst slajdu (Calibri 18 </a:t>
            </a:r>
            <a:r>
              <a:rPr lang="pl-PL" dirty="0" err="1"/>
              <a:t>pt</a:t>
            </a:r>
            <a:r>
              <a:rPr lang="pl-PL" dirty="0"/>
              <a:t>) </a:t>
            </a:r>
          </a:p>
          <a:p>
            <a:pPr lvl="1"/>
            <a:r>
              <a:rPr lang="pl-PL" dirty="0"/>
              <a:t>Pierwszy poziom wypunktowania</a:t>
            </a:r>
          </a:p>
          <a:p>
            <a:pPr lvl="2"/>
            <a:r>
              <a:rPr lang="pl-PL" dirty="0"/>
              <a:t>Drugi poziom</a:t>
            </a:r>
          </a:p>
          <a:p>
            <a:pPr lvl="3"/>
            <a:r>
              <a:rPr lang="pl-PL" dirty="0"/>
              <a:t>Trzeci poziom</a:t>
            </a:r>
          </a:p>
        </p:txBody>
      </p:sp>
      <p:cxnSp>
        <p:nvCxnSpPr>
          <p:cNvPr id="14" name="Straight Arrow Connector 6"/>
          <p:cNvCxnSpPr>
            <a:cxnSpLocks/>
          </p:cNvCxnSpPr>
          <p:nvPr/>
        </p:nvCxnSpPr>
        <p:spPr>
          <a:xfrm>
            <a:off x="432000" y="1152001"/>
            <a:ext cx="9120000" cy="13791"/>
          </a:xfrm>
          <a:prstGeom prst="straightConnector1">
            <a:avLst/>
          </a:prstGeom>
          <a:ln w="25400">
            <a:gradFill flip="none" rotWithShape="1">
              <a:gsLst>
                <a:gs pos="65000">
                  <a:srgbClr val="D2796D"/>
                </a:gs>
                <a:gs pos="35000">
                  <a:srgbClr val="C34B45"/>
                </a:gs>
                <a:gs pos="100000">
                  <a:schemeClr val="bg1"/>
                </a:gs>
                <a:gs pos="0">
                  <a:schemeClr val="accent1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ymbol zastępczy tekstu 11"/>
          <p:cNvSpPr>
            <a:spLocks noGrp="1"/>
          </p:cNvSpPr>
          <p:nvPr>
            <p:ph type="body" sz="quarter" idx="14" hasCustomPrompt="1"/>
          </p:nvPr>
        </p:nvSpPr>
        <p:spPr>
          <a:xfrm>
            <a:off x="431800" y="324914"/>
            <a:ext cx="8640200" cy="82708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None/>
              <a:defRPr sz="2400">
                <a:latin typeface="+mj-lt"/>
              </a:defRPr>
            </a:lvl1pPr>
          </a:lstStyle>
          <a:p>
            <a:pPr lvl="0"/>
            <a:r>
              <a:rPr lang="pl-PL" dirty="0"/>
              <a:t>Tytuł prezentacji (Times New Roman, 24 </a:t>
            </a:r>
            <a:r>
              <a:rPr lang="pl-PL" dirty="0" err="1"/>
              <a:t>pt</a:t>
            </a:r>
            <a:r>
              <a:rPr lang="pl-PL" dirty="0"/>
              <a:t>),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office</a:t>
            </a:r>
            <a:r>
              <a:rPr lang="pl-PL" dirty="0"/>
              <a:t> </a:t>
            </a:r>
            <a:r>
              <a:rPr lang="pl-PL" dirty="0" err="1"/>
              <a:t>quam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9484748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kst 1 kolumn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zawartości 10"/>
          <p:cNvSpPr>
            <a:spLocks noGrp="1"/>
          </p:cNvSpPr>
          <p:nvPr>
            <p:ph sz="quarter" idx="13" hasCustomPrompt="1"/>
          </p:nvPr>
        </p:nvSpPr>
        <p:spPr>
          <a:xfrm>
            <a:off x="323999" y="1458999"/>
            <a:ext cx="11520000" cy="37465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Podtytuł/Nagłówek</a:t>
            </a:r>
          </a:p>
        </p:txBody>
      </p:sp>
      <p:cxnSp>
        <p:nvCxnSpPr>
          <p:cNvPr id="9" name="Straight Arrow Connector 6"/>
          <p:cNvCxnSpPr>
            <a:cxnSpLocks/>
          </p:cNvCxnSpPr>
          <p:nvPr userDrawn="1"/>
        </p:nvCxnSpPr>
        <p:spPr>
          <a:xfrm>
            <a:off x="323999" y="1152001"/>
            <a:ext cx="9864000" cy="0"/>
          </a:xfrm>
          <a:prstGeom prst="straightConnector1">
            <a:avLst/>
          </a:prstGeom>
          <a:ln w="25400">
            <a:gradFill flip="none" rotWithShape="1">
              <a:gsLst>
                <a:gs pos="65000">
                  <a:srgbClr val="D2796D"/>
                </a:gs>
                <a:gs pos="35000">
                  <a:srgbClr val="C34B45"/>
                </a:gs>
                <a:gs pos="100000">
                  <a:schemeClr val="bg1"/>
                </a:gs>
                <a:gs pos="0">
                  <a:schemeClr val="accent1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ymbol zastępczy tekstu 11"/>
          <p:cNvSpPr>
            <a:spLocks noGrp="1"/>
          </p:cNvSpPr>
          <p:nvPr>
            <p:ph type="body" sz="quarter" idx="14" hasCustomPrompt="1"/>
          </p:nvPr>
        </p:nvSpPr>
        <p:spPr>
          <a:xfrm>
            <a:off x="323999" y="324914"/>
            <a:ext cx="9612000" cy="82708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pl-PL" dirty="0"/>
              <a:t>Tytuł prezentacji (Times New Roman, 24 </a:t>
            </a:r>
            <a:r>
              <a:rPr lang="pl-PL" dirty="0" err="1"/>
              <a:t>pt</a:t>
            </a:r>
            <a:r>
              <a:rPr lang="pl-PL" dirty="0"/>
              <a:t>),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office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spc="-5" dirty="0">
                <a:cs typeface="Calibri" panose="020F0502020204030204" pitchFamily="34" charset="0"/>
              </a:rPr>
              <a:t> lam </a:t>
            </a:r>
            <a:r>
              <a:rPr lang="pl-PL" dirty="0" err="1">
                <a:cs typeface="Calibri" panose="020F0502020204030204" pitchFamily="34" charset="0"/>
              </a:rPr>
              <a:t>il</a:t>
            </a:r>
            <a:r>
              <a:rPr lang="pl-PL" dirty="0">
                <a:cs typeface="Calibri" panose="020F0502020204030204" pitchFamily="34" charset="0"/>
              </a:rPr>
              <a:t> </a:t>
            </a:r>
            <a:r>
              <a:rPr lang="pl-PL" spc="-5" dirty="0" err="1">
                <a:cs typeface="Calibri" panose="020F0502020204030204" pitchFamily="34" charset="0"/>
              </a:rPr>
              <a:t>inihitat</a:t>
            </a:r>
            <a:r>
              <a:rPr lang="pl-PL" spc="-5" dirty="0">
                <a:cs typeface="Calibri" panose="020F0502020204030204" pitchFamily="34" charset="0"/>
              </a:rPr>
              <a:t> </a:t>
            </a:r>
            <a:r>
              <a:rPr lang="pl-PL" spc="-10" dirty="0" err="1">
                <a:cs typeface="Calibri" panose="020F0502020204030204" pitchFamily="34" charset="0"/>
              </a:rPr>
              <a:t>ommoloris</a:t>
            </a:r>
            <a:r>
              <a:rPr lang="pl-PL" spc="-10" dirty="0">
                <a:cs typeface="Calibri" panose="020F0502020204030204" pitchFamily="34" charset="0"/>
              </a:rPr>
              <a:t> </a:t>
            </a:r>
            <a:r>
              <a:rPr lang="pl-PL" spc="-5" dirty="0" err="1">
                <a:cs typeface="Calibri" panose="020F0502020204030204" pitchFamily="34" charset="0"/>
              </a:rPr>
              <a:t>etur</a:t>
            </a:r>
            <a:r>
              <a:rPr lang="pl-PL" spc="-5" dirty="0">
                <a:cs typeface="Calibri" panose="020F0502020204030204" pitchFamily="34" charset="0"/>
              </a:rPr>
              <a:t> </a:t>
            </a:r>
            <a:r>
              <a:rPr lang="pl-PL" spc="-20" dirty="0">
                <a:cs typeface="Calibri" panose="020F0502020204030204" pitchFamily="34" charset="0"/>
              </a:rPr>
              <a:t>aut  </a:t>
            </a:r>
            <a:r>
              <a:rPr lang="pl-PL" dirty="0" err="1">
                <a:cs typeface="Calibri" panose="020F0502020204030204" pitchFamily="34" charset="0"/>
              </a:rPr>
              <a:t>verum</a:t>
            </a:r>
            <a:r>
              <a:rPr lang="pl-PL" dirty="0">
                <a:cs typeface="Calibri" panose="020F0502020204030204" pitchFamily="34" charset="0"/>
              </a:rPr>
              <a:t> </a:t>
            </a:r>
            <a:r>
              <a:rPr lang="pl-PL" spc="-10" dirty="0" err="1">
                <a:cs typeface="Calibri" panose="020F0502020204030204" pitchFamily="34" charset="0"/>
              </a:rPr>
              <a:t>dolupta</a:t>
            </a:r>
            <a:r>
              <a:rPr lang="pl-PL" spc="-10" dirty="0">
                <a:cs typeface="Calibri" panose="020F0502020204030204" pitchFamily="34" charset="0"/>
              </a:rPr>
              <a:t> </a:t>
            </a:r>
            <a:r>
              <a:rPr lang="pl-PL" spc="-5" dirty="0" err="1">
                <a:cs typeface="Calibri" panose="020F0502020204030204" pitchFamily="34" charset="0"/>
              </a:rPr>
              <a:t>tecest</a:t>
            </a:r>
            <a:endParaRPr lang="pl-PL" dirty="0"/>
          </a:p>
        </p:txBody>
      </p:sp>
      <p:sp>
        <p:nvSpPr>
          <p:cNvPr id="14" name="Symbol zastępczy tekstu 13"/>
          <p:cNvSpPr>
            <a:spLocks noGrp="1"/>
          </p:cNvSpPr>
          <p:nvPr>
            <p:ph type="body" sz="quarter" idx="15" hasCustomPrompt="1"/>
          </p:nvPr>
        </p:nvSpPr>
        <p:spPr>
          <a:xfrm>
            <a:off x="324000" y="1855373"/>
            <a:ext cx="11520000" cy="3997325"/>
          </a:xfrm>
        </p:spPr>
        <p:txBody>
          <a:bodyPr lIns="0" tIns="0" rIns="0" bIns="0"/>
          <a:lstStyle>
            <a:lvl1pPr marL="0" indent="0" defTabSz="357188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50000"/>
              <a:buFont typeface="Times New Roman" panose="02020603050405020304" pitchFamily="18" charset="0"/>
              <a:buNone/>
              <a:defRPr sz="1800" b="0"/>
            </a:lvl1pPr>
            <a:lvl2pPr marL="288000" marR="0" indent="-228600" algn="l" defTabSz="5381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Times New Roman" panose="02020603050405020304" pitchFamily="18" charset="0"/>
              <a:buChar char="̴"/>
              <a:tabLst/>
              <a:defRPr sz="1800"/>
            </a:lvl2pPr>
            <a:lvl3pPr marL="504000">
              <a:defRPr sz="1600"/>
            </a:lvl3pPr>
            <a:lvl4pPr marL="792000" indent="-228600">
              <a:buFont typeface="Times New Roman" panose="02020603050405020304" pitchFamily="18" charset="0"/>
              <a:buChar char="̵"/>
              <a:defRPr sz="1400"/>
            </a:lvl4pPr>
          </a:lstStyle>
          <a:p>
            <a:pPr lvl="0"/>
            <a:r>
              <a:rPr lang="pl-PL" dirty="0"/>
              <a:t>Kliknij, aby dodać tekst slajdu (Calibri 18 </a:t>
            </a:r>
            <a:r>
              <a:rPr lang="pl-PL" dirty="0" err="1"/>
              <a:t>pt</a:t>
            </a:r>
            <a:r>
              <a:rPr lang="pl-PL" dirty="0"/>
              <a:t>) </a:t>
            </a:r>
          </a:p>
          <a:p>
            <a:pPr lvl="1"/>
            <a:r>
              <a:rPr lang="pl-PL" dirty="0"/>
              <a:t>Pierwszy poziom wypunktowania</a:t>
            </a:r>
          </a:p>
          <a:p>
            <a:pPr lvl="2"/>
            <a:r>
              <a:rPr lang="pl-PL" dirty="0"/>
              <a:t>Drugi poziom</a:t>
            </a:r>
          </a:p>
          <a:p>
            <a:pPr lvl="3"/>
            <a:r>
              <a:rPr lang="pl-PL" dirty="0"/>
              <a:t>Trzeci poziom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9144000" y="6213600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EC0B16D-D7FB-4722-A93E-B27BAD17AAF8}" type="slidenum">
              <a:rPr lang="pl-PL" sz="1600" smtClean="0">
                <a:solidFill>
                  <a:schemeClr val="tx2"/>
                </a:solidFill>
                <a:latin typeface="+mj-lt"/>
              </a:rPr>
              <a:pPr algn="r"/>
              <a:t>‹#›</a:t>
            </a:fld>
            <a:endParaRPr lang="pl-PL" sz="12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0087717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1 kolumn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zawartości 10"/>
          <p:cNvSpPr>
            <a:spLocks noGrp="1"/>
          </p:cNvSpPr>
          <p:nvPr>
            <p:ph sz="quarter" idx="13" hasCustomPrompt="1"/>
          </p:nvPr>
        </p:nvSpPr>
        <p:spPr>
          <a:xfrm>
            <a:off x="323999" y="1458999"/>
            <a:ext cx="11520000" cy="37465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Podtytuł/Nagłówek</a:t>
            </a:r>
          </a:p>
        </p:txBody>
      </p:sp>
      <p:cxnSp>
        <p:nvCxnSpPr>
          <p:cNvPr id="9" name="Straight Arrow Connector 6"/>
          <p:cNvCxnSpPr>
            <a:cxnSpLocks/>
          </p:cNvCxnSpPr>
          <p:nvPr userDrawn="1"/>
        </p:nvCxnSpPr>
        <p:spPr>
          <a:xfrm>
            <a:off x="323999" y="1152001"/>
            <a:ext cx="9864000" cy="0"/>
          </a:xfrm>
          <a:prstGeom prst="straightConnector1">
            <a:avLst/>
          </a:prstGeom>
          <a:ln w="25400">
            <a:gradFill flip="none" rotWithShape="1">
              <a:gsLst>
                <a:gs pos="65000">
                  <a:srgbClr val="D2796D"/>
                </a:gs>
                <a:gs pos="35000">
                  <a:srgbClr val="C34B45"/>
                </a:gs>
                <a:gs pos="100000">
                  <a:schemeClr val="bg1"/>
                </a:gs>
                <a:gs pos="0">
                  <a:schemeClr val="accent1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ymbol zastępczy tekstu 11"/>
          <p:cNvSpPr>
            <a:spLocks noGrp="1"/>
          </p:cNvSpPr>
          <p:nvPr>
            <p:ph type="body" sz="quarter" idx="14" hasCustomPrompt="1"/>
          </p:nvPr>
        </p:nvSpPr>
        <p:spPr>
          <a:xfrm>
            <a:off x="323999" y="324914"/>
            <a:ext cx="9612000" cy="82708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pl-PL" dirty="0"/>
              <a:t>Tytuł prezentacji (Times New Roman, 24 </a:t>
            </a:r>
            <a:r>
              <a:rPr lang="pl-PL" dirty="0" err="1"/>
              <a:t>pt</a:t>
            </a:r>
            <a:r>
              <a:rPr lang="pl-PL" dirty="0"/>
              <a:t>),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office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spc="-5" dirty="0">
                <a:cs typeface="Calibri" panose="020F0502020204030204" pitchFamily="34" charset="0"/>
              </a:rPr>
              <a:t> lam </a:t>
            </a:r>
            <a:r>
              <a:rPr lang="pl-PL" dirty="0" err="1">
                <a:cs typeface="Calibri" panose="020F0502020204030204" pitchFamily="34" charset="0"/>
              </a:rPr>
              <a:t>il</a:t>
            </a:r>
            <a:r>
              <a:rPr lang="pl-PL" dirty="0">
                <a:cs typeface="Calibri" panose="020F0502020204030204" pitchFamily="34" charset="0"/>
              </a:rPr>
              <a:t> </a:t>
            </a:r>
            <a:r>
              <a:rPr lang="pl-PL" spc="-5" dirty="0" err="1">
                <a:cs typeface="Calibri" panose="020F0502020204030204" pitchFamily="34" charset="0"/>
              </a:rPr>
              <a:t>inihitat</a:t>
            </a:r>
            <a:r>
              <a:rPr lang="pl-PL" spc="-5" dirty="0">
                <a:cs typeface="Calibri" panose="020F0502020204030204" pitchFamily="34" charset="0"/>
              </a:rPr>
              <a:t> </a:t>
            </a:r>
            <a:r>
              <a:rPr lang="pl-PL" spc="-10" dirty="0" err="1">
                <a:cs typeface="Calibri" panose="020F0502020204030204" pitchFamily="34" charset="0"/>
              </a:rPr>
              <a:t>ommoloris</a:t>
            </a:r>
            <a:r>
              <a:rPr lang="pl-PL" spc="-10" dirty="0">
                <a:cs typeface="Calibri" panose="020F0502020204030204" pitchFamily="34" charset="0"/>
              </a:rPr>
              <a:t> </a:t>
            </a:r>
            <a:r>
              <a:rPr lang="pl-PL" spc="-5" dirty="0" err="1">
                <a:cs typeface="Calibri" panose="020F0502020204030204" pitchFamily="34" charset="0"/>
              </a:rPr>
              <a:t>etur</a:t>
            </a:r>
            <a:r>
              <a:rPr lang="pl-PL" spc="-5" dirty="0">
                <a:cs typeface="Calibri" panose="020F0502020204030204" pitchFamily="34" charset="0"/>
              </a:rPr>
              <a:t> </a:t>
            </a:r>
            <a:r>
              <a:rPr lang="pl-PL" spc="-20" dirty="0">
                <a:cs typeface="Calibri" panose="020F0502020204030204" pitchFamily="34" charset="0"/>
              </a:rPr>
              <a:t>aut  </a:t>
            </a:r>
            <a:r>
              <a:rPr lang="pl-PL" dirty="0" err="1">
                <a:cs typeface="Calibri" panose="020F0502020204030204" pitchFamily="34" charset="0"/>
              </a:rPr>
              <a:t>verum</a:t>
            </a:r>
            <a:r>
              <a:rPr lang="pl-PL" dirty="0">
                <a:cs typeface="Calibri" panose="020F0502020204030204" pitchFamily="34" charset="0"/>
              </a:rPr>
              <a:t> </a:t>
            </a:r>
            <a:r>
              <a:rPr lang="pl-PL" spc="-10" dirty="0" err="1">
                <a:cs typeface="Calibri" panose="020F0502020204030204" pitchFamily="34" charset="0"/>
              </a:rPr>
              <a:t>dolupta</a:t>
            </a:r>
            <a:r>
              <a:rPr lang="pl-PL" spc="-10" dirty="0">
                <a:cs typeface="Calibri" panose="020F0502020204030204" pitchFamily="34" charset="0"/>
              </a:rPr>
              <a:t> </a:t>
            </a:r>
            <a:r>
              <a:rPr lang="pl-PL" spc="-5" dirty="0" err="1">
                <a:cs typeface="Calibri" panose="020F0502020204030204" pitchFamily="34" charset="0"/>
              </a:rPr>
              <a:t>tecest</a:t>
            </a:r>
            <a:endParaRPr lang="pl-PL" dirty="0"/>
          </a:p>
        </p:txBody>
      </p:sp>
      <p:sp>
        <p:nvSpPr>
          <p:cNvPr id="14" name="Symbol zastępczy tekstu 13"/>
          <p:cNvSpPr>
            <a:spLocks noGrp="1"/>
          </p:cNvSpPr>
          <p:nvPr>
            <p:ph type="body" sz="quarter" idx="15" hasCustomPrompt="1"/>
          </p:nvPr>
        </p:nvSpPr>
        <p:spPr>
          <a:xfrm>
            <a:off x="324000" y="1855373"/>
            <a:ext cx="11520000" cy="3997325"/>
          </a:xfrm>
        </p:spPr>
        <p:txBody>
          <a:bodyPr lIns="0" tIns="0" rIns="0" bIns="0"/>
          <a:lstStyle>
            <a:lvl1pPr marL="0" indent="0" defTabSz="357188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50000"/>
              <a:buFont typeface="Times New Roman" panose="02020603050405020304" pitchFamily="18" charset="0"/>
              <a:buNone/>
              <a:defRPr sz="1800" b="0"/>
            </a:lvl1pPr>
            <a:lvl2pPr marL="288000" marR="0" indent="-228600" algn="l" defTabSz="5381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Times New Roman" panose="02020603050405020304" pitchFamily="18" charset="0"/>
              <a:buChar char="̴"/>
              <a:tabLst/>
              <a:defRPr sz="1800"/>
            </a:lvl2pPr>
            <a:lvl3pPr marL="504000">
              <a:defRPr sz="1600"/>
            </a:lvl3pPr>
            <a:lvl4pPr marL="792000" indent="-228600">
              <a:buFont typeface="Times New Roman" panose="02020603050405020304" pitchFamily="18" charset="0"/>
              <a:buChar char="̵"/>
              <a:defRPr sz="1400"/>
            </a:lvl4pPr>
          </a:lstStyle>
          <a:p>
            <a:pPr lvl="0"/>
            <a:r>
              <a:rPr lang="pl-PL" dirty="0"/>
              <a:t>Kliknij, aby dodać tekst slajdu (Calibri 18 </a:t>
            </a:r>
            <a:r>
              <a:rPr lang="pl-PL" dirty="0" err="1"/>
              <a:t>pt</a:t>
            </a:r>
            <a:r>
              <a:rPr lang="pl-PL" dirty="0"/>
              <a:t>) </a:t>
            </a:r>
          </a:p>
          <a:p>
            <a:pPr lvl="1"/>
            <a:r>
              <a:rPr lang="pl-PL" dirty="0"/>
              <a:t>Pierwszy poziom wypunktowania</a:t>
            </a:r>
          </a:p>
          <a:p>
            <a:pPr lvl="2"/>
            <a:r>
              <a:rPr lang="pl-PL" dirty="0"/>
              <a:t>Drugi poziom</a:t>
            </a:r>
          </a:p>
          <a:p>
            <a:pPr lvl="3"/>
            <a:r>
              <a:rPr lang="pl-PL" dirty="0"/>
              <a:t>Trzeci poziom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9144000" y="6213600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EC0B16D-D7FB-4722-A93E-B27BAD17AAF8}" type="slidenum">
              <a:rPr lang="pl-PL" sz="1600" smtClean="0">
                <a:solidFill>
                  <a:schemeClr val="tx2"/>
                </a:solidFill>
                <a:latin typeface="+mj-lt"/>
              </a:rPr>
              <a:pPr algn="r"/>
              <a:t>‹#›</a:t>
            </a:fld>
            <a:endParaRPr lang="pl-PL" sz="12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1122839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djęcie +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9144000" y="6213601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EC0B16D-D7FB-4722-A93E-B27BAD17AAF8}" type="slidenum">
              <a:rPr lang="pl-PL" sz="1600" smtClean="0">
                <a:solidFill>
                  <a:schemeClr val="tx2"/>
                </a:solidFill>
                <a:latin typeface="+mj-lt"/>
              </a:rPr>
              <a:pPr algn="r"/>
              <a:t>‹#›</a:t>
            </a:fld>
            <a:endParaRPr lang="pl-PL" sz="12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" name="Symbol zastępczy tekstu 4"/>
          <p:cNvSpPr>
            <a:spLocks noGrp="1"/>
          </p:cNvSpPr>
          <p:nvPr>
            <p:ph type="body" sz="quarter" idx="15" hasCustomPrompt="1"/>
          </p:nvPr>
        </p:nvSpPr>
        <p:spPr>
          <a:xfrm>
            <a:off x="324000" y="5641926"/>
            <a:ext cx="5580000" cy="304800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pl-PL" dirty="0"/>
              <a:t>Kliknij, aby dodać źródło</a:t>
            </a:r>
          </a:p>
        </p:txBody>
      </p:sp>
      <p:sp>
        <p:nvSpPr>
          <p:cNvPr id="10" name="Symbol zastępczy tekstu 9"/>
          <p:cNvSpPr>
            <a:spLocks noGrp="1"/>
          </p:cNvSpPr>
          <p:nvPr>
            <p:ph type="body" sz="quarter" idx="11" hasCustomPrompt="1"/>
          </p:nvPr>
        </p:nvSpPr>
        <p:spPr>
          <a:xfrm>
            <a:off x="6267669" y="1474660"/>
            <a:ext cx="5580000" cy="4484077"/>
          </a:xfrm>
        </p:spPr>
        <p:txBody>
          <a:bodyPr lIns="0" tIns="0" rIns="0" bIns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265113" indent="-228600">
              <a:buClr>
                <a:schemeClr val="tx2"/>
              </a:buClr>
              <a:buSzPct val="120000"/>
              <a:buFont typeface="Times New Roman" panose="02020603050405020304" pitchFamily="18" charset="0"/>
              <a:buChar char="̴"/>
              <a:defRPr sz="1800"/>
            </a:lvl2pPr>
            <a:lvl3pPr marL="539750" indent="-228600">
              <a:buFont typeface="Arial" panose="020B0604020202020204" pitchFamily="34" charset="0"/>
              <a:buChar char="•"/>
              <a:defRPr sz="1600"/>
            </a:lvl3pPr>
            <a:lvl4pPr marL="804863" indent="-228600">
              <a:buFont typeface="Times New Roman" panose="02020603050405020304" pitchFamily="18" charset="0"/>
              <a:buChar char="̵"/>
              <a:tabLst>
                <a:tab pos="895350" algn="l"/>
              </a:tabLst>
              <a:defRPr sz="1400"/>
            </a:lvl4pPr>
            <a:lvl5pPr marL="1828800" indent="0">
              <a:buNone/>
              <a:defRPr sz="2100"/>
            </a:lvl5pPr>
          </a:lstStyle>
          <a:p>
            <a:pPr lvl="0"/>
            <a:r>
              <a:rPr lang="pl-PL" dirty="0"/>
              <a:t>Kliknij, aby dodać tekst slajdu (Calibri 18 </a:t>
            </a:r>
            <a:r>
              <a:rPr lang="pl-PL" dirty="0" err="1"/>
              <a:t>pt</a:t>
            </a:r>
            <a:r>
              <a:rPr lang="pl-PL" dirty="0"/>
              <a:t>) </a:t>
            </a:r>
          </a:p>
          <a:p>
            <a:pPr lvl="1"/>
            <a:r>
              <a:rPr lang="pl-PL" dirty="0"/>
              <a:t>Pierwszy poziom wypunktowania</a:t>
            </a:r>
          </a:p>
          <a:p>
            <a:pPr lvl="2"/>
            <a:r>
              <a:rPr lang="pl-PL" dirty="0"/>
              <a:t>Drugi poziom</a:t>
            </a:r>
          </a:p>
          <a:p>
            <a:pPr lvl="3"/>
            <a:r>
              <a:rPr lang="pl-PL" dirty="0"/>
              <a:t>Trzeci poziom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sz="quarter" idx="16"/>
          </p:nvPr>
        </p:nvSpPr>
        <p:spPr>
          <a:xfrm>
            <a:off x="324000" y="1474788"/>
            <a:ext cx="5580000" cy="41220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pl-PL" dirty="0"/>
          </a:p>
        </p:txBody>
      </p:sp>
      <p:sp>
        <p:nvSpPr>
          <p:cNvPr id="13" name="Symbol zastępczy tekstu 11"/>
          <p:cNvSpPr>
            <a:spLocks noGrp="1"/>
          </p:cNvSpPr>
          <p:nvPr>
            <p:ph type="body" sz="quarter" idx="14" hasCustomPrompt="1"/>
          </p:nvPr>
        </p:nvSpPr>
        <p:spPr>
          <a:xfrm>
            <a:off x="324000" y="324914"/>
            <a:ext cx="9612000" cy="82708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pl-PL" dirty="0"/>
              <a:t>Tytuł prezentacji (Times New Roman, 24 </a:t>
            </a:r>
            <a:r>
              <a:rPr lang="pl-PL" dirty="0" err="1"/>
              <a:t>pt</a:t>
            </a:r>
            <a:r>
              <a:rPr lang="pl-PL" dirty="0"/>
              <a:t>),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office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spc="-5" dirty="0">
                <a:cs typeface="Calibri" panose="020F0502020204030204" pitchFamily="34" charset="0"/>
              </a:rPr>
              <a:t> lam </a:t>
            </a:r>
            <a:r>
              <a:rPr lang="pl-PL" dirty="0" err="1">
                <a:cs typeface="Calibri" panose="020F0502020204030204" pitchFamily="34" charset="0"/>
              </a:rPr>
              <a:t>il</a:t>
            </a:r>
            <a:r>
              <a:rPr lang="pl-PL" dirty="0">
                <a:cs typeface="Calibri" panose="020F0502020204030204" pitchFamily="34" charset="0"/>
              </a:rPr>
              <a:t> </a:t>
            </a:r>
            <a:r>
              <a:rPr lang="pl-PL" spc="-5" dirty="0" err="1">
                <a:cs typeface="Calibri" panose="020F0502020204030204" pitchFamily="34" charset="0"/>
              </a:rPr>
              <a:t>inihitat</a:t>
            </a:r>
            <a:r>
              <a:rPr lang="pl-PL" spc="-5" dirty="0">
                <a:cs typeface="Calibri" panose="020F0502020204030204" pitchFamily="34" charset="0"/>
              </a:rPr>
              <a:t> </a:t>
            </a:r>
            <a:r>
              <a:rPr lang="pl-PL" spc="-10" dirty="0" err="1">
                <a:cs typeface="Calibri" panose="020F0502020204030204" pitchFamily="34" charset="0"/>
              </a:rPr>
              <a:t>ommoloris</a:t>
            </a:r>
            <a:r>
              <a:rPr lang="pl-PL" spc="-10" dirty="0">
                <a:cs typeface="Calibri" panose="020F0502020204030204" pitchFamily="34" charset="0"/>
              </a:rPr>
              <a:t> </a:t>
            </a:r>
            <a:r>
              <a:rPr lang="pl-PL" spc="-5" dirty="0" err="1">
                <a:cs typeface="Calibri" panose="020F0502020204030204" pitchFamily="34" charset="0"/>
              </a:rPr>
              <a:t>etur</a:t>
            </a:r>
            <a:r>
              <a:rPr lang="pl-PL" spc="-5" dirty="0">
                <a:cs typeface="Calibri" panose="020F0502020204030204" pitchFamily="34" charset="0"/>
              </a:rPr>
              <a:t> </a:t>
            </a:r>
            <a:r>
              <a:rPr lang="pl-PL" spc="-20" dirty="0">
                <a:cs typeface="Calibri" panose="020F0502020204030204" pitchFamily="34" charset="0"/>
              </a:rPr>
              <a:t>aut  </a:t>
            </a:r>
            <a:r>
              <a:rPr lang="pl-PL" dirty="0" err="1">
                <a:cs typeface="Calibri" panose="020F0502020204030204" pitchFamily="34" charset="0"/>
              </a:rPr>
              <a:t>verum</a:t>
            </a:r>
            <a:r>
              <a:rPr lang="pl-PL" dirty="0">
                <a:cs typeface="Calibri" panose="020F0502020204030204" pitchFamily="34" charset="0"/>
              </a:rPr>
              <a:t> </a:t>
            </a:r>
            <a:r>
              <a:rPr lang="pl-PL" spc="-10" dirty="0" err="1">
                <a:cs typeface="Calibri" panose="020F0502020204030204" pitchFamily="34" charset="0"/>
              </a:rPr>
              <a:t>dolupta</a:t>
            </a:r>
            <a:r>
              <a:rPr lang="pl-PL" spc="-10" dirty="0">
                <a:cs typeface="Calibri" panose="020F0502020204030204" pitchFamily="34" charset="0"/>
              </a:rPr>
              <a:t> </a:t>
            </a:r>
            <a:r>
              <a:rPr lang="pl-PL" spc="-5" dirty="0" err="1">
                <a:cs typeface="Calibri" panose="020F0502020204030204" pitchFamily="34" charset="0"/>
              </a:rPr>
              <a:t>tecest</a:t>
            </a:r>
            <a:endParaRPr lang="pl-PL" dirty="0"/>
          </a:p>
        </p:txBody>
      </p:sp>
      <p:cxnSp>
        <p:nvCxnSpPr>
          <p:cNvPr id="9" name="Straight Arrow Connector 6">
            <a:extLst>
              <a:ext uri="{FF2B5EF4-FFF2-40B4-BE49-F238E27FC236}">
                <a16:creationId xmlns:a16="http://schemas.microsoft.com/office/drawing/2014/main" id="{9C23075A-6211-48C5-B477-1D487A397E34}"/>
              </a:ext>
            </a:extLst>
          </p:cNvPr>
          <p:cNvCxnSpPr>
            <a:cxnSpLocks/>
          </p:cNvCxnSpPr>
          <p:nvPr userDrawn="1"/>
        </p:nvCxnSpPr>
        <p:spPr>
          <a:xfrm>
            <a:off x="323999" y="1152001"/>
            <a:ext cx="9864000" cy="0"/>
          </a:xfrm>
          <a:prstGeom prst="straightConnector1">
            <a:avLst/>
          </a:prstGeom>
          <a:ln w="25400">
            <a:gradFill flip="none" rotWithShape="1">
              <a:gsLst>
                <a:gs pos="65000">
                  <a:srgbClr val="D2796D"/>
                </a:gs>
                <a:gs pos="35000">
                  <a:srgbClr val="C34B45"/>
                </a:gs>
                <a:gs pos="100000">
                  <a:schemeClr val="bg1"/>
                </a:gs>
                <a:gs pos="0">
                  <a:schemeClr val="accent1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886895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yk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9072000" y="6213601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EC0B16D-D7FB-4722-A93E-B27BAD17AAF8}" type="slidenum">
              <a:rPr lang="pl-PL" sz="1600" smtClean="0">
                <a:solidFill>
                  <a:schemeClr val="tx2"/>
                </a:solidFill>
                <a:latin typeface="+mj-lt"/>
              </a:rPr>
              <a:pPr algn="r"/>
              <a:t>‹#›</a:t>
            </a:fld>
            <a:endParaRPr lang="pl-PL" sz="12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Symbol zastępczy wykresu 3"/>
          <p:cNvSpPr>
            <a:spLocks noGrp="1"/>
          </p:cNvSpPr>
          <p:nvPr>
            <p:ph type="chart" sz="quarter" idx="13"/>
          </p:nvPr>
        </p:nvSpPr>
        <p:spPr>
          <a:xfrm>
            <a:off x="324000" y="1458912"/>
            <a:ext cx="11520000" cy="4169223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pl-PL" dirty="0"/>
          </a:p>
        </p:txBody>
      </p:sp>
      <p:sp>
        <p:nvSpPr>
          <p:cNvPr id="11" name="Symbol zastępczy tekstu 4"/>
          <p:cNvSpPr>
            <a:spLocks noGrp="1"/>
          </p:cNvSpPr>
          <p:nvPr>
            <p:ph type="body" sz="quarter" idx="15" hasCustomPrompt="1"/>
          </p:nvPr>
        </p:nvSpPr>
        <p:spPr>
          <a:xfrm>
            <a:off x="324000" y="6540500"/>
            <a:ext cx="11520000" cy="304800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pl-PL" dirty="0"/>
              <a:t>Kliknij, aby dodać źródło</a:t>
            </a:r>
          </a:p>
        </p:txBody>
      </p:sp>
      <p:sp>
        <p:nvSpPr>
          <p:cNvPr id="10" name="Symbol zastępczy tekstu 11"/>
          <p:cNvSpPr>
            <a:spLocks noGrp="1"/>
          </p:cNvSpPr>
          <p:nvPr>
            <p:ph type="body" sz="quarter" idx="14" hasCustomPrompt="1"/>
          </p:nvPr>
        </p:nvSpPr>
        <p:spPr>
          <a:xfrm>
            <a:off x="324000" y="324914"/>
            <a:ext cx="9612000" cy="82708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pl-PL" dirty="0"/>
              <a:t>Tytuł prezentacji (Times New Roman, 24 </a:t>
            </a:r>
            <a:r>
              <a:rPr lang="pl-PL" dirty="0" err="1"/>
              <a:t>pt</a:t>
            </a:r>
            <a:r>
              <a:rPr lang="pl-PL" dirty="0"/>
              <a:t>),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office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spc="-5" dirty="0">
                <a:cs typeface="Calibri" panose="020F0502020204030204" pitchFamily="34" charset="0"/>
              </a:rPr>
              <a:t> lam </a:t>
            </a:r>
            <a:r>
              <a:rPr lang="pl-PL" dirty="0" err="1">
                <a:cs typeface="Calibri" panose="020F0502020204030204" pitchFamily="34" charset="0"/>
              </a:rPr>
              <a:t>il</a:t>
            </a:r>
            <a:r>
              <a:rPr lang="pl-PL" dirty="0">
                <a:cs typeface="Calibri" panose="020F0502020204030204" pitchFamily="34" charset="0"/>
              </a:rPr>
              <a:t> </a:t>
            </a:r>
            <a:r>
              <a:rPr lang="pl-PL" spc="-5" dirty="0" err="1">
                <a:cs typeface="Calibri" panose="020F0502020204030204" pitchFamily="34" charset="0"/>
              </a:rPr>
              <a:t>inihitat</a:t>
            </a:r>
            <a:r>
              <a:rPr lang="pl-PL" spc="-5" dirty="0">
                <a:cs typeface="Calibri" panose="020F0502020204030204" pitchFamily="34" charset="0"/>
              </a:rPr>
              <a:t> </a:t>
            </a:r>
            <a:r>
              <a:rPr lang="pl-PL" spc="-10" dirty="0" err="1">
                <a:cs typeface="Calibri" panose="020F0502020204030204" pitchFamily="34" charset="0"/>
              </a:rPr>
              <a:t>ommoloris</a:t>
            </a:r>
            <a:r>
              <a:rPr lang="pl-PL" spc="-10" dirty="0">
                <a:cs typeface="Calibri" panose="020F0502020204030204" pitchFamily="34" charset="0"/>
              </a:rPr>
              <a:t> </a:t>
            </a:r>
            <a:r>
              <a:rPr lang="pl-PL" spc="-5" dirty="0" err="1">
                <a:cs typeface="Calibri" panose="020F0502020204030204" pitchFamily="34" charset="0"/>
              </a:rPr>
              <a:t>etur</a:t>
            </a:r>
            <a:r>
              <a:rPr lang="pl-PL" spc="-5" dirty="0">
                <a:cs typeface="Calibri" panose="020F0502020204030204" pitchFamily="34" charset="0"/>
              </a:rPr>
              <a:t> </a:t>
            </a:r>
            <a:r>
              <a:rPr lang="pl-PL" spc="-20" dirty="0">
                <a:cs typeface="Calibri" panose="020F0502020204030204" pitchFamily="34" charset="0"/>
              </a:rPr>
              <a:t>aut  </a:t>
            </a:r>
            <a:r>
              <a:rPr lang="pl-PL" dirty="0" err="1">
                <a:cs typeface="Calibri" panose="020F0502020204030204" pitchFamily="34" charset="0"/>
              </a:rPr>
              <a:t>verum</a:t>
            </a:r>
            <a:r>
              <a:rPr lang="pl-PL" dirty="0">
                <a:cs typeface="Calibri" panose="020F0502020204030204" pitchFamily="34" charset="0"/>
              </a:rPr>
              <a:t> </a:t>
            </a:r>
            <a:r>
              <a:rPr lang="pl-PL" spc="-10" dirty="0" err="1">
                <a:cs typeface="Calibri" panose="020F0502020204030204" pitchFamily="34" charset="0"/>
              </a:rPr>
              <a:t>dolupta</a:t>
            </a:r>
            <a:r>
              <a:rPr lang="pl-PL" spc="-10" dirty="0">
                <a:cs typeface="Calibri" panose="020F0502020204030204" pitchFamily="34" charset="0"/>
              </a:rPr>
              <a:t> </a:t>
            </a:r>
            <a:r>
              <a:rPr lang="pl-PL" spc="-5" dirty="0" err="1">
                <a:cs typeface="Calibri" panose="020F0502020204030204" pitchFamily="34" charset="0"/>
              </a:rPr>
              <a:t>tecest</a:t>
            </a:r>
            <a:endParaRPr lang="pl-PL" dirty="0"/>
          </a:p>
        </p:txBody>
      </p:sp>
      <p:cxnSp>
        <p:nvCxnSpPr>
          <p:cNvPr id="9" name="Straight Arrow Connector 6">
            <a:extLst>
              <a:ext uri="{FF2B5EF4-FFF2-40B4-BE49-F238E27FC236}">
                <a16:creationId xmlns:a16="http://schemas.microsoft.com/office/drawing/2014/main" id="{75659C36-B2DE-4A51-8759-D28A25C42061}"/>
              </a:ext>
            </a:extLst>
          </p:cNvPr>
          <p:cNvCxnSpPr>
            <a:cxnSpLocks/>
          </p:cNvCxnSpPr>
          <p:nvPr userDrawn="1"/>
        </p:nvCxnSpPr>
        <p:spPr>
          <a:xfrm>
            <a:off x="323999" y="1152001"/>
            <a:ext cx="9864000" cy="0"/>
          </a:xfrm>
          <a:prstGeom prst="straightConnector1">
            <a:avLst/>
          </a:prstGeom>
          <a:ln w="25400">
            <a:gradFill flip="none" rotWithShape="1">
              <a:gsLst>
                <a:gs pos="65000">
                  <a:srgbClr val="D2796D"/>
                </a:gs>
                <a:gs pos="35000">
                  <a:srgbClr val="C34B45"/>
                </a:gs>
                <a:gs pos="100000">
                  <a:schemeClr val="bg1"/>
                </a:gs>
                <a:gs pos="0">
                  <a:schemeClr val="accent1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305857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ykresy +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9144000" y="6213601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EC0B16D-D7FB-4722-A93E-B27BAD17AAF8}" type="slidenum">
              <a:rPr lang="pl-PL" sz="1600" smtClean="0">
                <a:solidFill>
                  <a:schemeClr val="tx2"/>
                </a:solidFill>
                <a:latin typeface="+mj-lt"/>
              </a:rPr>
              <a:pPr algn="r"/>
              <a:t>‹#›</a:t>
            </a:fld>
            <a:endParaRPr lang="pl-PL" sz="12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Symbol zastępczy wykresu 3"/>
          <p:cNvSpPr>
            <a:spLocks noGrp="1"/>
          </p:cNvSpPr>
          <p:nvPr>
            <p:ph type="chart" sz="quarter" idx="13"/>
          </p:nvPr>
        </p:nvSpPr>
        <p:spPr>
          <a:xfrm>
            <a:off x="324000" y="3860800"/>
            <a:ext cx="5580000" cy="17640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pl-PL" dirty="0"/>
          </a:p>
        </p:txBody>
      </p:sp>
      <p:sp>
        <p:nvSpPr>
          <p:cNvPr id="8" name="Symbol zastępczy tekstu 4"/>
          <p:cNvSpPr>
            <a:spLocks noGrp="1"/>
          </p:cNvSpPr>
          <p:nvPr>
            <p:ph type="body" sz="quarter" idx="15" hasCustomPrompt="1"/>
          </p:nvPr>
        </p:nvSpPr>
        <p:spPr>
          <a:xfrm>
            <a:off x="324000" y="5641926"/>
            <a:ext cx="5580000" cy="304800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pl-PL" dirty="0"/>
              <a:t>Kliknij, aby dodać źródło</a:t>
            </a:r>
          </a:p>
        </p:txBody>
      </p:sp>
      <p:sp>
        <p:nvSpPr>
          <p:cNvPr id="10" name="Symbol zastępczy tekstu 9"/>
          <p:cNvSpPr>
            <a:spLocks noGrp="1"/>
          </p:cNvSpPr>
          <p:nvPr>
            <p:ph type="body" sz="quarter" idx="11" hasCustomPrompt="1"/>
          </p:nvPr>
        </p:nvSpPr>
        <p:spPr>
          <a:xfrm>
            <a:off x="6264063" y="1474660"/>
            <a:ext cx="5580000" cy="4484077"/>
          </a:xfrm>
        </p:spPr>
        <p:txBody>
          <a:bodyPr lIns="0" tIns="0" rIns="0" bIns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265113" indent="-228600">
              <a:buClr>
                <a:schemeClr val="tx2"/>
              </a:buClr>
              <a:buSzPct val="120000"/>
              <a:buFont typeface="Times New Roman" panose="02020603050405020304" pitchFamily="18" charset="0"/>
              <a:buChar char="̴"/>
              <a:defRPr sz="1800"/>
            </a:lvl2pPr>
            <a:lvl3pPr marL="539750" indent="-228600">
              <a:buFont typeface="Arial" panose="020B0604020202020204" pitchFamily="34" charset="0"/>
              <a:buChar char="•"/>
              <a:defRPr sz="1600"/>
            </a:lvl3pPr>
            <a:lvl4pPr marL="804863" indent="-228600" defTabSz="804863">
              <a:buFont typeface="Times New Roman" panose="02020603050405020304" pitchFamily="18" charset="0"/>
              <a:buChar char="̵"/>
              <a:defRPr sz="1400"/>
            </a:lvl4pPr>
            <a:lvl5pPr marL="1828800" indent="0">
              <a:buNone/>
              <a:defRPr sz="2100"/>
            </a:lvl5pPr>
          </a:lstStyle>
          <a:p>
            <a:pPr lvl="0"/>
            <a:r>
              <a:rPr lang="pl-PL" dirty="0"/>
              <a:t>Kliknij, aby dodać tekst slajdu (Calibri 18 </a:t>
            </a:r>
            <a:r>
              <a:rPr lang="pl-PL" dirty="0" err="1"/>
              <a:t>pt</a:t>
            </a:r>
            <a:r>
              <a:rPr lang="pl-PL" dirty="0"/>
              <a:t>) </a:t>
            </a:r>
          </a:p>
          <a:p>
            <a:pPr lvl="1"/>
            <a:r>
              <a:rPr lang="pl-PL" dirty="0"/>
              <a:t>Pierwszy poziom wypunktowania</a:t>
            </a:r>
          </a:p>
          <a:p>
            <a:pPr lvl="2"/>
            <a:r>
              <a:rPr lang="pl-PL" dirty="0"/>
              <a:t>Drugi poziom</a:t>
            </a:r>
          </a:p>
          <a:p>
            <a:pPr lvl="3"/>
            <a:r>
              <a:rPr lang="pl-PL" dirty="0"/>
              <a:t>Trzeci poziom</a:t>
            </a:r>
          </a:p>
        </p:txBody>
      </p:sp>
      <p:sp>
        <p:nvSpPr>
          <p:cNvPr id="11" name="Symbol zastępczy wykresu 3"/>
          <p:cNvSpPr>
            <a:spLocks noGrp="1"/>
          </p:cNvSpPr>
          <p:nvPr>
            <p:ph type="chart" sz="quarter" idx="16"/>
          </p:nvPr>
        </p:nvSpPr>
        <p:spPr>
          <a:xfrm>
            <a:off x="324000" y="1474660"/>
            <a:ext cx="5580000" cy="17640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pl-PL" dirty="0"/>
          </a:p>
        </p:txBody>
      </p:sp>
      <p:sp>
        <p:nvSpPr>
          <p:cNvPr id="13" name="Symbol zastępczy tekstu 4"/>
          <p:cNvSpPr>
            <a:spLocks noGrp="1"/>
          </p:cNvSpPr>
          <p:nvPr>
            <p:ph type="body" sz="quarter" idx="17" hasCustomPrompt="1"/>
          </p:nvPr>
        </p:nvSpPr>
        <p:spPr>
          <a:xfrm>
            <a:off x="324000" y="3254326"/>
            <a:ext cx="5580000" cy="304800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pl-PL" dirty="0"/>
              <a:t>Kliknij, aby dodać źródło</a:t>
            </a:r>
          </a:p>
        </p:txBody>
      </p:sp>
      <p:sp>
        <p:nvSpPr>
          <p:cNvPr id="16" name="Symbol zastępczy tekstu 11"/>
          <p:cNvSpPr>
            <a:spLocks noGrp="1"/>
          </p:cNvSpPr>
          <p:nvPr>
            <p:ph type="body" sz="quarter" idx="14" hasCustomPrompt="1"/>
          </p:nvPr>
        </p:nvSpPr>
        <p:spPr>
          <a:xfrm>
            <a:off x="324000" y="324914"/>
            <a:ext cx="9612000" cy="82708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pl-PL" dirty="0"/>
              <a:t>Tytuł prezentacji (Times New Roman, 24 </a:t>
            </a:r>
            <a:r>
              <a:rPr lang="pl-PL" dirty="0" err="1"/>
              <a:t>pt</a:t>
            </a:r>
            <a:r>
              <a:rPr lang="pl-PL" dirty="0"/>
              <a:t>),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office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spc="-5" dirty="0">
                <a:cs typeface="Calibri" panose="020F0502020204030204" pitchFamily="34" charset="0"/>
              </a:rPr>
              <a:t> lam </a:t>
            </a:r>
            <a:r>
              <a:rPr lang="pl-PL" dirty="0" err="1">
                <a:cs typeface="Calibri" panose="020F0502020204030204" pitchFamily="34" charset="0"/>
              </a:rPr>
              <a:t>il</a:t>
            </a:r>
            <a:r>
              <a:rPr lang="pl-PL" dirty="0">
                <a:cs typeface="Calibri" panose="020F0502020204030204" pitchFamily="34" charset="0"/>
              </a:rPr>
              <a:t> </a:t>
            </a:r>
            <a:r>
              <a:rPr lang="pl-PL" spc="-5" dirty="0" err="1">
                <a:cs typeface="Calibri" panose="020F0502020204030204" pitchFamily="34" charset="0"/>
              </a:rPr>
              <a:t>inihitat</a:t>
            </a:r>
            <a:r>
              <a:rPr lang="pl-PL" spc="-5" dirty="0">
                <a:cs typeface="Calibri" panose="020F0502020204030204" pitchFamily="34" charset="0"/>
              </a:rPr>
              <a:t> </a:t>
            </a:r>
            <a:r>
              <a:rPr lang="pl-PL" spc="-10" dirty="0" err="1">
                <a:cs typeface="Calibri" panose="020F0502020204030204" pitchFamily="34" charset="0"/>
              </a:rPr>
              <a:t>ommoloris</a:t>
            </a:r>
            <a:r>
              <a:rPr lang="pl-PL" spc="-10" dirty="0">
                <a:cs typeface="Calibri" panose="020F0502020204030204" pitchFamily="34" charset="0"/>
              </a:rPr>
              <a:t> </a:t>
            </a:r>
            <a:r>
              <a:rPr lang="pl-PL" spc="-5" dirty="0" err="1">
                <a:cs typeface="Calibri" panose="020F0502020204030204" pitchFamily="34" charset="0"/>
              </a:rPr>
              <a:t>etur</a:t>
            </a:r>
            <a:r>
              <a:rPr lang="pl-PL" spc="-5" dirty="0">
                <a:cs typeface="Calibri" panose="020F0502020204030204" pitchFamily="34" charset="0"/>
              </a:rPr>
              <a:t> </a:t>
            </a:r>
            <a:r>
              <a:rPr lang="pl-PL" spc="-20" dirty="0">
                <a:cs typeface="Calibri" panose="020F0502020204030204" pitchFamily="34" charset="0"/>
              </a:rPr>
              <a:t>aut  </a:t>
            </a:r>
            <a:r>
              <a:rPr lang="pl-PL" dirty="0" err="1">
                <a:cs typeface="Calibri" panose="020F0502020204030204" pitchFamily="34" charset="0"/>
              </a:rPr>
              <a:t>verum</a:t>
            </a:r>
            <a:r>
              <a:rPr lang="pl-PL" dirty="0">
                <a:cs typeface="Calibri" panose="020F0502020204030204" pitchFamily="34" charset="0"/>
              </a:rPr>
              <a:t> </a:t>
            </a:r>
            <a:r>
              <a:rPr lang="pl-PL" spc="-10" dirty="0" err="1">
                <a:cs typeface="Calibri" panose="020F0502020204030204" pitchFamily="34" charset="0"/>
              </a:rPr>
              <a:t>dolupta</a:t>
            </a:r>
            <a:r>
              <a:rPr lang="pl-PL" spc="-10" dirty="0">
                <a:cs typeface="Calibri" panose="020F0502020204030204" pitchFamily="34" charset="0"/>
              </a:rPr>
              <a:t> </a:t>
            </a:r>
            <a:r>
              <a:rPr lang="pl-PL" spc="-5" dirty="0" err="1">
                <a:cs typeface="Calibri" panose="020F0502020204030204" pitchFamily="34" charset="0"/>
              </a:rPr>
              <a:t>tecest</a:t>
            </a:r>
            <a:endParaRPr lang="pl-PL" dirty="0"/>
          </a:p>
        </p:txBody>
      </p:sp>
      <p:cxnSp>
        <p:nvCxnSpPr>
          <p:cNvPr id="12" name="Straight Arrow Connector 6">
            <a:extLst>
              <a:ext uri="{FF2B5EF4-FFF2-40B4-BE49-F238E27FC236}">
                <a16:creationId xmlns:a16="http://schemas.microsoft.com/office/drawing/2014/main" id="{F1532911-BFC8-49F8-9981-C646D236022B}"/>
              </a:ext>
            </a:extLst>
          </p:cNvPr>
          <p:cNvCxnSpPr>
            <a:cxnSpLocks/>
          </p:cNvCxnSpPr>
          <p:nvPr userDrawn="1"/>
        </p:nvCxnSpPr>
        <p:spPr>
          <a:xfrm>
            <a:off x="323999" y="1152001"/>
            <a:ext cx="9864000" cy="0"/>
          </a:xfrm>
          <a:prstGeom prst="straightConnector1">
            <a:avLst/>
          </a:prstGeom>
          <a:ln w="25400">
            <a:gradFill flip="none" rotWithShape="1">
              <a:gsLst>
                <a:gs pos="65000">
                  <a:srgbClr val="D2796D"/>
                </a:gs>
                <a:gs pos="35000">
                  <a:srgbClr val="C34B45"/>
                </a:gs>
                <a:gs pos="100000">
                  <a:schemeClr val="bg1"/>
                </a:gs>
                <a:gs pos="0">
                  <a:schemeClr val="accent1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64997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9144000" y="6213601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EC0B16D-D7FB-4722-A93E-B27BAD17AAF8}" type="slidenum">
              <a:rPr lang="pl-PL" sz="1600" smtClean="0">
                <a:solidFill>
                  <a:schemeClr val="tx2"/>
                </a:solidFill>
                <a:latin typeface="+mj-lt"/>
              </a:rPr>
              <a:pPr algn="r"/>
              <a:t>‹#›</a:t>
            </a:fld>
            <a:endParaRPr lang="pl-PL" sz="12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3" name="Symbol zastępczy tekstu 11"/>
          <p:cNvSpPr>
            <a:spLocks noGrp="1"/>
          </p:cNvSpPr>
          <p:nvPr>
            <p:ph type="body" sz="quarter" idx="14" hasCustomPrompt="1"/>
          </p:nvPr>
        </p:nvSpPr>
        <p:spPr>
          <a:xfrm>
            <a:off x="324000" y="324914"/>
            <a:ext cx="9612000" cy="82708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pl-PL" dirty="0"/>
              <a:t>Tytuł sekcji (Times New Roman, 24 </a:t>
            </a:r>
            <a:r>
              <a:rPr lang="pl-PL" dirty="0" err="1"/>
              <a:t>pt</a:t>
            </a:r>
            <a:r>
              <a:rPr lang="pl-PL" dirty="0"/>
              <a:t>)</a:t>
            </a:r>
          </a:p>
        </p:txBody>
      </p:sp>
      <p:cxnSp>
        <p:nvCxnSpPr>
          <p:cNvPr id="9" name="Straight Arrow Connector 6">
            <a:extLst>
              <a:ext uri="{FF2B5EF4-FFF2-40B4-BE49-F238E27FC236}">
                <a16:creationId xmlns:a16="http://schemas.microsoft.com/office/drawing/2014/main" id="{9C23075A-6211-48C5-B477-1D487A397E34}"/>
              </a:ext>
            </a:extLst>
          </p:cNvPr>
          <p:cNvCxnSpPr>
            <a:cxnSpLocks/>
          </p:cNvCxnSpPr>
          <p:nvPr userDrawn="1"/>
        </p:nvCxnSpPr>
        <p:spPr>
          <a:xfrm>
            <a:off x="323999" y="1152001"/>
            <a:ext cx="9864000" cy="0"/>
          </a:xfrm>
          <a:prstGeom prst="straightConnector1">
            <a:avLst/>
          </a:prstGeom>
          <a:ln w="25400">
            <a:gradFill flip="none" rotWithShape="1">
              <a:gsLst>
                <a:gs pos="65000">
                  <a:srgbClr val="D2796D"/>
                </a:gs>
                <a:gs pos="35000">
                  <a:srgbClr val="C34B45"/>
                </a:gs>
                <a:gs pos="100000">
                  <a:schemeClr val="bg1"/>
                </a:gs>
                <a:gs pos="0">
                  <a:schemeClr val="accent1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ymbol zastępczy obrazu 2">
            <a:extLst>
              <a:ext uri="{FF2B5EF4-FFF2-40B4-BE49-F238E27FC236}">
                <a16:creationId xmlns:a16="http://schemas.microsoft.com/office/drawing/2014/main" id="{DCEF83E4-8D03-4B5B-B10E-D3CD1301779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4000" y="1522921"/>
            <a:ext cx="3420000" cy="4042991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pl-PL" dirty="0"/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C23DF372-F539-46A0-9140-8CECEA919C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8704" y="1522922"/>
            <a:ext cx="7735296" cy="33331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1800" dirty="0">
                <a:solidFill>
                  <a:schemeClr val="tx2"/>
                </a:solidFill>
              </a:rPr>
              <a:t>Imię Nazwisko</a:t>
            </a:r>
          </a:p>
        </p:txBody>
      </p:sp>
      <p:sp>
        <p:nvSpPr>
          <p:cNvPr id="14" name="Symbol zastępczy tekstu 2">
            <a:extLst>
              <a:ext uri="{FF2B5EF4-FFF2-40B4-BE49-F238E27FC236}">
                <a16:creationId xmlns:a16="http://schemas.microsoft.com/office/drawing/2014/main" id="{930A5F8C-4523-44B2-BB5D-607C75893D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08704" y="1886172"/>
            <a:ext cx="7735296" cy="32719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latin typeface="+mn-lt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pc="-10" dirty="0">
                <a:solidFill>
                  <a:srgbClr val="626769"/>
                </a:solidFill>
              </a:rPr>
              <a:t>Stanowisko</a:t>
            </a:r>
          </a:p>
        </p:txBody>
      </p:sp>
      <p:sp>
        <p:nvSpPr>
          <p:cNvPr id="16" name="Symbol zastępczy tekstu 2">
            <a:extLst>
              <a:ext uri="{FF2B5EF4-FFF2-40B4-BE49-F238E27FC236}">
                <a16:creationId xmlns:a16="http://schemas.microsoft.com/office/drawing/2014/main" id="{8B7AFCBE-5B80-4899-887D-F1C23D7B34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08704" y="2359153"/>
            <a:ext cx="7735296" cy="3206760"/>
          </a:xfr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pc="-5" dirty="0" err="1"/>
              <a:t>Xerum</a:t>
            </a:r>
            <a:r>
              <a:rPr lang="pl-PL" spc="-5" dirty="0"/>
              <a:t> </a:t>
            </a:r>
            <a:r>
              <a:rPr lang="pl-PL" spc="-5" dirty="0" err="1"/>
              <a:t>sitaquasit</a:t>
            </a:r>
            <a:r>
              <a:rPr lang="pl-PL" spc="-5" dirty="0"/>
              <a:t>, </a:t>
            </a:r>
            <a:r>
              <a:rPr lang="pl-PL" spc="-10" dirty="0"/>
              <a:t>con </a:t>
            </a:r>
            <a:r>
              <a:rPr lang="pl-PL" spc="-10" dirty="0" err="1"/>
              <a:t>eumquam</a:t>
            </a:r>
            <a:r>
              <a:rPr lang="pl-PL" spc="-10" dirty="0"/>
              <a:t> </a:t>
            </a:r>
            <a:r>
              <a:rPr lang="pl-PL" spc="-10" dirty="0" err="1"/>
              <a:t>restibusti</a:t>
            </a:r>
            <a:r>
              <a:rPr lang="pl-PL" spc="-10" dirty="0"/>
              <a:t> </a:t>
            </a:r>
            <a:r>
              <a:rPr lang="pl-PL" spc="-5" dirty="0" err="1"/>
              <a:t>tem</a:t>
            </a:r>
            <a:r>
              <a:rPr lang="pl-PL" spc="-5" dirty="0"/>
              <a:t> </a:t>
            </a:r>
            <a:r>
              <a:rPr lang="pl-PL" spc="-5" dirty="0" err="1"/>
              <a:t>hari</a:t>
            </a:r>
            <a:r>
              <a:rPr lang="pl-PL" spc="-5" dirty="0"/>
              <a:t> </a:t>
            </a:r>
            <a:r>
              <a:rPr lang="pl-PL" spc="-20" dirty="0" err="1"/>
              <a:t>debitatur</a:t>
            </a:r>
            <a:r>
              <a:rPr lang="pl-PL" spc="-20" dirty="0"/>
              <a:t>,  </a:t>
            </a:r>
            <a:r>
              <a:rPr lang="pl-PL" spc="-5" dirty="0" err="1"/>
              <a:t>odit</a:t>
            </a:r>
            <a:r>
              <a:rPr lang="pl-PL" spc="-5" dirty="0"/>
              <a:t> </a:t>
            </a:r>
            <a:r>
              <a:rPr lang="pl-PL" spc="-5" dirty="0" err="1"/>
              <a:t>magnam</a:t>
            </a:r>
            <a:r>
              <a:rPr lang="pl-PL" spc="-5" dirty="0"/>
              <a:t> </a:t>
            </a:r>
            <a:r>
              <a:rPr lang="pl-PL" dirty="0" err="1"/>
              <a:t>faccus</a:t>
            </a:r>
            <a:r>
              <a:rPr lang="pl-PL" dirty="0"/>
              <a:t> </a:t>
            </a:r>
            <a:r>
              <a:rPr lang="pl-PL" spc="-5" dirty="0"/>
              <a:t>pora </a:t>
            </a:r>
            <a:r>
              <a:rPr lang="pl-PL" spc="-5" dirty="0" err="1"/>
              <a:t>asperup</a:t>
            </a:r>
            <a:r>
              <a:rPr lang="pl-PL" spc="-5" dirty="0"/>
              <a:t> </a:t>
            </a:r>
            <a:r>
              <a:rPr lang="pl-PL" spc="-5" dirty="0" err="1"/>
              <a:t>isquaep</a:t>
            </a:r>
            <a:r>
              <a:rPr lang="pl-PL" spc="-5" dirty="0"/>
              <a:t> </a:t>
            </a:r>
            <a:r>
              <a:rPr lang="pl-PL" spc="-5" dirty="0" err="1"/>
              <a:t>udandis</a:t>
            </a:r>
            <a:r>
              <a:rPr lang="pl-PL" spc="-5" dirty="0"/>
              <a:t> </a:t>
            </a:r>
            <a:r>
              <a:rPr lang="pl-PL" spc="-5" dirty="0" err="1"/>
              <a:t>is</a:t>
            </a:r>
            <a:r>
              <a:rPr lang="pl-PL" spc="-5" dirty="0"/>
              <a:t> </a:t>
            </a:r>
            <a:r>
              <a:rPr lang="pl-PL" spc="-10" dirty="0" err="1"/>
              <a:t>dus</a:t>
            </a:r>
            <a:r>
              <a:rPr lang="pl-PL" spc="-10" dirty="0"/>
              <a:t> </a:t>
            </a:r>
            <a:r>
              <a:rPr lang="pl-PL" dirty="0" err="1"/>
              <a:t>il</a:t>
            </a:r>
            <a:r>
              <a:rPr lang="pl-PL" dirty="0"/>
              <a:t> </a:t>
            </a:r>
            <a:r>
              <a:rPr lang="pl-PL" spc="-10" dirty="0" err="1"/>
              <a:t>ium</a:t>
            </a:r>
            <a:r>
              <a:rPr lang="pl-PL" spc="-10" dirty="0"/>
              <a:t>  </a:t>
            </a:r>
            <a:r>
              <a:rPr lang="pl-PL" dirty="0" err="1"/>
              <a:t>facearum</a:t>
            </a:r>
            <a:r>
              <a:rPr lang="pl-PL" dirty="0"/>
              <a:t>, </a:t>
            </a:r>
            <a:r>
              <a:rPr lang="pl-PL" spc="5" dirty="0"/>
              <a:t>od </a:t>
            </a:r>
            <a:r>
              <a:rPr lang="pl-PL" spc="-10" dirty="0" err="1"/>
              <a:t>ut</a:t>
            </a:r>
            <a:r>
              <a:rPr lang="pl-PL" spc="-10" dirty="0"/>
              <a:t> </a:t>
            </a:r>
            <a:r>
              <a:rPr lang="pl-PL" spc="-5" dirty="0"/>
              <a:t>ma </a:t>
            </a:r>
            <a:r>
              <a:rPr lang="pl-PL" spc="-10" dirty="0"/>
              <a:t>sit </a:t>
            </a:r>
            <a:r>
              <a:rPr lang="pl-PL" spc="-5" dirty="0" err="1"/>
              <a:t>hilit</a:t>
            </a:r>
            <a:r>
              <a:rPr lang="pl-PL" spc="-5" dirty="0"/>
              <a:t> </a:t>
            </a:r>
            <a:r>
              <a:rPr lang="pl-PL" spc="-10" dirty="0" err="1"/>
              <a:t>eatum</a:t>
            </a:r>
            <a:r>
              <a:rPr lang="pl-PL" spc="-10" dirty="0"/>
              <a:t> </a:t>
            </a:r>
            <a:r>
              <a:rPr lang="pl-PL" dirty="0"/>
              <a:t>et </a:t>
            </a:r>
            <a:r>
              <a:rPr lang="pl-PL" spc="-15" dirty="0" err="1"/>
              <a:t>voluptatur</a:t>
            </a:r>
            <a:r>
              <a:rPr lang="pl-PL" spc="-15" dirty="0"/>
              <a:t> </a:t>
            </a:r>
            <a:r>
              <a:rPr lang="pl-PL" spc="-5" dirty="0" err="1"/>
              <a:t>acessitatia</a:t>
            </a:r>
            <a:r>
              <a:rPr lang="pl-PL" spc="-5" dirty="0"/>
              <a:t> </a:t>
            </a:r>
            <a:r>
              <a:rPr lang="pl-PL" dirty="0"/>
              <a:t>do-  </a:t>
            </a:r>
            <a:r>
              <a:rPr lang="pl-PL" spc="-10" dirty="0" err="1"/>
              <a:t>eumquamuscia</a:t>
            </a:r>
            <a:r>
              <a:rPr lang="pl-PL" spc="-10" dirty="0"/>
              <a:t> </a:t>
            </a:r>
            <a:r>
              <a:rPr lang="pl-PL" spc="-10" dirty="0" err="1"/>
              <a:t>quam</a:t>
            </a:r>
            <a:r>
              <a:rPr lang="pl-PL" spc="-10" dirty="0"/>
              <a:t> </a:t>
            </a:r>
            <a:r>
              <a:rPr lang="pl-PL" spc="-10" dirty="0" err="1"/>
              <a:t>repratio</a:t>
            </a:r>
            <a:r>
              <a:rPr lang="pl-PL" spc="-10" dirty="0"/>
              <a:t> </a:t>
            </a:r>
            <a:r>
              <a:rPr lang="pl-PL" spc="-10" dirty="0" err="1"/>
              <a:t>dolor</a:t>
            </a:r>
            <a:r>
              <a:rPr lang="pl-PL" spc="-10" dirty="0"/>
              <a:t> re </a:t>
            </a:r>
            <a:r>
              <a:rPr lang="pl-PL" spc="-5" dirty="0" err="1"/>
              <a:t>vendis</a:t>
            </a:r>
            <a:r>
              <a:rPr lang="pl-PL" spc="-5" dirty="0"/>
              <a:t> </a:t>
            </a:r>
            <a:r>
              <a:rPr lang="pl-PL" spc="-10" dirty="0" err="1"/>
              <a:t>utemolo</a:t>
            </a:r>
            <a:r>
              <a:rPr lang="pl-PL" spc="-10" dirty="0"/>
              <a:t> </a:t>
            </a:r>
            <a:r>
              <a:rPr lang="pl-PL" spc="-10" dirty="0" err="1"/>
              <a:t>riatque</a:t>
            </a:r>
            <a:r>
              <a:rPr lang="pl-PL" spc="-10" dirty="0"/>
              <a:t>  </a:t>
            </a:r>
            <a:r>
              <a:rPr lang="pl-PL" spc="-10" dirty="0" err="1"/>
              <a:t>volor</a:t>
            </a:r>
            <a:r>
              <a:rPr lang="pl-PL" spc="-10" dirty="0"/>
              <a:t> </a:t>
            </a:r>
            <a:r>
              <a:rPr lang="pl-PL" spc="-10" dirty="0" err="1"/>
              <a:t>sunt</a:t>
            </a:r>
            <a:r>
              <a:rPr lang="pl-PL" spc="-10" dirty="0"/>
              <a:t>, </a:t>
            </a:r>
            <a:r>
              <a:rPr lang="pl-PL" spc="-5" dirty="0" err="1"/>
              <a:t>odipsam</a:t>
            </a:r>
            <a:r>
              <a:rPr lang="pl-PL" spc="-5" dirty="0"/>
              <a:t> sum </a:t>
            </a:r>
            <a:r>
              <a:rPr lang="pl-PL" spc="-5" dirty="0" err="1"/>
              <a:t>inctet</a:t>
            </a:r>
            <a:r>
              <a:rPr lang="pl-PL" spc="-5" dirty="0"/>
              <a:t> </a:t>
            </a:r>
            <a:r>
              <a:rPr lang="pl-PL" dirty="0" err="1"/>
              <a:t>hicia</a:t>
            </a:r>
            <a:r>
              <a:rPr lang="pl-PL" dirty="0"/>
              <a:t> </a:t>
            </a:r>
            <a:r>
              <a:rPr lang="pl-PL" spc="-5" dirty="0" err="1"/>
              <a:t>plibusaest</a:t>
            </a:r>
            <a:r>
              <a:rPr lang="pl-PL" spc="-5" dirty="0"/>
              <a:t>, qui </a:t>
            </a:r>
            <a:r>
              <a:rPr lang="pl-PL" spc="-10" dirty="0" err="1"/>
              <a:t>dolorernat</a:t>
            </a:r>
            <a:r>
              <a:rPr lang="pl-PL" spc="-10" dirty="0"/>
              <a:t>  </a:t>
            </a:r>
            <a:r>
              <a:rPr lang="pl-PL" spc="-10" dirty="0" err="1"/>
              <a:t>ut</a:t>
            </a:r>
            <a:r>
              <a:rPr lang="pl-PL" spc="-10" dirty="0"/>
              <a:t> </a:t>
            </a:r>
            <a:r>
              <a:rPr lang="pl-PL" dirty="0"/>
              <a:t>et </a:t>
            </a:r>
            <a:r>
              <a:rPr lang="pl-PL" dirty="0" err="1"/>
              <a:t>esequi</a:t>
            </a:r>
            <a:r>
              <a:rPr lang="pl-PL" dirty="0"/>
              <a:t> </a:t>
            </a:r>
            <a:r>
              <a:rPr lang="pl-PL" spc="-20" dirty="0"/>
              <a:t>aut</a:t>
            </a:r>
            <a:r>
              <a:rPr lang="pl-PL" spc="-65" dirty="0"/>
              <a:t> </a:t>
            </a:r>
            <a:r>
              <a:rPr lang="pl-PL" spc="-10" dirty="0" err="1"/>
              <a:t>eat</a:t>
            </a:r>
            <a:r>
              <a:rPr lang="pl-PL" spc="-10" dirty="0"/>
              <a:t> </a:t>
            </a:r>
            <a:r>
              <a:rPr lang="pl-PL" spc="-5" dirty="0"/>
              <a:t>, </a:t>
            </a:r>
            <a:r>
              <a:rPr lang="pl-PL" spc="-10" dirty="0"/>
              <a:t>con </a:t>
            </a:r>
            <a:r>
              <a:rPr lang="pl-PL" spc="-10" dirty="0" err="1"/>
              <a:t>eumquam</a:t>
            </a:r>
            <a:r>
              <a:rPr lang="pl-PL" spc="-10" dirty="0"/>
              <a:t> </a:t>
            </a:r>
            <a:r>
              <a:rPr lang="pl-PL" spc="-10" dirty="0" err="1"/>
              <a:t>restibusti</a:t>
            </a:r>
            <a:r>
              <a:rPr lang="pl-PL" spc="-10" dirty="0"/>
              <a:t> </a:t>
            </a:r>
            <a:r>
              <a:rPr lang="pl-PL" spc="-5" dirty="0" err="1"/>
              <a:t>tem</a:t>
            </a:r>
            <a:r>
              <a:rPr lang="pl-PL" spc="-5" dirty="0"/>
              <a:t> </a:t>
            </a:r>
            <a:r>
              <a:rPr lang="pl-PL" spc="-5" dirty="0" err="1"/>
              <a:t>hari</a:t>
            </a:r>
            <a:r>
              <a:rPr lang="pl-PL" spc="-5" dirty="0"/>
              <a:t> </a:t>
            </a:r>
            <a:r>
              <a:rPr lang="pl-PL" spc="-20" dirty="0" err="1"/>
              <a:t>debitatur</a:t>
            </a:r>
            <a:r>
              <a:rPr lang="pl-PL" spc="-20" dirty="0"/>
              <a:t>,  </a:t>
            </a:r>
            <a:r>
              <a:rPr lang="pl-PL" spc="-5" dirty="0" err="1"/>
              <a:t>odit</a:t>
            </a:r>
            <a:r>
              <a:rPr lang="pl-PL" spc="-5" dirty="0"/>
              <a:t> </a:t>
            </a:r>
            <a:r>
              <a:rPr lang="pl-PL" spc="-5" dirty="0" err="1"/>
              <a:t>magnam</a:t>
            </a:r>
            <a:r>
              <a:rPr lang="pl-PL" spc="-5" dirty="0"/>
              <a:t> </a:t>
            </a:r>
            <a:r>
              <a:rPr lang="pl-PL" dirty="0" err="1"/>
              <a:t>faccus</a:t>
            </a:r>
            <a:r>
              <a:rPr lang="pl-PL" dirty="0"/>
              <a:t> </a:t>
            </a:r>
            <a:r>
              <a:rPr lang="pl-PL" spc="-5" dirty="0"/>
              <a:t>pora </a:t>
            </a:r>
            <a:r>
              <a:rPr lang="pl-PL" spc="-5" dirty="0" err="1"/>
              <a:t>asperup</a:t>
            </a:r>
            <a:r>
              <a:rPr lang="pl-PL" spc="-5" dirty="0"/>
              <a:t> </a:t>
            </a:r>
            <a:r>
              <a:rPr lang="pl-PL" spc="-5" dirty="0" err="1"/>
              <a:t>isquaep</a:t>
            </a:r>
            <a:r>
              <a:rPr lang="pl-PL" spc="-5" dirty="0"/>
              <a:t> </a:t>
            </a:r>
            <a:r>
              <a:rPr lang="pl-PL" spc="-5" dirty="0" err="1"/>
              <a:t>udandis</a:t>
            </a:r>
            <a:r>
              <a:rPr lang="pl-PL" spc="-5" dirty="0"/>
              <a:t> </a:t>
            </a:r>
            <a:r>
              <a:rPr lang="pl-PL" spc="-5" dirty="0" err="1"/>
              <a:t>is</a:t>
            </a:r>
            <a:r>
              <a:rPr lang="pl-PL" spc="-5" dirty="0"/>
              <a:t> </a:t>
            </a:r>
            <a:r>
              <a:rPr lang="pl-PL" spc="-10" dirty="0" err="1"/>
              <a:t>dus</a:t>
            </a:r>
            <a:r>
              <a:rPr lang="pl-PL" spc="-10" dirty="0"/>
              <a:t> </a:t>
            </a:r>
            <a:r>
              <a:rPr lang="pl-PL" dirty="0" err="1"/>
              <a:t>il</a:t>
            </a:r>
            <a:r>
              <a:rPr lang="pl-PL" dirty="0"/>
              <a:t> </a:t>
            </a:r>
            <a:r>
              <a:rPr lang="pl-PL" spc="-10" dirty="0" err="1"/>
              <a:t>ium</a:t>
            </a:r>
            <a:r>
              <a:rPr lang="pl-PL" spc="-10" dirty="0"/>
              <a:t>  </a:t>
            </a:r>
            <a:r>
              <a:rPr lang="pl-PL" dirty="0" err="1"/>
              <a:t>facearum</a:t>
            </a:r>
            <a:r>
              <a:rPr lang="pl-PL" dirty="0"/>
              <a:t>, </a:t>
            </a:r>
            <a:r>
              <a:rPr lang="pl-PL" spc="5" dirty="0"/>
              <a:t>od </a:t>
            </a:r>
            <a:r>
              <a:rPr lang="pl-PL" spc="-10" dirty="0" err="1"/>
              <a:t>ut</a:t>
            </a:r>
            <a:r>
              <a:rPr lang="pl-PL" spc="-10" dirty="0"/>
              <a:t> </a:t>
            </a:r>
            <a:r>
              <a:rPr lang="pl-PL" spc="-5" dirty="0"/>
              <a:t>ma </a:t>
            </a:r>
            <a:r>
              <a:rPr lang="pl-PL" spc="-10" dirty="0"/>
              <a:t>sit </a:t>
            </a:r>
            <a:r>
              <a:rPr lang="pl-PL" spc="-5" dirty="0" err="1"/>
              <a:t>hilit</a:t>
            </a:r>
            <a:r>
              <a:rPr lang="pl-PL" spc="-5" dirty="0"/>
              <a:t> </a:t>
            </a:r>
            <a:r>
              <a:rPr lang="pl-PL" spc="-10" dirty="0" err="1"/>
              <a:t>eatum</a:t>
            </a:r>
            <a:r>
              <a:rPr lang="pl-PL" spc="-10" dirty="0"/>
              <a:t> </a:t>
            </a:r>
            <a:r>
              <a:rPr lang="pl-PL" dirty="0"/>
              <a:t>et </a:t>
            </a:r>
            <a:r>
              <a:rPr lang="pl-PL" spc="-15" dirty="0" err="1"/>
              <a:t>voluptatur</a:t>
            </a:r>
            <a:r>
              <a:rPr lang="pl-PL" spc="-15" dirty="0"/>
              <a:t> </a:t>
            </a:r>
            <a:r>
              <a:rPr lang="pl-PL" spc="-5" dirty="0" err="1"/>
              <a:t>acessitatia</a:t>
            </a:r>
            <a:r>
              <a:rPr lang="pl-PL" spc="-5" dirty="0"/>
              <a:t> </a:t>
            </a:r>
            <a:r>
              <a:rPr lang="pl-PL" dirty="0"/>
              <a:t>do-  </a:t>
            </a:r>
            <a:r>
              <a:rPr lang="pl-PL" spc="-10" dirty="0" err="1"/>
              <a:t>eumquamuscia</a:t>
            </a:r>
            <a:r>
              <a:rPr lang="pl-PL" spc="-10" dirty="0"/>
              <a:t> </a:t>
            </a:r>
            <a:r>
              <a:rPr lang="pl-PL" spc="-10" dirty="0" err="1"/>
              <a:t>quam</a:t>
            </a:r>
            <a:r>
              <a:rPr lang="pl-PL" spc="-10" dirty="0"/>
              <a:t> </a:t>
            </a:r>
            <a:r>
              <a:rPr lang="pl-PL" spc="-10" dirty="0" err="1"/>
              <a:t>repratio</a:t>
            </a:r>
            <a:r>
              <a:rPr lang="pl-PL" spc="-10" dirty="0"/>
              <a:t> </a:t>
            </a:r>
            <a:r>
              <a:rPr lang="pl-PL" spc="-10" dirty="0" err="1"/>
              <a:t>dolor</a:t>
            </a:r>
            <a:r>
              <a:rPr lang="pl-PL" spc="-10" dirty="0"/>
              <a:t> re </a:t>
            </a:r>
            <a:r>
              <a:rPr lang="pl-PL" spc="-5" dirty="0" err="1"/>
              <a:t>vendis</a:t>
            </a:r>
            <a:r>
              <a:rPr lang="pl-PL" spc="-5" dirty="0"/>
              <a:t> </a:t>
            </a:r>
            <a:r>
              <a:rPr lang="pl-PL" spc="-10" dirty="0" err="1"/>
              <a:t>utemolo</a:t>
            </a:r>
            <a:r>
              <a:rPr lang="pl-PL" spc="-10" dirty="0"/>
              <a:t> </a:t>
            </a:r>
            <a:r>
              <a:rPr lang="pl-PL" spc="-10" dirty="0" err="1"/>
              <a:t>riatque</a:t>
            </a:r>
            <a:r>
              <a:rPr lang="pl-PL" spc="-10" dirty="0"/>
              <a:t>  </a:t>
            </a:r>
            <a:r>
              <a:rPr lang="pl-PL" spc="-10" dirty="0" err="1"/>
              <a:t>volor</a:t>
            </a:r>
            <a:r>
              <a:rPr lang="pl-PL" spc="-10" dirty="0"/>
              <a:t> </a:t>
            </a:r>
            <a:r>
              <a:rPr lang="pl-PL" spc="-10" dirty="0" err="1"/>
              <a:t>sunt</a:t>
            </a:r>
            <a:r>
              <a:rPr lang="pl-PL" spc="-10" dirty="0"/>
              <a:t>, </a:t>
            </a:r>
            <a:r>
              <a:rPr lang="pl-PL" spc="-5" dirty="0" err="1"/>
              <a:t>odipsam</a:t>
            </a:r>
            <a:r>
              <a:rPr lang="pl-PL" spc="-5" dirty="0"/>
              <a:t> sum </a:t>
            </a:r>
            <a:r>
              <a:rPr lang="pl-PL" spc="-5" dirty="0" err="1"/>
              <a:t>inctet</a:t>
            </a:r>
            <a:r>
              <a:rPr lang="pl-PL" spc="-5" dirty="0"/>
              <a:t> </a:t>
            </a:r>
            <a:r>
              <a:rPr lang="pl-PL" dirty="0" err="1"/>
              <a:t>hicia</a:t>
            </a:r>
            <a:r>
              <a:rPr lang="pl-PL" dirty="0"/>
              <a:t> </a:t>
            </a:r>
            <a:r>
              <a:rPr lang="pl-PL" spc="-5" dirty="0" err="1"/>
              <a:t>plibusaest</a:t>
            </a:r>
            <a:r>
              <a:rPr lang="pl-PL" spc="-5" dirty="0"/>
              <a:t>, qui </a:t>
            </a:r>
            <a:r>
              <a:rPr lang="pl-PL" spc="-10" dirty="0" err="1"/>
              <a:t>dolorernat</a:t>
            </a:r>
            <a:r>
              <a:rPr lang="pl-PL" spc="-10" dirty="0"/>
              <a:t>  </a:t>
            </a:r>
            <a:r>
              <a:rPr lang="pl-PL" spc="-10" dirty="0" err="1"/>
              <a:t>ut</a:t>
            </a:r>
            <a:r>
              <a:rPr lang="pl-PL" spc="-10" dirty="0"/>
              <a:t> </a:t>
            </a:r>
            <a:r>
              <a:rPr lang="pl-PL" dirty="0"/>
              <a:t>et </a:t>
            </a:r>
            <a:r>
              <a:rPr lang="pl-PL" dirty="0" err="1"/>
              <a:t>esequi</a:t>
            </a:r>
            <a:r>
              <a:rPr lang="pl-PL" dirty="0"/>
              <a:t> </a:t>
            </a:r>
            <a:r>
              <a:rPr lang="pl-PL" spc="-20" dirty="0"/>
              <a:t>aut</a:t>
            </a:r>
            <a:r>
              <a:rPr lang="pl-PL" spc="-65" dirty="0"/>
              <a:t> </a:t>
            </a:r>
            <a:r>
              <a:rPr lang="pl-PL" spc="-10" dirty="0" err="1"/>
              <a:t>eat</a:t>
            </a:r>
            <a:r>
              <a:rPr lang="pl-PL" spc="-10" dirty="0"/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l-PL" spc="-1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l-PL" spc="-10" dirty="0">
              <a:solidFill>
                <a:srgbClr val="626769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pc="-10" dirty="0">
                <a:solidFill>
                  <a:srgbClr val="626769"/>
                </a:solidFill>
              </a:rPr>
              <a:t>tel.: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pc="-10" dirty="0" err="1">
                <a:solidFill>
                  <a:srgbClr val="626769"/>
                </a:solidFill>
              </a:rPr>
              <a:t>mob</a:t>
            </a:r>
            <a:r>
              <a:rPr lang="pl-PL" spc="-10" dirty="0">
                <a:solidFill>
                  <a:srgbClr val="626769"/>
                </a:solidFill>
              </a:rPr>
              <a:t>.: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pc="-10" dirty="0">
                <a:solidFill>
                  <a:srgbClr val="626769"/>
                </a:solidFill>
              </a:rPr>
              <a:t>e-mail: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pc="-10" dirty="0">
                <a:solidFill>
                  <a:srgbClr val="626769"/>
                </a:solidFill>
              </a:rPr>
              <a:t>www.paih.pl</a:t>
            </a:r>
          </a:p>
        </p:txBody>
      </p:sp>
    </p:spTree>
    <p:extLst>
      <p:ext uri="{BB962C8B-B14F-4D97-AF65-F5344CB8AC3E}">
        <p14:creationId xmlns:p14="http://schemas.microsoft.com/office/powerpoint/2010/main" val="340285824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ela +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zawartości 10"/>
          <p:cNvSpPr>
            <a:spLocks noGrp="1"/>
          </p:cNvSpPr>
          <p:nvPr>
            <p:ph sz="quarter" idx="13" hasCustomPrompt="1"/>
          </p:nvPr>
        </p:nvSpPr>
        <p:spPr>
          <a:xfrm>
            <a:off x="431800" y="1458999"/>
            <a:ext cx="11328000" cy="37465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Podtytuł/Nagłówek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9072000" y="6213601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C0B16D-D7FB-4722-A93E-B27BAD17AAF8}" type="slidenum">
              <a:rPr lang="pl-PL" sz="1600" smtClean="0">
                <a:solidFill>
                  <a:srgbClr val="B61928"/>
                </a:solidFill>
                <a:latin typeface="Times New Roman"/>
              </a:rPr>
              <a:pPr/>
              <a:t>‹#›</a:t>
            </a:fld>
            <a:endParaRPr lang="pl-PL" sz="1200" dirty="0">
              <a:solidFill>
                <a:srgbClr val="B61928"/>
              </a:solidFill>
              <a:latin typeface="Times New Roman"/>
            </a:endParaRPr>
          </a:p>
        </p:txBody>
      </p:sp>
      <p:sp>
        <p:nvSpPr>
          <p:cNvPr id="7" name="Symbol zastępczy tabeli 4"/>
          <p:cNvSpPr>
            <a:spLocks noGrp="1"/>
          </p:cNvSpPr>
          <p:nvPr>
            <p:ph type="tbl" sz="quarter" idx="15"/>
          </p:nvPr>
        </p:nvSpPr>
        <p:spPr>
          <a:xfrm>
            <a:off x="438151" y="3976560"/>
            <a:ext cx="11328000" cy="1788540"/>
          </a:xfrm>
        </p:spPr>
        <p:txBody>
          <a:bodyPr>
            <a:normAutofit/>
          </a:bodyPr>
          <a:lstStyle>
            <a:lvl1pPr algn="l">
              <a:defRPr sz="1800"/>
            </a:lvl1pPr>
          </a:lstStyle>
          <a:p>
            <a:endParaRPr lang="pl-PL" dirty="0"/>
          </a:p>
        </p:txBody>
      </p:sp>
      <p:sp>
        <p:nvSpPr>
          <p:cNvPr id="8" name="Symbol zastępczy tekstu 4"/>
          <p:cNvSpPr>
            <a:spLocks noGrp="1"/>
          </p:cNvSpPr>
          <p:nvPr>
            <p:ph type="body" sz="quarter" idx="16" hasCustomPrompt="1"/>
          </p:nvPr>
        </p:nvSpPr>
        <p:spPr>
          <a:xfrm>
            <a:off x="432000" y="5774625"/>
            <a:ext cx="11328000" cy="304800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pl-PL" dirty="0"/>
              <a:t>Kliknij, aby dodać źródło</a:t>
            </a:r>
          </a:p>
        </p:txBody>
      </p:sp>
      <p:sp>
        <p:nvSpPr>
          <p:cNvPr id="10" name="Symbol zastępczy tekstu 4"/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3537585"/>
            <a:ext cx="11328000" cy="304800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pl-PL" dirty="0"/>
              <a:t>Kliknij, aby dodać tytuł tabeli</a:t>
            </a:r>
          </a:p>
        </p:txBody>
      </p:sp>
      <p:sp>
        <p:nvSpPr>
          <p:cNvPr id="13" name="Symbol zastępczy tekstu 7"/>
          <p:cNvSpPr>
            <a:spLocks noGrp="1"/>
          </p:cNvSpPr>
          <p:nvPr>
            <p:ph type="body" sz="quarter" idx="18" hasCustomPrompt="1"/>
          </p:nvPr>
        </p:nvSpPr>
        <p:spPr>
          <a:xfrm>
            <a:off x="432000" y="1848262"/>
            <a:ext cx="11328000" cy="1360768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265113" indent="-228600">
              <a:buClr>
                <a:schemeClr val="tx2"/>
              </a:buClr>
              <a:buSzPct val="120000"/>
              <a:buFont typeface="Times New Roman" panose="02020603050405020304" pitchFamily="18" charset="0"/>
              <a:buChar char="̴"/>
              <a:defRPr sz="1800"/>
            </a:lvl2pPr>
            <a:lvl3pPr marL="539750" indent="-228600">
              <a:defRPr sz="1600"/>
            </a:lvl3pPr>
            <a:lvl4pPr marL="804863" indent="-228600">
              <a:buFont typeface="Times New Roman" panose="02020603050405020304" pitchFamily="18" charset="0"/>
              <a:buChar char="̵"/>
              <a:defRPr sz="1400"/>
            </a:lvl4pPr>
          </a:lstStyle>
          <a:p>
            <a:pPr lvl="0"/>
            <a:r>
              <a:rPr lang="pl-PL" dirty="0"/>
              <a:t>Kliknij, aby dodać tekst slajdu (Calibri 18 </a:t>
            </a:r>
            <a:r>
              <a:rPr lang="pl-PL" dirty="0" err="1"/>
              <a:t>pt</a:t>
            </a:r>
            <a:r>
              <a:rPr lang="pl-PL" dirty="0"/>
              <a:t>) </a:t>
            </a:r>
          </a:p>
          <a:p>
            <a:pPr lvl="1"/>
            <a:r>
              <a:rPr lang="pl-PL" dirty="0"/>
              <a:t>Pierwszy poziom wypunktowania</a:t>
            </a:r>
          </a:p>
          <a:p>
            <a:pPr lvl="2"/>
            <a:r>
              <a:rPr lang="pl-PL" dirty="0"/>
              <a:t>Drugi poziom</a:t>
            </a:r>
          </a:p>
          <a:p>
            <a:pPr lvl="3"/>
            <a:r>
              <a:rPr lang="pl-PL" dirty="0"/>
              <a:t>Trzeci poziom</a:t>
            </a:r>
          </a:p>
        </p:txBody>
      </p:sp>
      <p:cxnSp>
        <p:nvCxnSpPr>
          <p:cNvPr id="14" name="Straight Arrow Connector 6"/>
          <p:cNvCxnSpPr>
            <a:cxnSpLocks/>
          </p:cNvCxnSpPr>
          <p:nvPr userDrawn="1"/>
        </p:nvCxnSpPr>
        <p:spPr>
          <a:xfrm>
            <a:off x="432000" y="1152001"/>
            <a:ext cx="9120000" cy="13791"/>
          </a:xfrm>
          <a:prstGeom prst="straightConnector1">
            <a:avLst/>
          </a:prstGeom>
          <a:ln w="25400">
            <a:gradFill flip="none" rotWithShape="1">
              <a:gsLst>
                <a:gs pos="65000">
                  <a:srgbClr val="D2796D"/>
                </a:gs>
                <a:gs pos="35000">
                  <a:srgbClr val="C34B45"/>
                </a:gs>
                <a:gs pos="100000">
                  <a:schemeClr val="bg1"/>
                </a:gs>
                <a:gs pos="0">
                  <a:schemeClr val="accent1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ymbol zastępczy tekstu 11"/>
          <p:cNvSpPr>
            <a:spLocks noGrp="1"/>
          </p:cNvSpPr>
          <p:nvPr>
            <p:ph type="body" sz="quarter" idx="14" hasCustomPrompt="1"/>
          </p:nvPr>
        </p:nvSpPr>
        <p:spPr>
          <a:xfrm>
            <a:off x="431800" y="324914"/>
            <a:ext cx="8640200" cy="82708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None/>
              <a:defRPr sz="2400">
                <a:latin typeface="+mj-lt"/>
              </a:defRPr>
            </a:lvl1pPr>
          </a:lstStyle>
          <a:p>
            <a:pPr lvl="0"/>
            <a:r>
              <a:rPr lang="pl-PL" dirty="0"/>
              <a:t>Tytuł prezentacji (Times New Roman, 24 </a:t>
            </a:r>
            <a:r>
              <a:rPr lang="pl-PL" dirty="0" err="1"/>
              <a:t>pt</a:t>
            </a:r>
            <a:r>
              <a:rPr lang="pl-PL" dirty="0"/>
              <a:t>),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office</a:t>
            </a:r>
            <a:r>
              <a:rPr lang="pl-PL" dirty="0"/>
              <a:t> </a:t>
            </a:r>
            <a:r>
              <a:rPr lang="pl-PL" dirty="0" err="1"/>
              <a:t>quam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9026916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kcj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tekstu 25"/>
          <p:cNvSpPr>
            <a:spLocks noGrp="1"/>
          </p:cNvSpPr>
          <p:nvPr>
            <p:ph type="body" sz="quarter" idx="10" hasCustomPrompt="1"/>
          </p:nvPr>
        </p:nvSpPr>
        <p:spPr>
          <a:xfrm>
            <a:off x="468000" y="1737360"/>
            <a:ext cx="11232000" cy="1511554"/>
          </a:xfrm>
        </p:spPr>
        <p:txBody>
          <a:bodyPr lIns="0" tIns="0" rIns="0" bIns="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4400">
                <a:latin typeface="+mj-lt"/>
              </a:defRPr>
            </a:lvl2pPr>
            <a:lvl3pPr>
              <a:defRPr sz="4000">
                <a:latin typeface="+mj-lt"/>
              </a:defRPr>
            </a:lvl3pPr>
            <a:lvl4pPr>
              <a:defRPr sz="3600">
                <a:latin typeface="+mj-lt"/>
              </a:defRPr>
            </a:lvl4pPr>
            <a:lvl5pPr>
              <a:defRPr sz="3600"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Tytuł sekcji (Times New Roman, 28 </a:t>
            </a:r>
            <a:r>
              <a:rPr lang="pl-PL" dirty="0" err="1"/>
              <a:t>pt</a:t>
            </a:r>
            <a:r>
              <a:rPr lang="pl-PL" dirty="0"/>
              <a:t>)</a:t>
            </a:r>
            <a:br>
              <a:rPr lang="pl-PL" dirty="0"/>
            </a:b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spc="-20" dirty="0" err="1"/>
              <a:t>Offic</a:t>
            </a:r>
            <a:r>
              <a:rPr lang="pl-PL" spc="-20" dirty="0"/>
              <a:t> </a:t>
            </a:r>
            <a:r>
              <a:rPr lang="pl-PL" spc="-5" dirty="0" err="1"/>
              <a:t>tem</a:t>
            </a:r>
            <a:r>
              <a:rPr lang="pl-PL" spc="-5" dirty="0"/>
              <a:t> </a:t>
            </a:r>
            <a:r>
              <a:rPr lang="pl-PL" spc="-10" dirty="0" err="1"/>
              <a:t>quam</a:t>
            </a:r>
            <a:r>
              <a:rPr lang="pl-PL" spc="-10" dirty="0"/>
              <a:t> </a:t>
            </a:r>
            <a:r>
              <a:rPr lang="pl-PL" spc="-5" dirty="0"/>
              <a:t>lam </a:t>
            </a:r>
            <a:r>
              <a:rPr lang="pl-PL" dirty="0" err="1"/>
              <a:t>il</a:t>
            </a:r>
            <a:r>
              <a:rPr lang="pl-PL" dirty="0"/>
              <a:t> </a:t>
            </a:r>
            <a:r>
              <a:rPr lang="pl-PL" spc="-5" dirty="0" err="1"/>
              <a:t>inihitat</a:t>
            </a:r>
            <a:endParaRPr lang="pl-PL" dirty="0"/>
          </a:p>
        </p:txBody>
      </p:sp>
      <p:sp>
        <p:nvSpPr>
          <p:cNvPr id="11" name="Symbol zastępczy tekstu 27"/>
          <p:cNvSpPr>
            <a:spLocks noGrp="1"/>
          </p:cNvSpPr>
          <p:nvPr>
            <p:ph type="body" sz="quarter" idx="11" hasCustomPrompt="1"/>
          </p:nvPr>
        </p:nvSpPr>
        <p:spPr>
          <a:xfrm>
            <a:off x="467999" y="4121265"/>
            <a:ext cx="8280000" cy="112236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Podtytuł sekcji (Calibri, 24 </a:t>
            </a:r>
            <a:r>
              <a:rPr lang="pl-PL" dirty="0" err="1"/>
              <a:t>pt</a:t>
            </a:r>
            <a:r>
              <a:rPr lang="pl-PL" dirty="0"/>
              <a:t>)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nunc </a:t>
            </a:r>
            <a:r>
              <a:rPr lang="pl-PL" dirty="0" err="1"/>
              <a:t>purus</a:t>
            </a:r>
            <a:endParaRPr lang="pl-PL" dirty="0"/>
          </a:p>
        </p:txBody>
      </p:sp>
      <p:cxnSp>
        <p:nvCxnSpPr>
          <p:cNvPr id="5" name="Straight Arrow Connector 6">
            <a:extLst>
              <a:ext uri="{FF2B5EF4-FFF2-40B4-BE49-F238E27FC236}">
                <a16:creationId xmlns:a16="http://schemas.microsoft.com/office/drawing/2014/main" id="{F8191EFD-7C5B-4550-8843-2F74A5E4DF7C}"/>
              </a:ext>
            </a:extLst>
          </p:cNvPr>
          <p:cNvCxnSpPr>
            <a:cxnSpLocks/>
          </p:cNvCxnSpPr>
          <p:nvPr userDrawn="1"/>
        </p:nvCxnSpPr>
        <p:spPr>
          <a:xfrm>
            <a:off x="468000" y="3698674"/>
            <a:ext cx="11232000" cy="13791"/>
          </a:xfrm>
          <a:prstGeom prst="straightConnector1">
            <a:avLst/>
          </a:prstGeom>
          <a:ln w="25400">
            <a:gradFill flip="none" rotWithShape="1">
              <a:gsLst>
                <a:gs pos="61000">
                  <a:srgbClr val="D2796D"/>
                </a:gs>
                <a:gs pos="31000">
                  <a:srgbClr val="C34B45"/>
                </a:gs>
                <a:gs pos="100000">
                  <a:schemeClr val="bg1"/>
                </a:gs>
                <a:gs pos="0">
                  <a:schemeClr val="accent1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462352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ne kontaktow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2"/>
          <p:cNvSpPr>
            <a:spLocks noGrp="1"/>
          </p:cNvSpPr>
          <p:nvPr>
            <p:ph type="body" sz="quarter" idx="15" hasCustomPrompt="1"/>
          </p:nvPr>
        </p:nvSpPr>
        <p:spPr>
          <a:xfrm>
            <a:off x="468000" y="1837945"/>
            <a:ext cx="7644384" cy="1517904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pc="-5" dirty="0">
                <a:solidFill>
                  <a:srgbClr val="626769"/>
                </a:solidFill>
              </a:rPr>
              <a:t>Adres</a:t>
            </a:r>
          </a:p>
        </p:txBody>
      </p:sp>
      <p:sp>
        <p:nvSpPr>
          <p:cNvPr id="10" name="Symbol zastępczy tekstu 2"/>
          <p:cNvSpPr>
            <a:spLocks noGrp="1"/>
          </p:cNvSpPr>
          <p:nvPr>
            <p:ph type="body" sz="quarter" idx="16" hasCustomPrompt="1"/>
          </p:nvPr>
        </p:nvSpPr>
        <p:spPr>
          <a:xfrm>
            <a:off x="468000" y="4055288"/>
            <a:ext cx="7644384" cy="1517904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pc="-5" dirty="0">
                <a:solidFill>
                  <a:srgbClr val="626769"/>
                </a:solidFill>
              </a:rPr>
              <a:t>Kontakt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9144000" y="6213601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EC0B16D-D7FB-4722-A93E-B27BAD17AAF8}" type="slidenum">
              <a:rPr lang="pl-PL" sz="1600" smtClean="0">
                <a:solidFill>
                  <a:schemeClr val="tx2"/>
                </a:solidFill>
                <a:latin typeface="+mj-lt"/>
              </a:rPr>
              <a:pPr algn="r"/>
              <a:t>‹#›</a:t>
            </a:fld>
            <a:endParaRPr lang="pl-PL" sz="1200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9" name="Straight Arrow Connector 6">
            <a:extLst>
              <a:ext uri="{FF2B5EF4-FFF2-40B4-BE49-F238E27FC236}">
                <a16:creationId xmlns:a16="http://schemas.microsoft.com/office/drawing/2014/main" id="{6A870174-7003-40BA-A5B7-DD7B62054FF3}"/>
              </a:ext>
            </a:extLst>
          </p:cNvPr>
          <p:cNvCxnSpPr>
            <a:cxnSpLocks/>
          </p:cNvCxnSpPr>
          <p:nvPr userDrawn="1"/>
        </p:nvCxnSpPr>
        <p:spPr>
          <a:xfrm>
            <a:off x="468000" y="3698674"/>
            <a:ext cx="11232000" cy="13791"/>
          </a:xfrm>
          <a:prstGeom prst="straightConnector1">
            <a:avLst/>
          </a:prstGeom>
          <a:ln w="25400">
            <a:gradFill flip="none" rotWithShape="1">
              <a:gsLst>
                <a:gs pos="61000">
                  <a:srgbClr val="D2796D"/>
                </a:gs>
                <a:gs pos="31000">
                  <a:srgbClr val="C34B45"/>
                </a:gs>
                <a:gs pos="100000">
                  <a:schemeClr val="bg1"/>
                </a:gs>
                <a:gs pos="0">
                  <a:schemeClr val="accent1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236897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ACF7-F0A0-4A91-BFC8-73FFE143871A}" type="datetimeFigureOut">
              <a:rPr lang="pl-PL" smtClean="0"/>
              <a:t>04.02.2020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0B16D-D7FB-4722-A93E-B27BAD17AAF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0280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37" r:id="rId1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B2D72-C9AF-423B-8A49-468D273273E9}" type="datetimeFigureOut">
              <a:rPr lang="pl-PL" smtClean="0"/>
              <a:t>04.02.2020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86BDF-A284-47B8-B2A7-19DD3734F4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416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2" r:id="rId2"/>
    <p:sldLayoutId id="2147483733" r:id="rId3"/>
    <p:sldLayoutId id="2147483734" r:id="rId4"/>
    <p:sldLayoutId id="2147483735" r:id="rId5"/>
    <p:sldLayoutId id="2147483736" r:id="rId6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eg"/><Relationship Id="rId12" Type="http://schemas.openxmlformats.org/officeDocument/2006/relationships/image" Target="../media/image22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jpg"/><Relationship Id="rId4" Type="http://schemas.openxmlformats.org/officeDocument/2006/relationships/image" Target="../media/image14.png"/><Relationship Id="rId9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2.jp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34.png"/><Relationship Id="rId10" Type="http://schemas.openxmlformats.org/officeDocument/2006/relationships/image" Target="../media/image31.png"/><Relationship Id="rId4" Type="http://schemas.openxmlformats.org/officeDocument/2006/relationships/image" Target="../media/image36.png"/><Relationship Id="rId9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34.png"/><Relationship Id="rId10" Type="http://schemas.openxmlformats.org/officeDocument/2006/relationships/image" Target="../media/image31.png"/><Relationship Id="rId4" Type="http://schemas.openxmlformats.org/officeDocument/2006/relationships/image" Target="../media/image36.png"/><Relationship Id="rId9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image" Target="../media/image38.png"/><Relationship Id="rId21" Type="http://schemas.openxmlformats.org/officeDocument/2006/relationships/hyperlink" Target="https://pmt.paih.gov.pl/" TargetMode="External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17" Type="http://schemas.openxmlformats.org/officeDocument/2006/relationships/image" Target="../media/image52.svg"/><Relationship Id="rId2" Type="http://schemas.openxmlformats.org/officeDocument/2006/relationships/image" Target="../media/image37.jpeg"/><Relationship Id="rId16" Type="http://schemas.openxmlformats.org/officeDocument/2006/relationships/image" Target="../media/image51.png"/><Relationship Id="rId20" Type="http://schemas.openxmlformats.org/officeDocument/2006/relationships/hyperlink" Target="mailto:pmt@paih.gov.pl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svg"/><Relationship Id="rId19" Type="http://schemas.openxmlformats.org/officeDocument/2006/relationships/image" Target="../media/image54.sv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generator@paih.gov.pl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mfiles.pl/pl/index.php/Marketing_mix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marcin.Fabianowicz@paih.gov.pl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png"/><Relationship Id="rId4" Type="http://schemas.openxmlformats.org/officeDocument/2006/relationships/hyperlink" Target="http://www.paih.gov.pl/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tekstu 1">
            <a:extLst>
              <a:ext uri="{FF2B5EF4-FFF2-40B4-BE49-F238E27FC236}">
                <a16:creationId xmlns:a16="http://schemas.microsoft.com/office/drawing/2014/main" id="{1F0B29E7-7413-411E-B13D-3E617C85A6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sz="3400" dirty="0"/>
              <a:t>Standardy obsługi przedsiębiorców wg. PAIH S.A.</a:t>
            </a:r>
          </a:p>
          <a:p>
            <a:r>
              <a:rPr lang="pl-PL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Eksport-Inwestycje-Partnerstwo</a:t>
            </a: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1100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EEDD5F2-7F63-4293-B2C5-FCC3F50A5EE4}"/>
              </a:ext>
            </a:extLst>
          </p:cNvPr>
          <p:cNvSpPr txBox="1">
            <a:spLocks noGrp="1"/>
          </p:cNvSpPr>
          <p:nvPr>
            <p:ph type="body" sz="quarter" idx="11"/>
          </p:nvPr>
        </p:nvSpPr>
        <p:spPr>
          <a:xfrm>
            <a:off x="468000" y="5259374"/>
            <a:ext cx="8280000" cy="1122363"/>
          </a:xfrm>
        </p:spPr>
        <p:txBody>
          <a:bodyPr lIns="0" tIns="0" rIns="0" bIns="0" anchor="b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400" dirty="0">
                <a:solidFill>
                  <a:srgbClr val="FFFFFF"/>
                </a:solidFill>
              </a:rPr>
              <a:t>Mirosław Odziemczyk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dirty="0">
                <a:solidFill>
                  <a:srgbClr val="FFFFFF"/>
                </a:solidFill>
              </a:rPr>
              <a:t>Baranów Sandomierski, 7 lutego 2020r.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FE32AEE-8971-4230-B3BB-1A46EE1D6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63" y="0"/>
            <a:ext cx="4181478" cy="177164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797671315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C9FF4D8E-3993-4FD5-AEF9-1FE8A9649AB2}"/>
              </a:ext>
            </a:extLst>
          </p:cNvPr>
          <p:cNvSpPr txBox="1">
            <a:spLocks/>
          </p:cNvSpPr>
          <p:nvPr/>
        </p:nvSpPr>
        <p:spPr>
          <a:xfrm>
            <a:off x="1293916" y="1965327"/>
            <a:ext cx="9838372" cy="45677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l-PL" sz="2400" b="1" dirty="0"/>
              <a:t>Promocja</a:t>
            </a:r>
            <a:r>
              <a:rPr lang="pl-PL" sz="2400" dirty="0"/>
              <a:t> – aktualnie PAIH S.A. i jej partnerzy regionalni oferują zarówno JST jak i przedsiębiorcom dostęp do pełnej gamy produktów promocyjnych. Głównym i najefektywniejszym narzędziem są portale internetowe (GOI, oferta COIE, SSE, promocja regionalna, branżowa, …). Ponadto misje, targi, B2B, wsparcie ZBH. Oczywiście najistotniejsza jest ciągłe podnoszenie jakość oferowanych produktów w myśl zasady, że „to co dobre – sprzedaje się samo”; </a:t>
            </a:r>
          </a:p>
          <a:p>
            <a:pPr algn="just"/>
            <a:r>
              <a:rPr lang="pl-PL" sz="2400" b="1" dirty="0"/>
              <a:t>Dystrybucja</a:t>
            </a:r>
            <a:r>
              <a:rPr lang="pl-PL" sz="2400" dirty="0"/>
              <a:t> – to dopasowanie „</a:t>
            </a:r>
            <a:r>
              <a:rPr lang="pl-PL" sz="2400" dirty="0" err="1"/>
              <a:t>geograficzno</a:t>
            </a:r>
            <a:r>
              <a:rPr lang="pl-PL" sz="2400" dirty="0"/>
              <a:t> – branżowe” do posiadanej oferty produktowej. Niebagatelna rolę w tej kwestii będzie odgrywała stworzona przez PAIH sieć ZBH w ok. 60 krajach na świecie oraz wewnętrzna sieć współpracy w ramach Polskiej Strefy Inwestycji . </a:t>
            </a:r>
            <a:endParaRPr lang="pl-PL" sz="2400" i="1" dirty="0">
              <a:solidFill>
                <a:srgbClr val="FF0000"/>
              </a:solidFill>
            </a:endParaRPr>
          </a:p>
        </p:txBody>
      </p:sp>
      <p:sp>
        <p:nvSpPr>
          <p:cNvPr id="5" name="Symbol zastępczy tekstu 1">
            <a:extLst>
              <a:ext uri="{FF2B5EF4-FFF2-40B4-BE49-F238E27FC236}">
                <a16:creationId xmlns:a16="http://schemas.microsoft.com/office/drawing/2014/main" id="{FF81B4D4-13AE-48BC-BAA2-B1B2E42B7B4A}"/>
              </a:ext>
            </a:extLst>
          </p:cNvPr>
          <p:cNvSpPr txBox="1">
            <a:spLocks/>
          </p:cNvSpPr>
          <p:nvPr/>
        </p:nvSpPr>
        <p:spPr>
          <a:xfrm>
            <a:off x="323999" y="324914"/>
            <a:ext cx="9612000" cy="8270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Model marketingowy PAIH S.A.</a:t>
            </a:r>
            <a:endParaRPr lang="pl-PL" sz="3600" dirty="0"/>
          </a:p>
          <a:p>
            <a:endParaRPr lang="pl-PL" dirty="0"/>
          </a:p>
        </p:txBody>
      </p:sp>
      <p:sp>
        <p:nvSpPr>
          <p:cNvPr id="8" name="Symbol zastępczy zawartości 1">
            <a:extLst>
              <a:ext uri="{FF2B5EF4-FFF2-40B4-BE49-F238E27FC236}">
                <a16:creationId xmlns:a16="http://schemas.microsoft.com/office/drawing/2014/main" id="{E99DFB35-1992-4292-8916-AA8C6F3C4151}"/>
              </a:ext>
            </a:extLst>
          </p:cNvPr>
          <p:cNvSpPr txBox="1">
            <a:spLocks/>
          </p:cNvSpPr>
          <p:nvPr/>
        </p:nvSpPr>
        <p:spPr>
          <a:xfrm>
            <a:off x="323850" y="1287138"/>
            <a:ext cx="8496000" cy="37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pl-PL" sz="2000" dirty="0">
                <a:solidFill>
                  <a:srgbClr val="C00000"/>
                </a:solidFill>
              </a:rPr>
              <a:t>Wsparcie inwestorów. Wsparcie eksporterów</a:t>
            </a:r>
          </a:p>
        </p:txBody>
      </p:sp>
    </p:spTree>
    <p:extLst>
      <p:ext uri="{BB962C8B-B14F-4D97-AF65-F5344CB8AC3E}">
        <p14:creationId xmlns:p14="http://schemas.microsoft.com/office/powerpoint/2010/main" val="689785875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zawartości 1">
            <a:extLst>
              <a:ext uri="{FF2B5EF4-FFF2-40B4-BE49-F238E27FC236}">
                <a16:creationId xmlns:a16="http://schemas.microsoft.com/office/drawing/2014/main" id="{47D53AB8-9A4F-4C2F-93BB-C78B81236AD4}"/>
              </a:ext>
            </a:extLst>
          </p:cNvPr>
          <p:cNvSpPr txBox="1">
            <a:spLocks/>
          </p:cNvSpPr>
          <p:nvPr/>
        </p:nvSpPr>
        <p:spPr>
          <a:xfrm>
            <a:off x="323850" y="1287138"/>
            <a:ext cx="8496000" cy="37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dirty="0">
                <a:solidFill>
                  <a:srgbClr val="C00000"/>
                </a:solidFill>
              </a:rPr>
              <a:t>Czynniki ważne dla przedsiębiorców</a:t>
            </a:r>
            <a:endParaRPr lang="pl-PL" sz="1600" dirty="0">
              <a:solidFill>
                <a:srgbClr val="C00000"/>
              </a:solidFill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2CB5FDDA-A2A5-4E3A-BAB3-D492E22A63F8}"/>
              </a:ext>
            </a:extLst>
          </p:cNvPr>
          <p:cNvSpPr txBox="1">
            <a:spLocks noChangeArrowheads="1"/>
          </p:cNvSpPr>
          <p:nvPr/>
        </p:nvSpPr>
        <p:spPr bwMode="invGray">
          <a:xfrm>
            <a:off x="4794501" y="6559867"/>
            <a:ext cx="5165494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5484B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sy="-50000" kx="2453608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200" b="1" dirty="0">
                <a:solidFill>
                  <a:srgbClr val="0070C0"/>
                </a:solidFill>
                <a:latin typeface="Arial" charset="0"/>
              </a:rPr>
              <a:t>Strategia rozwoju JST musi być spójna ze strategią rozwoju regionu</a:t>
            </a:r>
            <a:endParaRPr lang="en-US" altLang="pl-PL" sz="1200" b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F3CA989-5C00-4083-B326-908BDD5F1DDF}"/>
              </a:ext>
            </a:extLst>
          </p:cNvPr>
          <p:cNvSpPr>
            <a:spLocks/>
          </p:cNvSpPr>
          <p:nvPr/>
        </p:nvSpPr>
        <p:spPr bwMode="invGray">
          <a:xfrm>
            <a:off x="2640148" y="4826244"/>
            <a:ext cx="4546600" cy="1643135"/>
          </a:xfrm>
          <a:custGeom>
            <a:avLst/>
            <a:gdLst>
              <a:gd name="T0" fmla="*/ 0 w 2864"/>
              <a:gd name="T1" fmla="*/ 2147483647 h 1375"/>
              <a:gd name="T2" fmla="*/ 2147483647 w 2864"/>
              <a:gd name="T3" fmla="*/ 0 h 1375"/>
              <a:gd name="T4" fmla="*/ 2147483647 w 2864"/>
              <a:gd name="T5" fmla="*/ 0 h 1375"/>
              <a:gd name="T6" fmla="*/ 2147483647 w 2864"/>
              <a:gd name="T7" fmla="*/ 2147483647 h 1375"/>
              <a:gd name="T8" fmla="*/ 0 w 2864"/>
              <a:gd name="T9" fmla="*/ 2147483647 h 13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64" h="1375">
                <a:moveTo>
                  <a:pt x="0" y="1367"/>
                </a:moveTo>
                <a:lnTo>
                  <a:pt x="395" y="0"/>
                </a:lnTo>
                <a:lnTo>
                  <a:pt x="2547" y="0"/>
                </a:lnTo>
                <a:lnTo>
                  <a:pt x="2864" y="1375"/>
                </a:lnTo>
                <a:lnTo>
                  <a:pt x="0" y="1367"/>
                </a:lnTo>
                <a:close/>
              </a:path>
            </a:pathLst>
          </a:custGeom>
          <a:solidFill>
            <a:srgbClr val="3399FF"/>
          </a:solidFill>
          <a:ln w="12700" cap="flat" cmpd="sng">
            <a:solidFill>
              <a:srgbClr val="5484B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sy="-50000" kx="2453608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pl-PL"/>
          </a:p>
        </p:txBody>
      </p:sp>
      <p:sp>
        <p:nvSpPr>
          <p:cNvPr id="6" name="Line 6">
            <a:extLst>
              <a:ext uri="{FF2B5EF4-FFF2-40B4-BE49-F238E27FC236}">
                <a16:creationId xmlns:a16="http://schemas.microsoft.com/office/drawing/2014/main" id="{E94B8558-479C-4464-98F2-99A5E1E61661}"/>
              </a:ext>
            </a:extLst>
          </p:cNvPr>
          <p:cNvSpPr>
            <a:spLocks noChangeShapeType="1"/>
          </p:cNvSpPr>
          <p:nvPr/>
        </p:nvSpPr>
        <p:spPr bwMode="auto">
          <a:xfrm>
            <a:off x="5929448" y="177673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8" name="Line 7">
            <a:extLst>
              <a:ext uri="{FF2B5EF4-FFF2-40B4-BE49-F238E27FC236}">
                <a16:creationId xmlns:a16="http://schemas.microsoft.com/office/drawing/2014/main" id="{FD139D09-E8C2-415A-ACC9-34F2BAF43AFA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6511" y="177673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9" name="Line 8">
            <a:extLst>
              <a:ext uri="{FF2B5EF4-FFF2-40B4-BE49-F238E27FC236}">
                <a16:creationId xmlns:a16="http://schemas.microsoft.com/office/drawing/2014/main" id="{F879BECA-BCB5-48DF-8D01-9A921CA645F1}"/>
              </a:ext>
            </a:extLst>
          </p:cNvPr>
          <p:cNvSpPr>
            <a:spLocks noChangeShapeType="1"/>
          </p:cNvSpPr>
          <p:nvPr/>
        </p:nvSpPr>
        <p:spPr bwMode="auto">
          <a:xfrm>
            <a:off x="9106036" y="177673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790C2B6-2764-4A7A-90D0-24C85325961D}"/>
              </a:ext>
            </a:extLst>
          </p:cNvPr>
          <p:cNvSpPr>
            <a:spLocks/>
          </p:cNvSpPr>
          <p:nvPr/>
        </p:nvSpPr>
        <p:spPr bwMode="invGray">
          <a:xfrm>
            <a:off x="3762511" y="1751942"/>
            <a:ext cx="2432050" cy="915376"/>
          </a:xfrm>
          <a:custGeom>
            <a:avLst/>
            <a:gdLst>
              <a:gd name="T0" fmla="*/ 0 w 1544"/>
              <a:gd name="T1" fmla="*/ 2147483647 h 696"/>
              <a:gd name="T2" fmla="*/ 2147483647 w 1544"/>
              <a:gd name="T3" fmla="*/ 0 h 696"/>
              <a:gd name="T4" fmla="*/ 2147483647 w 1544"/>
              <a:gd name="T5" fmla="*/ 0 h 696"/>
              <a:gd name="T6" fmla="*/ 2147483647 w 1544"/>
              <a:gd name="T7" fmla="*/ 2147483647 h 696"/>
              <a:gd name="T8" fmla="*/ 0 w 1544"/>
              <a:gd name="T9" fmla="*/ 2147483647 h 6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44" h="696">
                <a:moveTo>
                  <a:pt x="0" y="696"/>
                </a:moveTo>
                <a:lnTo>
                  <a:pt x="176" y="0"/>
                </a:lnTo>
                <a:lnTo>
                  <a:pt x="1400" y="0"/>
                </a:lnTo>
                <a:lnTo>
                  <a:pt x="1544" y="696"/>
                </a:lnTo>
                <a:lnTo>
                  <a:pt x="0" y="696"/>
                </a:lnTo>
                <a:close/>
              </a:path>
            </a:pathLst>
          </a:custGeom>
          <a:solidFill>
            <a:srgbClr val="66FFFF"/>
          </a:solidFill>
          <a:ln w="12700" cap="flat" cmpd="sng">
            <a:solidFill>
              <a:srgbClr val="5484B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sy="-50000" kx="2453608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pl-PL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2EBDCAE8-3D44-4F11-9E19-62F2DDAF4BDA}"/>
              </a:ext>
            </a:extLst>
          </p:cNvPr>
          <p:cNvSpPr>
            <a:spLocks/>
          </p:cNvSpPr>
          <p:nvPr/>
        </p:nvSpPr>
        <p:spPr bwMode="invGray">
          <a:xfrm>
            <a:off x="3313248" y="3135874"/>
            <a:ext cx="3314700" cy="1015756"/>
          </a:xfrm>
          <a:custGeom>
            <a:avLst/>
            <a:gdLst>
              <a:gd name="T0" fmla="*/ 2147483647 w 2088"/>
              <a:gd name="T1" fmla="*/ 2147483647 h 952"/>
              <a:gd name="T2" fmla="*/ 2147483647 w 2088"/>
              <a:gd name="T3" fmla="*/ 2147483647 h 952"/>
              <a:gd name="T4" fmla="*/ 0 w 2088"/>
              <a:gd name="T5" fmla="*/ 2147483647 h 952"/>
              <a:gd name="T6" fmla="*/ 2147483647 w 2088"/>
              <a:gd name="T7" fmla="*/ 0 h 952"/>
              <a:gd name="T8" fmla="*/ 2147483647 w 2088"/>
              <a:gd name="T9" fmla="*/ 2147483647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88" h="952">
                <a:moveTo>
                  <a:pt x="1848" y="8"/>
                </a:moveTo>
                <a:lnTo>
                  <a:pt x="2088" y="952"/>
                </a:lnTo>
                <a:lnTo>
                  <a:pt x="0" y="952"/>
                </a:lnTo>
                <a:lnTo>
                  <a:pt x="240" y="0"/>
                </a:lnTo>
                <a:lnTo>
                  <a:pt x="1848" y="8"/>
                </a:lnTo>
                <a:close/>
              </a:path>
            </a:pathLst>
          </a:custGeom>
          <a:solidFill>
            <a:srgbClr val="66CCFF"/>
          </a:solidFill>
          <a:ln w="12700" cap="flat" cmpd="sng">
            <a:solidFill>
              <a:srgbClr val="5484B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sy="-50000" kx="2453608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pl-PL"/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A26B1262-3567-4671-AAF1-B752FE75C198}"/>
              </a:ext>
            </a:extLst>
          </p:cNvPr>
          <p:cNvSpPr txBox="1">
            <a:spLocks noChangeArrowheads="1"/>
          </p:cNvSpPr>
          <p:nvPr/>
        </p:nvSpPr>
        <p:spPr bwMode="invGray">
          <a:xfrm>
            <a:off x="3089411" y="5128756"/>
            <a:ext cx="3600450" cy="83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5484B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sy="-50000" kx="2453608" rotWithShape="0">
                    <a:srgbClr val="868686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pl-PL" altLang="pl-PL" sz="1500" b="1" dirty="0">
                <a:solidFill>
                  <a:srgbClr val="000000"/>
                </a:solidFill>
                <a:latin typeface="Arial" charset="0"/>
              </a:rPr>
              <a:t>Tworzenie przyjaznego środowiska dla inwestycji / eksportu. 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pl-PL" altLang="pl-PL" sz="1500" b="1" dirty="0">
                <a:solidFill>
                  <a:srgbClr val="000000"/>
                </a:solidFill>
                <a:latin typeface="Arial" charset="0"/>
              </a:rPr>
              <a:t>Budowanie oferty produktowej JST</a:t>
            </a: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FFAF74D9-6E3A-45AD-9BF3-7DDB7ABB6CB7}"/>
              </a:ext>
            </a:extLst>
          </p:cNvPr>
          <p:cNvSpPr txBox="1">
            <a:spLocks noChangeArrowheads="1"/>
          </p:cNvSpPr>
          <p:nvPr/>
        </p:nvSpPr>
        <p:spPr bwMode="invGray">
          <a:xfrm>
            <a:off x="3467691" y="3321217"/>
            <a:ext cx="3106738" cy="556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5484B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sy="-50000" kx="2453608" rotWithShape="0">
                    <a:srgbClr val="868686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500" b="1" dirty="0">
                <a:solidFill>
                  <a:srgbClr val="000000"/>
                </a:solidFill>
                <a:latin typeface="Arial" charset="0"/>
              </a:rPr>
              <a:t>Promocja oferty                  produktowej JST</a:t>
            </a:r>
            <a:endParaRPr lang="en-US" altLang="pl-PL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 Box 13">
            <a:extLst>
              <a:ext uri="{FF2B5EF4-FFF2-40B4-BE49-F238E27FC236}">
                <a16:creationId xmlns:a16="http://schemas.microsoft.com/office/drawing/2014/main" id="{A0FD8345-EB13-402C-8D49-CCDC14DC8564}"/>
              </a:ext>
            </a:extLst>
          </p:cNvPr>
          <p:cNvSpPr txBox="1">
            <a:spLocks noChangeArrowheads="1"/>
          </p:cNvSpPr>
          <p:nvPr/>
        </p:nvSpPr>
        <p:spPr bwMode="invGray">
          <a:xfrm>
            <a:off x="3820455" y="1812675"/>
            <a:ext cx="2297113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5484B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sy="-50000" kx="2453608" rotWithShape="0">
                    <a:srgbClr val="868686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500" b="1" dirty="0">
                <a:solidFill>
                  <a:srgbClr val="000000"/>
                </a:solidFill>
                <a:latin typeface="Arial" charset="0"/>
              </a:rPr>
              <a:t>Pozyskiwanie                   i obsługa inwestorów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500" b="1" dirty="0">
                <a:solidFill>
                  <a:srgbClr val="000000"/>
                </a:solidFill>
                <a:latin typeface="Arial" charset="0"/>
              </a:rPr>
              <a:t>Opieka </a:t>
            </a:r>
            <a:r>
              <a:rPr lang="pl-PL" altLang="pl-PL" sz="1500" b="1" dirty="0" err="1">
                <a:solidFill>
                  <a:srgbClr val="000000"/>
                </a:solidFill>
                <a:latin typeface="Arial" charset="0"/>
              </a:rPr>
              <a:t>poinwestycyjna</a:t>
            </a:r>
            <a:endParaRPr lang="en-US" altLang="pl-PL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Line 14">
            <a:extLst>
              <a:ext uri="{FF2B5EF4-FFF2-40B4-BE49-F238E27FC236}">
                <a16:creationId xmlns:a16="http://schemas.microsoft.com/office/drawing/2014/main" id="{7BF9436D-3C3C-444F-BEE1-CCA165F6A676}"/>
              </a:ext>
            </a:extLst>
          </p:cNvPr>
          <p:cNvSpPr>
            <a:spLocks noChangeShapeType="1"/>
          </p:cNvSpPr>
          <p:nvPr/>
        </p:nvSpPr>
        <p:spPr bwMode="invGray">
          <a:xfrm flipV="1">
            <a:off x="3089412" y="4305617"/>
            <a:ext cx="8185150" cy="10839"/>
          </a:xfrm>
          <a:prstGeom prst="line">
            <a:avLst/>
          </a:prstGeom>
          <a:noFill/>
          <a:ln w="12700">
            <a:solidFill>
              <a:srgbClr val="5484B4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sy="-50000" kx="2453608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pl-PL"/>
          </a:p>
        </p:txBody>
      </p:sp>
      <p:sp>
        <p:nvSpPr>
          <p:cNvPr id="17" name="Line 15">
            <a:extLst>
              <a:ext uri="{FF2B5EF4-FFF2-40B4-BE49-F238E27FC236}">
                <a16:creationId xmlns:a16="http://schemas.microsoft.com/office/drawing/2014/main" id="{78AE0339-9E0C-4624-A1F1-2477F487FDA3}"/>
              </a:ext>
            </a:extLst>
          </p:cNvPr>
          <p:cNvSpPr>
            <a:spLocks noChangeShapeType="1"/>
          </p:cNvSpPr>
          <p:nvPr/>
        </p:nvSpPr>
        <p:spPr bwMode="invGray">
          <a:xfrm>
            <a:off x="3614056" y="2806966"/>
            <a:ext cx="7619229" cy="44710"/>
          </a:xfrm>
          <a:prstGeom prst="line">
            <a:avLst/>
          </a:prstGeom>
          <a:noFill/>
          <a:ln w="12700">
            <a:solidFill>
              <a:srgbClr val="5484B4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sy="-50000" kx="2453608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pl-PL"/>
          </a:p>
        </p:txBody>
      </p:sp>
      <p:sp>
        <p:nvSpPr>
          <p:cNvPr id="18" name="Line 16">
            <a:extLst>
              <a:ext uri="{FF2B5EF4-FFF2-40B4-BE49-F238E27FC236}">
                <a16:creationId xmlns:a16="http://schemas.microsoft.com/office/drawing/2014/main" id="{6AD83B73-CB3B-4FB9-9BDD-D66278AF3FC0}"/>
              </a:ext>
            </a:extLst>
          </p:cNvPr>
          <p:cNvSpPr>
            <a:spLocks noChangeShapeType="1"/>
          </p:cNvSpPr>
          <p:nvPr/>
        </p:nvSpPr>
        <p:spPr bwMode="invGray">
          <a:xfrm flipV="1">
            <a:off x="4243542" y="1452879"/>
            <a:ext cx="6834168" cy="24828"/>
          </a:xfrm>
          <a:prstGeom prst="line">
            <a:avLst/>
          </a:prstGeom>
          <a:noFill/>
          <a:ln w="12700">
            <a:solidFill>
              <a:srgbClr val="5484B4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sy="-50000" kx="2453608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pl-PL"/>
          </a:p>
        </p:txBody>
      </p:sp>
      <p:sp>
        <p:nvSpPr>
          <p:cNvPr id="19" name="Line 17">
            <a:extLst>
              <a:ext uri="{FF2B5EF4-FFF2-40B4-BE49-F238E27FC236}">
                <a16:creationId xmlns:a16="http://schemas.microsoft.com/office/drawing/2014/main" id="{BFCBFFC6-AF81-47E8-BAFC-806633221BBE}"/>
              </a:ext>
            </a:extLst>
          </p:cNvPr>
          <p:cNvSpPr>
            <a:spLocks noChangeShapeType="1"/>
          </p:cNvSpPr>
          <p:nvPr/>
        </p:nvSpPr>
        <p:spPr bwMode="invGray">
          <a:xfrm>
            <a:off x="7289935" y="1547000"/>
            <a:ext cx="0" cy="5012867"/>
          </a:xfrm>
          <a:prstGeom prst="line">
            <a:avLst/>
          </a:prstGeom>
          <a:noFill/>
          <a:ln w="12700">
            <a:solidFill>
              <a:srgbClr val="5484B4"/>
            </a:solidFill>
            <a:round/>
            <a:headEnd type="stealth" w="med" len="lg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sy="-50000" kx="2453608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pl-PL"/>
          </a:p>
        </p:txBody>
      </p:sp>
      <p:sp>
        <p:nvSpPr>
          <p:cNvPr id="20" name="Text Box 18">
            <a:extLst>
              <a:ext uri="{FF2B5EF4-FFF2-40B4-BE49-F238E27FC236}">
                <a16:creationId xmlns:a16="http://schemas.microsoft.com/office/drawing/2014/main" id="{E52126B2-80BD-4727-95BE-A21FEC58D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4061" y="1451293"/>
            <a:ext cx="4114800" cy="140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85738" indent="-93663" defTabSz="449263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49263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4926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4926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4926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pl-PL" altLang="pl-PL" sz="1300" dirty="0">
                <a:latin typeface="Arial" charset="0"/>
              </a:rPr>
              <a:t> </a:t>
            </a:r>
            <a:r>
              <a:rPr lang="pl-PL" altLang="pl-PL" sz="1200" dirty="0">
                <a:latin typeface="Arial" charset="0"/>
              </a:rPr>
              <a:t>marketing inwestycyjny (bezpośredni – wizyty, misje,    </a:t>
            </a:r>
          </a:p>
          <a:p>
            <a:pPr eaLnBrk="1" hangingPunct="1">
              <a:spcBef>
                <a:spcPct val="0"/>
              </a:spcBef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pl-PL" altLang="pl-PL" sz="1200" dirty="0">
                <a:latin typeface="Arial" charset="0"/>
              </a:rPr>
              <a:t> konferencje)</a:t>
            </a:r>
            <a:endParaRPr lang="en-US" altLang="pl-PL" sz="12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pl-PL" altLang="pl-PL" sz="1200" dirty="0">
                <a:latin typeface="Arial" charset="0"/>
              </a:rPr>
              <a:t> obsługa inwestorów - wizyty lokalizacyjne</a:t>
            </a:r>
          </a:p>
          <a:p>
            <a:pPr eaLnBrk="1" hangingPunct="1">
              <a:spcBef>
                <a:spcPct val="0"/>
              </a:spcBef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pl-PL" altLang="pl-PL" sz="1200" dirty="0">
                <a:latin typeface="Arial" charset="0"/>
              </a:rPr>
              <a:t> obsługa systemu finansowego wsparcia projektów -  </a:t>
            </a:r>
          </a:p>
          <a:p>
            <a:pPr eaLnBrk="1" hangingPunct="1">
              <a:spcBef>
                <a:spcPct val="0"/>
              </a:spcBef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pl-PL" altLang="pl-PL" sz="1200" dirty="0">
                <a:latin typeface="Arial" charset="0"/>
              </a:rPr>
              <a:t> negocjowanie pakietów wsparcia dla inwestora </a:t>
            </a:r>
            <a:endParaRPr lang="pl-PL" altLang="pl-PL" sz="1200" dirty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pl-PL" altLang="pl-PL" sz="1200" dirty="0">
                <a:latin typeface="Arial" charset="0"/>
                <a:cs typeface="Arial" charset="0"/>
              </a:rPr>
              <a:t> współpraca z ambasadami RP z WPHI</a:t>
            </a:r>
          </a:p>
          <a:p>
            <a:pPr eaLnBrk="1" hangingPunct="1">
              <a:spcBef>
                <a:spcPct val="0"/>
              </a:spcBef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pl-PL" altLang="pl-PL" sz="1200" dirty="0">
                <a:latin typeface="Arial" charset="0"/>
              </a:rPr>
              <a:t> opieka </a:t>
            </a:r>
            <a:r>
              <a:rPr lang="pl-PL" altLang="pl-PL" sz="1200" dirty="0" err="1">
                <a:latin typeface="Arial" charset="0"/>
              </a:rPr>
              <a:t>poinwestycyjne</a:t>
            </a:r>
            <a:endParaRPr lang="en-US" altLang="pl-PL" sz="1200" dirty="0">
              <a:latin typeface="Arial" charset="0"/>
            </a:endParaRPr>
          </a:p>
        </p:txBody>
      </p:sp>
      <p:sp>
        <p:nvSpPr>
          <p:cNvPr id="21" name="Line 19">
            <a:extLst>
              <a:ext uri="{FF2B5EF4-FFF2-40B4-BE49-F238E27FC236}">
                <a16:creationId xmlns:a16="http://schemas.microsoft.com/office/drawing/2014/main" id="{43952DA5-37E9-4713-9E8B-5ECCB93CB0CF}"/>
              </a:ext>
            </a:extLst>
          </p:cNvPr>
          <p:cNvSpPr>
            <a:spLocks noChangeShapeType="1"/>
          </p:cNvSpPr>
          <p:nvPr/>
        </p:nvSpPr>
        <p:spPr bwMode="invGray">
          <a:xfrm>
            <a:off x="2638561" y="6548633"/>
            <a:ext cx="8594725" cy="33460"/>
          </a:xfrm>
          <a:prstGeom prst="line">
            <a:avLst/>
          </a:prstGeom>
          <a:noFill/>
          <a:ln w="12700">
            <a:solidFill>
              <a:srgbClr val="5484B4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sy="-50000" kx="2453608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pl-PL"/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id="{5237E5F4-D482-45DE-9A90-5F1050F70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7248" y="2830150"/>
            <a:ext cx="4211637" cy="147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indent="93663" defTabSz="449263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49263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4926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4926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4926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accent2"/>
              </a:buClr>
              <a:buSzPct val="65000"/>
              <a:buFont typeface="Wingdings" pitchFamily="2" charset="2"/>
              <a:buChar char="Ø"/>
            </a:pPr>
            <a:r>
              <a:rPr lang="en-US" altLang="pl-PL" sz="1300" dirty="0">
                <a:latin typeface="Arial" charset="0"/>
                <a:cs typeface="Arial" charset="0"/>
              </a:rPr>
              <a:t> </a:t>
            </a:r>
            <a:r>
              <a:rPr lang="pl-PL" altLang="pl-PL" sz="1300" dirty="0">
                <a:latin typeface="Arial" charset="0"/>
                <a:cs typeface="Arial" charset="0"/>
              </a:rPr>
              <a:t> profesjonalizm w działaniach</a:t>
            </a:r>
          </a:p>
          <a:p>
            <a:pPr eaLnBrk="1" hangingPunct="1">
              <a:spcBef>
                <a:spcPct val="0"/>
              </a:spcBef>
              <a:buClr>
                <a:schemeClr val="accent2"/>
              </a:buClr>
              <a:buSzPct val="65000"/>
              <a:buFont typeface="Wingdings" pitchFamily="2" charset="2"/>
              <a:buChar char="Ø"/>
            </a:pPr>
            <a:r>
              <a:rPr lang="pl-PL" altLang="pl-PL" sz="1300" dirty="0">
                <a:latin typeface="Arial" charset="0"/>
                <a:cs typeface="Arial" charset="0"/>
              </a:rPr>
              <a:t>  zbudowanie „kompletnej” oferty promocyjnej</a:t>
            </a:r>
          </a:p>
          <a:p>
            <a:pPr eaLnBrk="1" hangingPunct="1">
              <a:spcBef>
                <a:spcPct val="0"/>
              </a:spcBef>
              <a:buClr>
                <a:schemeClr val="accent2"/>
              </a:buClr>
              <a:buSzPct val="65000"/>
              <a:buFont typeface="Wingdings" pitchFamily="2" charset="2"/>
              <a:buChar char="Ø"/>
            </a:pPr>
            <a:r>
              <a:rPr lang="pl-PL" altLang="pl-PL" sz="1300" dirty="0">
                <a:latin typeface="Arial" charset="0"/>
                <a:cs typeface="Arial" charset="0"/>
              </a:rPr>
              <a:t>  portal internetowy – oknem na świat</a:t>
            </a:r>
          </a:p>
          <a:p>
            <a:pPr eaLnBrk="1" hangingPunct="1">
              <a:spcBef>
                <a:spcPct val="0"/>
              </a:spcBef>
              <a:buClr>
                <a:schemeClr val="accent2"/>
              </a:buClr>
              <a:buSzPct val="65000"/>
              <a:buFont typeface="Wingdings" pitchFamily="2" charset="2"/>
              <a:buChar char="Ø"/>
            </a:pPr>
            <a:r>
              <a:rPr lang="pl-PL" altLang="pl-PL" sz="1300" dirty="0">
                <a:latin typeface="Arial" charset="0"/>
                <a:cs typeface="Arial" charset="0"/>
              </a:rPr>
              <a:t>  wykorzystanie dobrej współpracy z lokalnym biznesem</a:t>
            </a:r>
          </a:p>
          <a:p>
            <a:pPr eaLnBrk="1" hangingPunct="1">
              <a:spcBef>
                <a:spcPct val="0"/>
              </a:spcBef>
              <a:buClr>
                <a:schemeClr val="accent2"/>
              </a:buClr>
              <a:buSzPct val="65000"/>
              <a:buFont typeface="Wingdings" pitchFamily="2" charset="2"/>
              <a:buChar char="Ø"/>
            </a:pPr>
            <a:r>
              <a:rPr lang="pl-PL" altLang="pl-PL" sz="1300" dirty="0">
                <a:latin typeface="Arial" charset="0"/>
                <a:cs typeface="Arial" charset="0"/>
              </a:rPr>
              <a:t>  współuczestniczenie w </a:t>
            </a:r>
            <a:r>
              <a:rPr lang="pl-PL" altLang="pl-PL" sz="1200" dirty="0">
                <a:latin typeface="Arial" charset="0"/>
              </a:rPr>
              <a:t>promocji gospodarczej partnerów biznesowych, regionu i Polski  </a:t>
            </a:r>
            <a:r>
              <a:rPr lang="en-US" altLang="pl-PL" sz="1200" dirty="0">
                <a:latin typeface="Arial" charset="0"/>
              </a:rPr>
              <a:t> </a:t>
            </a:r>
            <a:r>
              <a:rPr lang="pl-PL" altLang="pl-PL" sz="1200" dirty="0">
                <a:latin typeface="Arial" charset="0"/>
              </a:rPr>
              <a:t> </a:t>
            </a:r>
            <a:r>
              <a:rPr lang="pl-PL" altLang="pl-PL" sz="1200" dirty="0">
                <a:latin typeface="Arial" charset="0"/>
                <a:cs typeface="Arial" charset="0"/>
              </a:rPr>
              <a:t> </a:t>
            </a:r>
            <a:r>
              <a:rPr lang="pl-PL" altLang="pl-PL" sz="1200" dirty="0">
                <a:latin typeface="Arial" charset="0"/>
              </a:rPr>
              <a:t> </a:t>
            </a:r>
            <a:endParaRPr lang="en-US" altLang="pl-PL" sz="1200" dirty="0">
              <a:latin typeface="Arial" charset="0"/>
            </a:endParaRPr>
          </a:p>
        </p:txBody>
      </p:sp>
      <p:sp>
        <p:nvSpPr>
          <p:cNvPr id="23" name="Text Box 4">
            <a:extLst>
              <a:ext uri="{FF2B5EF4-FFF2-40B4-BE49-F238E27FC236}">
                <a16:creationId xmlns:a16="http://schemas.microsoft.com/office/drawing/2014/main" id="{D26794A2-FCD4-4ECE-9E7C-29CAF54D6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7248" y="4307922"/>
            <a:ext cx="4167187" cy="229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accent2"/>
              </a:buClr>
              <a:buSzPct val="65000"/>
              <a:buFont typeface="Wingdings" pitchFamily="2" charset="2"/>
              <a:buChar char="Ø"/>
            </a:pPr>
            <a:r>
              <a:rPr lang="pl-PL" altLang="pl-PL" sz="1300" dirty="0">
                <a:latin typeface="Arial" charset="0"/>
                <a:cs typeface="Arial" charset="0"/>
              </a:rPr>
              <a:t>  budowanie kompetencji urzędników</a:t>
            </a:r>
          </a:p>
          <a:p>
            <a:pPr eaLnBrk="1" hangingPunct="1">
              <a:spcBef>
                <a:spcPct val="0"/>
              </a:spcBef>
              <a:buClr>
                <a:schemeClr val="accent2"/>
              </a:buClr>
              <a:buSzPct val="65000"/>
              <a:buFont typeface="Wingdings" pitchFamily="2" charset="2"/>
              <a:buChar char="Ø"/>
            </a:pPr>
            <a:r>
              <a:rPr lang="pl-PL" altLang="pl-PL" sz="1300" dirty="0">
                <a:latin typeface="Arial" charset="0"/>
                <a:cs typeface="Arial" charset="0"/>
              </a:rPr>
              <a:t>  prace badawcze i analizy dot. potencjału </a:t>
            </a:r>
            <a:r>
              <a:rPr lang="pl-PL" altLang="pl-PL" sz="1300" dirty="0" err="1">
                <a:latin typeface="Arial" charset="0"/>
                <a:cs typeface="Arial" charset="0"/>
              </a:rPr>
              <a:t>jst</a:t>
            </a:r>
            <a:r>
              <a:rPr lang="pl-PL" altLang="pl-PL" sz="1300" dirty="0">
                <a:latin typeface="Arial" charset="0"/>
                <a:cs typeface="Arial" charset="0"/>
              </a:rPr>
              <a:t> , audyty i wybór lokalizacji </a:t>
            </a:r>
            <a:endParaRPr lang="pl-PL" altLang="pl-PL" sz="13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chemeClr val="accent2"/>
              </a:buClr>
              <a:buSzPct val="65000"/>
              <a:buFont typeface="Wingdings" pitchFamily="2" charset="2"/>
              <a:buChar char="Ø"/>
            </a:pPr>
            <a:r>
              <a:rPr lang="pl-PL" altLang="pl-PL" sz="1300" dirty="0">
                <a:latin typeface="Arial" charset="0"/>
              </a:rPr>
              <a:t>  budowanie oferty „uszytej na miarę” – sektory, skala, kierunki geograficzne </a:t>
            </a:r>
            <a:endParaRPr lang="pl-PL" altLang="pl-PL" sz="1300" dirty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>
                <a:schemeClr val="accent2"/>
              </a:buClr>
              <a:buSzPct val="65000"/>
              <a:buFont typeface="Wingdings" pitchFamily="2" charset="2"/>
              <a:buChar char="Ø"/>
            </a:pPr>
            <a:r>
              <a:rPr lang="pl-PL" altLang="pl-PL" sz="1300" dirty="0">
                <a:latin typeface="Arial" charset="0"/>
                <a:cs typeface="Arial" charset="0"/>
              </a:rPr>
              <a:t>  gromadzenie i przetwarzanie informacji - bazy danych </a:t>
            </a:r>
            <a:r>
              <a:rPr lang="pl-PL" altLang="pl-PL" sz="1300" dirty="0" err="1">
                <a:latin typeface="Arial" charset="0"/>
                <a:cs typeface="Arial" charset="0"/>
              </a:rPr>
              <a:t>dot</a:t>
            </a:r>
            <a:r>
              <a:rPr lang="pl-PL" altLang="pl-PL" sz="1300" dirty="0">
                <a:latin typeface="Arial" charset="0"/>
                <a:cs typeface="Arial" charset="0"/>
              </a:rPr>
              <a:t>: ofert lokalizacyjnych, nieruchomości, inwestorów, dostawców i partnerów biznesowych</a:t>
            </a:r>
          </a:p>
          <a:p>
            <a:pPr eaLnBrk="1" hangingPunct="1">
              <a:spcBef>
                <a:spcPct val="0"/>
              </a:spcBef>
              <a:buClr>
                <a:schemeClr val="accent2"/>
              </a:buClr>
              <a:buSzPct val="65000"/>
              <a:buFont typeface="Wingdings" pitchFamily="2" charset="2"/>
              <a:buChar char="Ø"/>
            </a:pPr>
            <a:r>
              <a:rPr lang="pl-PL" altLang="pl-PL" sz="1300" dirty="0">
                <a:latin typeface="Arial" charset="0"/>
                <a:cs typeface="Arial" charset="0"/>
              </a:rPr>
              <a:t>  współpraca PAIH z PSI, regionalnymi COI/E, lokalnymi przedsiębiorcami,  parkami NT i instytucjami otoczenia biznesu, …</a:t>
            </a:r>
          </a:p>
        </p:txBody>
      </p:sp>
      <p:sp>
        <p:nvSpPr>
          <p:cNvPr id="25" name="Text Box 20">
            <a:extLst>
              <a:ext uri="{FF2B5EF4-FFF2-40B4-BE49-F238E27FC236}">
                <a16:creationId xmlns:a16="http://schemas.microsoft.com/office/drawing/2014/main" id="{DEDB22AE-BA92-48A4-AE8B-E41180AC4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5050" y="1253616"/>
            <a:ext cx="1079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800" b="1" dirty="0">
                <a:latin typeface="Arial" charset="0"/>
              </a:rPr>
              <a:t>Procesy</a:t>
            </a:r>
            <a:endParaRPr lang="en-US" altLang="pl-PL" sz="800" b="1" dirty="0">
              <a:latin typeface="Arial" charset="0"/>
            </a:endParaRPr>
          </a:p>
        </p:txBody>
      </p:sp>
      <p:sp>
        <p:nvSpPr>
          <p:cNvPr id="26" name="Text Box 21">
            <a:extLst>
              <a:ext uri="{FF2B5EF4-FFF2-40B4-BE49-F238E27FC236}">
                <a16:creationId xmlns:a16="http://schemas.microsoft.com/office/drawing/2014/main" id="{272AFC07-F305-4AFD-8E32-B65E4322F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9825" y="1253616"/>
            <a:ext cx="121761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800" b="1" dirty="0">
                <a:latin typeface="Arial" charset="0"/>
              </a:rPr>
              <a:t>Działania</a:t>
            </a:r>
            <a:endParaRPr lang="en-US" altLang="pl-PL" sz="800" b="1" dirty="0">
              <a:latin typeface="Arial" charset="0"/>
            </a:endParaRPr>
          </a:p>
        </p:txBody>
      </p:sp>
      <p:sp>
        <p:nvSpPr>
          <p:cNvPr id="24" name="Symbol zastępczy tekstu 1">
            <a:extLst>
              <a:ext uri="{FF2B5EF4-FFF2-40B4-BE49-F238E27FC236}">
                <a16:creationId xmlns:a16="http://schemas.microsoft.com/office/drawing/2014/main" id="{A0E90282-BA51-489A-B806-AE4B50B2FC21}"/>
              </a:ext>
            </a:extLst>
          </p:cNvPr>
          <p:cNvSpPr txBox="1">
            <a:spLocks/>
          </p:cNvSpPr>
          <p:nvPr/>
        </p:nvSpPr>
        <p:spPr>
          <a:xfrm>
            <a:off x="323999" y="324914"/>
            <a:ext cx="9612000" cy="8270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Model marketingowy PAIH S.A.</a:t>
            </a:r>
            <a:endParaRPr lang="pl-PL" sz="36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71108663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obrazu 7">
            <a:extLst>
              <a:ext uri="{FF2B5EF4-FFF2-40B4-BE49-F238E27FC236}">
                <a16:creationId xmlns:a16="http://schemas.microsoft.com/office/drawing/2014/main" id="{37745B2F-0F9B-490B-802B-72CDE95AB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24" y="4583289"/>
            <a:ext cx="5948340" cy="1998132"/>
          </a:xfrm>
          <a:prstGeom prst="rect">
            <a:avLst/>
          </a:prstGeom>
        </p:spPr>
      </p:pic>
      <p:sp>
        <p:nvSpPr>
          <p:cNvPr id="5" name="Symbol zastępczy tekstu 2">
            <a:extLst>
              <a:ext uri="{FF2B5EF4-FFF2-40B4-BE49-F238E27FC236}">
                <a16:creationId xmlns:a16="http://schemas.microsoft.com/office/drawing/2014/main" id="{55452BB7-4245-46F2-AA61-829673A41353}"/>
              </a:ext>
            </a:extLst>
          </p:cNvPr>
          <p:cNvSpPr txBox="1">
            <a:spLocks/>
          </p:cNvSpPr>
          <p:nvPr/>
        </p:nvSpPr>
        <p:spPr>
          <a:xfrm>
            <a:off x="357643" y="1849293"/>
            <a:ext cx="7295321" cy="8270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dirty="0"/>
              <a:t>Standaryzacja obsługi inwestora (przedsiębiorcy)</a:t>
            </a:r>
            <a:endParaRPr lang="pl-PL" sz="2000" dirty="0"/>
          </a:p>
          <a:p>
            <a:endParaRPr lang="pl-PL" dirty="0"/>
          </a:p>
        </p:txBody>
      </p:sp>
      <p:sp>
        <p:nvSpPr>
          <p:cNvPr id="6" name="Symbol zastępczy zawartości 1">
            <a:extLst>
              <a:ext uri="{FF2B5EF4-FFF2-40B4-BE49-F238E27FC236}">
                <a16:creationId xmlns:a16="http://schemas.microsoft.com/office/drawing/2014/main" id="{C12E490E-6C89-4873-8B5D-E3F0AD279849}"/>
              </a:ext>
            </a:extLst>
          </p:cNvPr>
          <p:cNvSpPr txBox="1">
            <a:spLocks/>
          </p:cNvSpPr>
          <p:nvPr/>
        </p:nvSpPr>
        <p:spPr>
          <a:xfrm>
            <a:off x="430793" y="3994296"/>
            <a:ext cx="9340527" cy="3746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pl-PL" sz="2000" dirty="0">
                <a:solidFill>
                  <a:srgbClr val="C00000"/>
                </a:solidFill>
              </a:rPr>
              <a:t>Badanie oczekiwań klienta</a:t>
            </a:r>
          </a:p>
        </p:txBody>
      </p:sp>
    </p:spTree>
    <p:extLst>
      <p:ext uri="{BB962C8B-B14F-4D97-AF65-F5344CB8AC3E}">
        <p14:creationId xmlns:p14="http://schemas.microsoft.com/office/powerpoint/2010/main" val="3272408056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zawartości 1">
            <a:extLst>
              <a:ext uri="{FF2B5EF4-FFF2-40B4-BE49-F238E27FC236}">
                <a16:creationId xmlns:a16="http://schemas.microsoft.com/office/drawing/2014/main" id="{47D53AB8-9A4F-4C2F-93BB-C78B81236AD4}"/>
              </a:ext>
            </a:extLst>
          </p:cNvPr>
          <p:cNvSpPr txBox="1">
            <a:spLocks/>
          </p:cNvSpPr>
          <p:nvPr/>
        </p:nvSpPr>
        <p:spPr>
          <a:xfrm>
            <a:off x="323850" y="1287138"/>
            <a:ext cx="8496000" cy="37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pl-PL" sz="2000" dirty="0">
                <a:solidFill>
                  <a:srgbClr val="C00000"/>
                </a:solidFill>
              </a:rPr>
              <a:t>Badanie oczekiwań klienta</a:t>
            </a:r>
          </a:p>
        </p:txBody>
      </p:sp>
      <p:sp>
        <p:nvSpPr>
          <p:cNvPr id="7" name="Symbol zastępczy tekstu 1">
            <a:extLst>
              <a:ext uri="{FF2B5EF4-FFF2-40B4-BE49-F238E27FC236}">
                <a16:creationId xmlns:a16="http://schemas.microsoft.com/office/drawing/2014/main" id="{ABA39273-DE18-44B0-803D-73A4C2193DBF}"/>
              </a:ext>
            </a:extLst>
          </p:cNvPr>
          <p:cNvSpPr txBox="1">
            <a:spLocks/>
          </p:cNvSpPr>
          <p:nvPr/>
        </p:nvSpPr>
        <p:spPr>
          <a:xfrm>
            <a:off x="323999" y="324914"/>
            <a:ext cx="9612000" cy="8270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Standaryzacja obsługi inwestora</a:t>
            </a:r>
            <a:endParaRPr lang="pl-PL" sz="3600" dirty="0"/>
          </a:p>
          <a:p>
            <a:endParaRPr lang="pl-PL" dirty="0"/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C9FF4D8E-3993-4FD5-AEF9-1FE8A9649AB2}"/>
              </a:ext>
            </a:extLst>
          </p:cNvPr>
          <p:cNvSpPr txBox="1">
            <a:spLocks/>
          </p:cNvSpPr>
          <p:nvPr/>
        </p:nvSpPr>
        <p:spPr>
          <a:xfrm>
            <a:off x="1290000" y="2252406"/>
            <a:ext cx="9612000" cy="36055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l-PL" sz="2400" dirty="0"/>
              <a:t>„Do najbardziej wartościowych aktywów każdego przedsiębiorstwa zalicza się m.in. jego </a:t>
            </a:r>
            <a:r>
              <a:rPr lang="pl-PL" sz="2400" b="1" dirty="0"/>
              <a:t>relacje z klientami</a:t>
            </a:r>
            <a:r>
              <a:rPr lang="pl-PL" sz="2400" dirty="0"/>
              <a:t>. Trwałość ich jest podstawą wyższej rentowności przedsiębiorstwa. Zdobycie i zatrzymanie klientów wymaga zrozumienia tego, co dla tych klientów stanowi wartość i koncentracji na procesach, dzięki którym tę wartość można konsekwentnie dostarczać. Niezwykle istotne jest, zatem określenie sposobów zwiększania wartości dla klienta, dzięki stosowaniu strategii marketingowych wychodzących poza tradycyjną koncentrację na markach i wizerunku [Christopher Peck, 2005]. </a:t>
            </a:r>
            <a:r>
              <a:rPr lang="pl-PL" sz="2400" b="1" dirty="0"/>
              <a:t>Jedną z metod zwiększania wartości oferowanej nabywcom jest poprawa jakości obsługi klienta</a:t>
            </a:r>
            <a:r>
              <a:rPr lang="pl-PL" sz="2400" dirty="0"/>
              <a:t>”.</a:t>
            </a:r>
          </a:p>
        </p:txBody>
      </p:sp>
      <p:sp>
        <p:nvSpPr>
          <p:cNvPr id="5" name="Text Box 51">
            <a:extLst>
              <a:ext uri="{FF2B5EF4-FFF2-40B4-BE49-F238E27FC236}">
                <a16:creationId xmlns:a16="http://schemas.microsoft.com/office/drawing/2014/main" id="{9B345334-AE07-4F51-A279-5B859E48E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5419" y="6348171"/>
            <a:ext cx="8199565" cy="26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Źródło</a:t>
            </a:r>
            <a:r>
              <a:rPr lang="en-GB" altLang="pl-PL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:</a:t>
            </a:r>
            <a:r>
              <a:rPr lang="pl-PL" altLang="pl-PL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pl-PL" sz="1100" dirty="0"/>
              <a:t>Szymon Strojny „ Przesłanki standaryzacji interpersonalnej obsługi klienta”, Wyższa Szkoła Logistyki - Poznań</a:t>
            </a:r>
            <a:endParaRPr lang="en-GB" altLang="pl-PL" sz="11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1312295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zawartości 1">
            <a:extLst>
              <a:ext uri="{FF2B5EF4-FFF2-40B4-BE49-F238E27FC236}">
                <a16:creationId xmlns:a16="http://schemas.microsoft.com/office/drawing/2014/main" id="{47D53AB8-9A4F-4C2F-93BB-C78B81236AD4}"/>
              </a:ext>
            </a:extLst>
          </p:cNvPr>
          <p:cNvSpPr txBox="1">
            <a:spLocks/>
          </p:cNvSpPr>
          <p:nvPr/>
        </p:nvSpPr>
        <p:spPr>
          <a:xfrm>
            <a:off x="323850" y="1287138"/>
            <a:ext cx="8496000" cy="37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pl-PL" sz="2000" dirty="0">
                <a:solidFill>
                  <a:srgbClr val="C00000"/>
                </a:solidFill>
              </a:rPr>
              <a:t>Badanie oczekiwań klienta</a:t>
            </a:r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C9FF4D8E-3993-4FD5-AEF9-1FE8A9649AB2}"/>
              </a:ext>
            </a:extLst>
          </p:cNvPr>
          <p:cNvSpPr txBox="1">
            <a:spLocks/>
          </p:cNvSpPr>
          <p:nvPr/>
        </p:nvSpPr>
        <p:spPr>
          <a:xfrm>
            <a:off x="1290000" y="2571383"/>
            <a:ext cx="9612000" cy="36055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/>
              <a:t>Obsługa klienta to przede wszystkim filozofia postepowania zapewniająca klientowi satysfakcję dzięki możliwie „najlepszej” obsłudze w obszarze </a:t>
            </a:r>
            <a:r>
              <a:rPr lang="pl-PL" sz="2400" b="1" dirty="0"/>
              <a:t>realizacji potrzeb (oczekiwań) klienta</a:t>
            </a:r>
            <a:r>
              <a:rPr lang="pl-PL" sz="2400" dirty="0"/>
              <a:t>. Typowym przykładem takich działań w naszym przypadku będzie np. wyszukanie właściwej, zgodnej z jego oczekiwaniami oferty „inwestycyjnej”, przygotowanie i obsługa wizyty lokalizacyjnej, pomoc w nawiązaniu kontaktu z właścicielem nieruchomości, wsparcie w zakresie wykorzystania dostępnych zachęt inwestycyjnych itd.</a:t>
            </a:r>
          </a:p>
        </p:txBody>
      </p:sp>
      <p:sp>
        <p:nvSpPr>
          <p:cNvPr id="5" name="Symbol zastępczy tekstu 1">
            <a:extLst>
              <a:ext uri="{FF2B5EF4-FFF2-40B4-BE49-F238E27FC236}">
                <a16:creationId xmlns:a16="http://schemas.microsoft.com/office/drawing/2014/main" id="{0E460F21-8D8C-4221-8426-0D5C7EDE07C1}"/>
              </a:ext>
            </a:extLst>
          </p:cNvPr>
          <p:cNvSpPr txBox="1">
            <a:spLocks/>
          </p:cNvSpPr>
          <p:nvPr/>
        </p:nvSpPr>
        <p:spPr>
          <a:xfrm>
            <a:off x="323999" y="324914"/>
            <a:ext cx="9612000" cy="8270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Standaryzacja obsługi inwestora</a:t>
            </a:r>
            <a:endParaRPr lang="pl-PL" sz="36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3693778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zawartości 1">
            <a:extLst>
              <a:ext uri="{FF2B5EF4-FFF2-40B4-BE49-F238E27FC236}">
                <a16:creationId xmlns:a16="http://schemas.microsoft.com/office/drawing/2014/main" id="{47D53AB8-9A4F-4C2F-93BB-C78B81236AD4}"/>
              </a:ext>
            </a:extLst>
          </p:cNvPr>
          <p:cNvSpPr txBox="1">
            <a:spLocks/>
          </p:cNvSpPr>
          <p:nvPr/>
        </p:nvSpPr>
        <p:spPr>
          <a:xfrm>
            <a:off x="323850" y="1287138"/>
            <a:ext cx="8496000" cy="37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pl-PL" sz="2000" dirty="0">
                <a:solidFill>
                  <a:srgbClr val="C00000"/>
                </a:solidFill>
              </a:rPr>
              <a:t>Badanie oczekiwań klienta</a:t>
            </a:r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C9FF4D8E-3993-4FD5-AEF9-1FE8A9649AB2}"/>
              </a:ext>
            </a:extLst>
          </p:cNvPr>
          <p:cNvSpPr txBox="1">
            <a:spLocks/>
          </p:cNvSpPr>
          <p:nvPr/>
        </p:nvSpPr>
        <p:spPr>
          <a:xfrm>
            <a:off x="1290000" y="2571383"/>
            <a:ext cx="9612000" cy="36055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l-PL" sz="2400" dirty="0"/>
              <a:t>Obsługa klienta to również działanie nastawione na </a:t>
            </a:r>
            <a:r>
              <a:rPr lang="pl-PL" sz="2400" b="1" dirty="0"/>
              <a:t>osiągnięcie zamierzonego, wcześniej zdefiniowanego celu</a:t>
            </a:r>
            <a:r>
              <a:rPr lang="pl-PL" sz="2400" dirty="0"/>
              <a:t>, który jesteśmy w stanie „zmierzyć”. Obsługę klienta rozpatruje się tu w kategoriach określających </a:t>
            </a:r>
            <a:r>
              <a:rPr lang="pl-PL" sz="2400" b="1" dirty="0"/>
              <a:t>nasze korzyści </a:t>
            </a:r>
            <a:r>
              <a:rPr lang="pl-PL" sz="2400" dirty="0"/>
              <a:t>np. nowe, dobrze płatne miejsca pracy, innowacyjne rozwiązania techniczne ograniczające szkodliwe oddziaływania na środowisko, większe wpływy podatkowe, itd.</a:t>
            </a:r>
          </a:p>
        </p:txBody>
      </p:sp>
      <p:sp>
        <p:nvSpPr>
          <p:cNvPr id="5" name="Symbol zastępczy tekstu 1">
            <a:extLst>
              <a:ext uri="{FF2B5EF4-FFF2-40B4-BE49-F238E27FC236}">
                <a16:creationId xmlns:a16="http://schemas.microsoft.com/office/drawing/2014/main" id="{30EEFD2D-C38B-425C-83C5-289B3A374972}"/>
              </a:ext>
            </a:extLst>
          </p:cNvPr>
          <p:cNvSpPr txBox="1">
            <a:spLocks/>
          </p:cNvSpPr>
          <p:nvPr/>
        </p:nvSpPr>
        <p:spPr>
          <a:xfrm>
            <a:off x="323999" y="324914"/>
            <a:ext cx="9612000" cy="8270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Standaryzacja obsługi inwestora</a:t>
            </a:r>
            <a:endParaRPr lang="pl-PL" sz="36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95999643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zawartości 1">
            <a:extLst>
              <a:ext uri="{FF2B5EF4-FFF2-40B4-BE49-F238E27FC236}">
                <a16:creationId xmlns:a16="http://schemas.microsoft.com/office/drawing/2014/main" id="{47D53AB8-9A4F-4C2F-93BB-C78B81236AD4}"/>
              </a:ext>
            </a:extLst>
          </p:cNvPr>
          <p:cNvSpPr txBox="1">
            <a:spLocks/>
          </p:cNvSpPr>
          <p:nvPr/>
        </p:nvSpPr>
        <p:spPr>
          <a:xfrm>
            <a:off x="323850" y="1287138"/>
            <a:ext cx="8496000" cy="37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dirty="0">
                <a:solidFill>
                  <a:srgbClr val="C00000"/>
                </a:solidFill>
              </a:rPr>
              <a:t>Czynniki ważne dla inwestorów</a:t>
            </a:r>
            <a:endParaRPr lang="pl-PL" sz="1600" dirty="0">
              <a:solidFill>
                <a:srgbClr val="C00000"/>
              </a:solidFill>
            </a:endParaRPr>
          </a:p>
        </p:txBody>
      </p:sp>
      <p:sp>
        <p:nvSpPr>
          <p:cNvPr id="67" name="Rectangle 3">
            <a:extLst>
              <a:ext uri="{FF2B5EF4-FFF2-40B4-BE49-F238E27FC236}">
                <a16:creationId xmlns:a16="http://schemas.microsoft.com/office/drawing/2014/main" id="{CAE9FB82-CE46-4940-8C64-86BB44A6D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588" y="3450274"/>
            <a:ext cx="6529028" cy="33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endParaRPr lang="en-US" altLang="pl-PL" sz="2400" b="1">
              <a:latin typeface="Arial" charset="0"/>
            </a:endParaRPr>
          </a:p>
        </p:txBody>
      </p:sp>
      <p:grpSp>
        <p:nvGrpSpPr>
          <p:cNvPr id="68" name="Group 7">
            <a:extLst>
              <a:ext uri="{FF2B5EF4-FFF2-40B4-BE49-F238E27FC236}">
                <a16:creationId xmlns:a16="http://schemas.microsoft.com/office/drawing/2014/main" id="{0026447E-22EA-4A10-9279-5738FFA3D637}"/>
              </a:ext>
            </a:extLst>
          </p:cNvPr>
          <p:cNvGrpSpPr>
            <a:grpSpLocks/>
          </p:cNvGrpSpPr>
          <p:nvPr/>
        </p:nvGrpSpPr>
        <p:grpSpPr bwMode="auto">
          <a:xfrm>
            <a:off x="1584325" y="2008295"/>
            <a:ext cx="9023350" cy="4419600"/>
            <a:chOff x="338" y="720"/>
            <a:chExt cx="5893" cy="3024"/>
          </a:xfrm>
        </p:grpSpPr>
        <p:sp>
          <p:nvSpPr>
            <p:cNvPr id="69" name="Line 8">
              <a:extLst>
                <a:ext uri="{FF2B5EF4-FFF2-40B4-BE49-F238E27FC236}">
                  <a16:creationId xmlns:a16="http://schemas.microsoft.com/office/drawing/2014/main" id="{A198359A-273F-4C97-8FEF-1E583504ED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4" y="1025"/>
              <a:ext cx="10" cy="247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70" name="Line 9">
              <a:extLst>
                <a:ext uri="{FF2B5EF4-FFF2-40B4-BE49-F238E27FC236}">
                  <a16:creationId xmlns:a16="http://schemas.microsoft.com/office/drawing/2014/main" id="{FCCA2988-ED3F-4EF9-B220-C43C473EBD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3504"/>
              <a:ext cx="446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71" name="Text Box 10">
              <a:extLst>
                <a:ext uri="{FF2B5EF4-FFF2-40B4-BE49-F238E27FC236}">
                  <a16:creationId xmlns:a16="http://schemas.microsoft.com/office/drawing/2014/main" id="{96CF1E80-73EB-4A74-8F2C-385EB47C0E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3532"/>
              <a:ext cx="325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pl-PL" altLang="pl-PL" sz="1400" b="1" dirty="0">
                  <a:latin typeface="Arial" charset="0"/>
                </a:rPr>
                <a:t>Wpływ władz samorządowych na dany czynnik</a:t>
              </a:r>
            </a:p>
          </p:txBody>
        </p:sp>
        <p:sp>
          <p:nvSpPr>
            <p:cNvPr id="72" name="Text Box 11">
              <a:extLst>
                <a:ext uri="{FF2B5EF4-FFF2-40B4-BE49-F238E27FC236}">
                  <a16:creationId xmlns:a16="http://schemas.microsoft.com/office/drawing/2014/main" id="{B0FB3DC5-39AD-4EBB-B013-C5DB2C7191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6" y="3275"/>
              <a:ext cx="67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pl-PL" altLang="pl-PL" sz="1400" b="1" dirty="0">
                  <a:latin typeface="Arial" charset="0"/>
                </a:rPr>
                <a:t>wysoki</a:t>
              </a:r>
              <a:endParaRPr lang="pl-PL" altLang="pl-PL" sz="1400" dirty="0">
                <a:latin typeface="Arial" charset="0"/>
              </a:endParaRPr>
            </a:p>
          </p:txBody>
        </p:sp>
        <p:sp>
          <p:nvSpPr>
            <p:cNvPr id="73" name="Text Box 12">
              <a:extLst>
                <a:ext uri="{FF2B5EF4-FFF2-40B4-BE49-F238E27FC236}">
                  <a16:creationId xmlns:a16="http://schemas.microsoft.com/office/drawing/2014/main" id="{F1FB850E-0441-4068-84EA-07511E1764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" y="3320"/>
              <a:ext cx="76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pl-PL" altLang="pl-PL" sz="1400" b="1" dirty="0">
                  <a:latin typeface="Arial" charset="0"/>
                </a:rPr>
                <a:t>Niski/a</a:t>
              </a:r>
              <a:endParaRPr lang="pl-PL" altLang="pl-PL" sz="1400" dirty="0">
                <a:latin typeface="Arial" charset="0"/>
              </a:endParaRPr>
            </a:p>
          </p:txBody>
        </p:sp>
        <p:sp>
          <p:nvSpPr>
            <p:cNvPr id="74" name="Text Box 13">
              <a:extLst>
                <a:ext uri="{FF2B5EF4-FFF2-40B4-BE49-F238E27FC236}">
                  <a16:creationId xmlns:a16="http://schemas.microsoft.com/office/drawing/2014/main" id="{CFD80422-95D2-4548-8A9C-1B777F1F0A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" y="720"/>
              <a:ext cx="134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pl-PL" sz="14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korzystne położenie</a:t>
              </a:r>
              <a:endParaRPr lang="pl-P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Text Box 14">
              <a:extLst>
                <a:ext uri="{FF2B5EF4-FFF2-40B4-BE49-F238E27FC236}">
                  <a16:creationId xmlns:a16="http://schemas.microsoft.com/office/drawing/2014/main" id="{79367A40-B6E8-4B70-89DD-46F7D61CFE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" y="960"/>
              <a:ext cx="134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pl-PL" sz="14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podaż siły roboczej</a:t>
              </a:r>
              <a:endParaRPr lang="pl-P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 Box 15">
              <a:extLst>
                <a:ext uri="{FF2B5EF4-FFF2-40B4-BE49-F238E27FC236}">
                  <a16:creationId xmlns:a16="http://schemas.microsoft.com/office/drawing/2014/main" id="{89FB621F-A8BF-4D2E-BC73-6D010379D8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" y="1200"/>
              <a:ext cx="163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pl-PL" sz="14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połączenia komunikacyjne</a:t>
              </a:r>
              <a:endParaRPr lang="pl-P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Text Box 16">
              <a:extLst>
                <a:ext uri="{FF2B5EF4-FFF2-40B4-BE49-F238E27FC236}">
                  <a16:creationId xmlns:a16="http://schemas.microsoft.com/office/drawing/2014/main" id="{7B2B9FA7-8D45-4A9E-85BB-C5164324F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1440"/>
              <a:ext cx="177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pl-PL" sz="14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fachowa siła robocza</a:t>
              </a:r>
              <a:endParaRPr lang="pl-P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Text Box 17">
              <a:extLst>
                <a:ext uri="{FF2B5EF4-FFF2-40B4-BE49-F238E27FC236}">
                  <a16:creationId xmlns:a16="http://schemas.microsoft.com/office/drawing/2014/main" id="{6C228256-B8A1-416F-B62F-4BDC69E0ED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1632"/>
              <a:ext cx="192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pl-PL" sz="14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obiekty produkcyjne i biurowe</a:t>
              </a:r>
              <a:endParaRPr lang="pl-P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Text Box 18">
              <a:extLst>
                <a:ext uri="{FF2B5EF4-FFF2-40B4-BE49-F238E27FC236}">
                  <a16:creationId xmlns:a16="http://schemas.microsoft.com/office/drawing/2014/main" id="{07BB5736-9A15-4E20-9921-7ABF196B46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" y="1824"/>
              <a:ext cx="206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pl-PL" sz="14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wcześniejsza współpraca inwestora z polskimi partnerami</a:t>
              </a:r>
              <a:endParaRPr lang="pl-P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Text Box 19">
              <a:extLst>
                <a:ext uri="{FF2B5EF4-FFF2-40B4-BE49-F238E27FC236}">
                  <a16:creationId xmlns:a16="http://schemas.microsoft.com/office/drawing/2014/main" id="{DA6B27BD-817C-4FCD-9AC7-407923132F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" y="2160"/>
              <a:ext cx="100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pl-PL" altLang="pl-PL" sz="1400" b="1">
                  <a:latin typeface="Arial" charset="0"/>
                </a:rPr>
                <a:t>bliskość granic</a:t>
              </a:r>
              <a:endParaRPr lang="pl-PL" altLang="pl-PL" sz="2400">
                <a:latin typeface="Arial" charset="0"/>
              </a:endParaRPr>
            </a:p>
          </p:txBody>
        </p:sp>
        <p:sp>
          <p:nvSpPr>
            <p:cNvPr id="81" name="Text Box 20">
              <a:extLst>
                <a:ext uri="{FF2B5EF4-FFF2-40B4-BE49-F238E27FC236}">
                  <a16:creationId xmlns:a16="http://schemas.microsoft.com/office/drawing/2014/main" id="{D1490407-03FF-42A6-8AE2-88F11E6ED7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" y="2352"/>
              <a:ext cx="17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pl-PL" altLang="pl-PL" sz="1400" b="1">
                  <a:latin typeface="Arial" charset="0"/>
                </a:rPr>
                <a:t>duży rynek zbytu w regionie </a:t>
              </a:r>
              <a:endParaRPr lang="pl-PL" altLang="pl-PL" sz="2400">
                <a:latin typeface="Arial" charset="0"/>
              </a:endParaRPr>
            </a:p>
          </p:txBody>
        </p:sp>
        <p:sp>
          <p:nvSpPr>
            <p:cNvPr id="82" name="Text Box 21">
              <a:extLst>
                <a:ext uri="{FF2B5EF4-FFF2-40B4-BE49-F238E27FC236}">
                  <a16:creationId xmlns:a16="http://schemas.microsoft.com/office/drawing/2014/main" id="{44080D92-AE7C-40A6-941A-0660557334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" y="2602"/>
              <a:ext cx="201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pl-PL" altLang="pl-PL" sz="1400" b="1" dirty="0">
                  <a:latin typeface="Arial" charset="0"/>
                </a:rPr>
                <a:t>mała konkurencja ze strony firm lokalnych </a:t>
              </a:r>
              <a:endParaRPr lang="pl-PL" altLang="pl-PL" sz="2400" dirty="0">
                <a:latin typeface="Arial" charset="0"/>
              </a:endParaRPr>
            </a:p>
          </p:txBody>
        </p:sp>
        <p:sp>
          <p:nvSpPr>
            <p:cNvPr id="83" name="Text Box 22">
              <a:extLst>
                <a:ext uri="{FF2B5EF4-FFF2-40B4-BE49-F238E27FC236}">
                  <a16:creationId xmlns:a16="http://schemas.microsoft.com/office/drawing/2014/main" id="{F836E905-94A7-410F-8A3E-CE1D90F08C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" y="2976"/>
              <a:ext cx="17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pl-PL" altLang="pl-PL" sz="1400" b="1">
                  <a:latin typeface="Arial" charset="0"/>
                </a:rPr>
                <a:t>podaż i dostęp do surowców</a:t>
              </a:r>
              <a:endParaRPr lang="pl-PL" altLang="pl-PL" sz="2400">
                <a:latin typeface="Arial" charset="0"/>
              </a:endParaRPr>
            </a:p>
          </p:txBody>
        </p:sp>
        <p:sp>
          <p:nvSpPr>
            <p:cNvPr id="84" name="Text Box 23">
              <a:extLst>
                <a:ext uri="{FF2B5EF4-FFF2-40B4-BE49-F238E27FC236}">
                  <a16:creationId xmlns:a16="http://schemas.microsoft.com/office/drawing/2014/main" id="{8F269C8A-4D13-4B2C-8FF9-AFA08CA533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" y="3216"/>
              <a:ext cx="17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pl-PL" altLang="pl-PL" sz="1400" b="1">
                  <a:latin typeface="Arial" charset="0"/>
                </a:rPr>
                <a:t>ceny surowców</a:t>
              </a:r>
              <a:endParaRPr lang="pl-PL" altLang="pl-PL" sz="2400">
                <a:latin typeface="Arial" charset="0"/>
              </a:endParaRPr>
            </a:p>
          </p:txBody>
        </p:sp>
        <p:sp>
          <p:nvSpPr>
            <p:cNvPr id="85" name="Text Box 24">
              <a:extLst>
                <a:ext uri="{FF2B5EF4-FFF2-40B4-BE49-F238E27FC236}">
                  <a16:creationId xmlns:a16="http://schemas.microsoft.com/office/drawing/2014/main" id="{09D8E3A0-B386-484A-A9D5-DFD439087A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0" y="1056"/>
              <a:ext cx="1056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pl-PL" altLang="pl-PL" sz="1400" b="1" dirty="0">
                  <a:solidFill>
                    <a:srgbClr val="00B050"/>
                  </a:solidFill>
                  <a:latin typeface="Arial" charset="0"/>
                </a:rPr>
                <a:t>telekomunikacja</a:t>
              </a:r>
              <a:endParaRPr lang="pl-PL" altLang="pl-PL" sz="2400" dirty="0">
                <a:solidFill>
                  <a:srgbClr val="00B050"/>
                </a:solidFill>
                <a:latin typeface="Arial" charset="0"/>
              </a:endParaRPr>
            </a:p>
          </p:txBody>
        </p:sp>
        <p:sp>
          <p:nvSpPr>
            <p:cNvPr id="86" name="Text Box 25">
              <a:extLst>
                <a:ext uri="{FF2B5EF4-FFF2-40B4-BE49-F238E27FC236}">
                  <a16:creationId xmlns:a16="http://schemas.microsoft.com/office/drawing/2014/main" id="{173BDDBE-98B9-4E81-A1E6-C67D5BE856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1584"/>
              <a:ext cx="100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pl-PL" altLang="pl-PL" sz="1400" b="1">
                  <a:solidFill>
                    <a:srgbClr val="00B050"/>
                  </a:solidFill>
                  <a:latin typeface="Arial" charset="0"/>
                </a:rPr>
                <a:t>lokalne zachęty podatkowe</a:t>
              </a:r>
              <a:endParaRPr lang="pl-PL" altLang="pl-PL" sz="2400">
                <a:solidFill>
                  <a:srgbClr val="00B050"/>
                </a:solidFill>
                <a:latin typeface="Arial" charset="0"/>
              </a:endParaRPr>
            </a:p>
          </p:txBody>
        </p:sp>
        <p:sp>
          <p:nvSpPr>
            <p:cNvPr id="87" name="Text Box 26">
              <a:extLst>
                <a:ext uri="{FF2B5EF4-FFF2-40B4-BE49-F238E27FC236}">
                  <a16:creationId xmlns:a16="http://schemas.microsoft.com/office/drawing/2014/main" id="{2C012892-D008-46F3-B2EF-224948010E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8" y="2458"/>
              <a:ext cx="100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pl-PL" altLang="pl-PL" sz="1400" b="1">
                  <a:solidFill>
                    <a:srgbClr val="00B050"/>
                  </a:solidFill>
                  <a:latin typeface="Arial" charset="0"/>
                </a:rPr>
                <a:t>doświadczenia innych spółek</a:t>
              </a:r>
              <a:endParaRPr lang="pl-PL" altLang="pl-PL" sz="2400">
                <a:solidFill>
                  <a:srgbClr val="00B050"/>
                </a:solidFill>
                <a:latin typeface="Arial" charset="0"/>
              </a:endParaRPr>
            </a:p>
          </p:txBody>
        </p:sp>
        <p:sp>
          <p:nvSpPr>
            <p:cNvPr id="88" name="Text Box 27">
              <a:extLst>
                <a:ext uri="{FF2B5EF4-FFF2-40B4-BE49-F238E27FC236}">
                  <a16:creationId xmlns:a16="http://schemas.microsoft.com/office/drawing/2014/main" id="{20EB12F8-C594-4E2B-B494-1E6ADBBD04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1354"/>
              <a:ext cx="100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pl-PL" altLang="pl-PL" sz="1400" b="1">
                  <a:solidFill>
                    <a:srgbClr val="00B050"/>
                  </a:solidFill>
                  <a:latin typeface="Arial" charset="0"/>
                </a:rPr>
                <a:t>jakość obsługi w urzędzie</a:t>
              </a:r>
              <a:endParaRPr lang="pl-PL" altLang="pl-PL" sz="2400">
                <a:solidFill>
                  <a:srgbClr val="00B050"/>
                </a:solidFill>
                <a:latin typeface="Arial" charset="0"/>
              </a:endParaRPr>
            </a:p>
          </p:txBody>
        </p:sp>
        <p:sp>
          <p:nvSpPr>
            <p:cNvPr id="89" name="Text Box 28">
              <a:extLst>
                <a:ext uri="{FF2B5EF4-FFF2-40B4-BE49-F238E27FC236}">
                  <a16:creationId xmlns:a16="http://schemas.microsoft.com/office/drawing/2014/main" id="{8A9EE28D-EADE-4DE6-A593-40C0475193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2" y="1978"/>
              <a:ext cx="100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pl-PL" altLang="pl-PL" sz="1400" b="1">
                  <a:solidFill>
                    <a:srgbClr val="00B050"/>
                  </a:solidFill>
                  <a:latin typeface="Arial" charset="0"/>
                </a:rPr>
                <a:t>stosunek władz lokalnych do BIZ</a:t>
              </a:r>
              <a:endParaRPr lang="pl-PL" altLang="pl-PL" sz="2400">
                <a:solidFill>
                  <a:srgbClr val="00B050"/>
                </a:solidFill>
                <a:latin typeface="Arial" charset="0"/>
              </a:endParaRPr>
            </a:p>
          </p:txBody>
        </p:sp>
        <p:sp>
          <p:nvSpPr>
            <p:cNvPr id="90" name="Oval 29">
              <a:extLst>
                <a:ext uri="{FF2B5EF4-FFF2-40B4-BE49-F238E27FC236}">
                  <a16:creationId xmlns:a16="http://schemas.microsoft.com/office/drawing/2014/main" id="{F54A960A-9765-4EA3-9951-1AEA6B0805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76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>
                <a:latin typeface="Arial" charset="0"/>
              </a:endParaRPr>
            </a:p>
          </p:txBody>
        </p:sp>
        <p:sp>
          <p:nvSpPr>
            <p:cNvPr id="91" name="Oval 30">
              <a:extLst>
                <a:ext uri="{FF2B5EF4-FFF2-40B4-BE49-F238E27FC236}">
                  <a16:creationId xmlns:a16="http://schemas.microsoft.com/office/drawing/2014/main" id="{DA638A92-16C0-4E97-8DDD-22134FC62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100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>
                <a:latin typeface="Arial" charset="0"/>
              </a:endParaRPr>
            </a:p>
          </p:txBody>
        </p:sp>
        <p:sp>
          <p:nvSpPr>
            <p:cNvPr id="92" name="Oval 31">
              <a:extLst>
                <a:ext uri="{FF2B5EF4-FFF2-40B4-BE49-F238E27FC236}">
                  <a16:creationId xmlns:a16="http://schemas.microsoft.com/office/drawing/2014/main" id="{E22913C0-D2A5-47EC-9E7A-3F1FBF7511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124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>
                <a:latin typeface="Arial" charset="0"/>
              </a:endParaRPr>
            </a:p>
          </p:txBody>
        </p:sp>
        <p:sp>
          <p:nvSpPr>
            <p:cNvPr id="93" name="Oval 32">
              <a:extLst>
                <a:ext uri="{FF2B5EF4-FFF2-40B4-BE49-F238E27FC236}">
                  <a16:creationId xmlns:a16="http://schemas.microsoft.com/office/drawing/2014/main" id="{64B1EEF8-53F6-4EEA-898A-A541C6F3ED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48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>
                <a:latin typeface="Arial" charset="0"/>
              </a:endParaRPr>
            </a:p>
          </p:txBody>
        </p:sp>
        <p:sp>
          <p:nvSpPr>
            <p:cNvPr id="94" name="Oval 33">
              <a:extLst>
                <a:ext uri="{FF2B5EF4-FFF2-40B4-BE49-F238E27FC236}">
                  <a16:creationId xmlns:a16="http://schemas.microsoft.com/office/drawing/2014/main" id="{EDF2B390-652F-4453-B2AC-C8622509A6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68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>
                <a:latin typeface="Arial" charset="0"/>
              </a:endParaRPr>
            </a:p>
          </p:txBody>
        </p:sp>
        <p:sp>
          <p:nvSpPr>
            <p:cNvPr id="95" name="Oval 34">
              <a:extLst>
                <a:ext uri="{FF2B5EF4-FFF2-40B4-BE49-F238E27FC236}">
                  <a16:creationId xmlns:a16="http://schemas.microsoft.com/office/drawing/2014/main" id="{61498DAF-D412-4258-9D21-F348824AEC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187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>
                <a:latin typeface="Arial" charset="0"/>
              </a:endParaRPr>
            </a:p>
          </p:txBody>
        </p:sp>
        <p:sp>
          <p:nvSpPr>
            <p:cNvPr id="96" name="Oval 35">
              <a:extLst>
                <a:ext uri="{FF2B5EF4-FFF2-40B4-BE49-F238E27FC236}">
                  <a16:creationId xmlns:a16="http://schemas.microsoft.com/office/drawing/2014/main" id="{7BF8D084-0E3D-4E36-8722-247FCA4698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220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>
                <a:latin typeface="Arial" charset="0"/>
              </a:endParaRPr>
            </a:p>
          </p:txBody>
        </p:sp>
        <p:sp>
          <p:nvSpPr>
            <p:cNvPr id="97" name="Oval 36">
              <a:extLst>
                <a:ext uri="{FF2B5EF4-FFF2-40B4-BE49-F238E27FC236}">
                  <a16:creationId xmlns:a16="http://schemas.microsoft.com/office/drawing/2014/main" id="{25E5ED77-4439-4FB1-8315-2A34645AB2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163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>
                <a:latin typeface="Arial" charset="0"/>
              </a:endParaRPr>
            </a:p>
          </p:txBody>
        </p:sp>
        <p:sp>
          <p:nvSpPr>
            <p:cNvPr id="98" name="Oval 37">
              <a:extLst>
                <a:ext uri="{FF2B5EF4-FFF2-40B4-BE49-F238E27FC236}">
                  <a16:creationId xmlns:a16="http://schemas.microsoft.com/office/drawing/2014/main" id="{235E20D1-83FD-493A-8523-928248F81B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10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>
                <a:latin typeface="Arial" charset="0"/>
              </a:endParaRPr>
            </a:p>
          </p:txBody>
        </p:sp>
        <p:sp>
          <p:nvSpPr>
            <p:cNvPr id="99" name="Oval 38">
              <a:extLst>
                <a:ext uri="{FF2B5EF4-FFF2-40B4-BE49-F238E27FC236}">
                  <a16:creationId xmlns:a16="http://schemas.microsoft.com/office/drawing/2014/main" id="{406F35D3-9219-4891-8DEC-7DF55E680E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26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>
                <a:latin typeface="Arial" charset="0"/>
              </a:endParaRPr>
            </a:p>
          </p:txBody>
        </p:sp>
        <p:sp>
          <p:nvSpPr>
            <p:cNvPr id="100" name="Oval 39">
              <a:extLst>
                <a:ext uri="{FF2B5EF4-FFF2-40B4-BE49-F238E27FC236}">
                  <a16:creationId xmlns:a16="http://schemas.microsoft.com/office/drawing/2014/main" id="{C2A3A312-55D5-49BE-B60C-94336C0DF9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02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>
                <a:latin typeface="Arial" charset="0"/>
              </a:endParaRPr>
            </a:p>
          </p:txBody>
        </p:sp>
        <p:sp>
          <p:nvSpPr>
            <p:cNvPr id="101" name="Oval 40">
              <a:extLst>
                <a:ext uri="{FF2B5EF4-FFF2-40B4-BE49-F238E27FC236}">
                  <a16:creationId xmlns:a16="http://schemas.microsoft.com/office/drawing/2014/main" id="{807F6AEE-C073-4A42-8AF2-FF84EED395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264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>
                <a:latin typeface="Arial" charset="0"/>
              </a:endParaRPr>
            </a:p>
          </p:txBody>
        </p:sp>
        <p:sp>
          <p:nvSpPr>
            <p:cNvPr id="102" name="Oval 41">
              <a:extLst>
                <a:ext uri="{FF2B5EF4-FFF2-40B4-BE49-F238E27FC236}">
                  <a16:creationId xmlns:a16="http://schemas.microsoft.com/office/drawing/2014/main" id="{13C1A125-10E6-4046-9DFD-16E2CAAF86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240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>
                <a:latin typeface="Arial" charset="0"/>
              </a:endParaRPr>
            </a:p>
          </p:txBody>
        </p:sp>
        <p:sp>
          <p:nvSpPr>
            <p:cNvPr id="103" name="Oval 42">
              <a:extLst>
                <a:ext uri="{FF2B5EF4-FFF2-40B4-BE49-F238E27FC236}">
                  <a16:creationId xmlns:a16="http://schemas.microsoft.com/office/drawing/2014/main" id="{2C8AE1B6-CD8C-4A20-B2A7-DB8660F1F0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44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>
                <a:latin typeface="Arial" charset="0"/>
              </a:endParaRPr>
            </a:p>
          </p:txBody>
        </p:sp>
        <p:sp>
          <p:nvSpPr>
            <p:cNvPr id="104" name="Oval 43">
              <a:extLst>
                <a:ext uri="{FF2B5EF4-FFF2-40B4-BE49-F238E27FC236}">
                  <a16:creationId xmlns:a16="http://schemas.microsoft.com/office/drawing/2014/main" id="{73B1150B-6E36-49BB-99E8-C32B215439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8" y="929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>
                <a:latin typeface="Arial" charset="0"/>
              </a:endParaRPr>
            </a:p>
          </p:txBody>
        </p:sp>
        <p:sp>
          <p:nvSpPr>
            <p:cNvPr id="105" name="Oval 44">
              <a:extLst>
                <a:ext uri="{FF2B5EF4-FFF2-40B4-BE49-F238E27FC236}">
                  <a16:creationId xmlns:a16="http://schemas.microsoft.com/office/drawing/2014/main" id="{A61257F4-3056-4E51-8B92-2F6D5F3E42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249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>
                <a:latin typeface="Arial" charset="0"/>
              </a:endParaRPr>
            </a:p>
          </p:txBody>
        </p:sp>
        <p:sp>
          <p:nvSpPr>
            <p:cNvPr id="106" name="Oval 45">
              <a:extLst>
                <a:ext uri="{FF2B5EF4-FFF2-40B4-BE49-F238E27FC236}">
                  <a16:creationId xmlns:a16="http://schemas.microsoft.com/office/drawing/2014/main" id="{0D8799CF-B6E0-4FE0-9552-D3E961B968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206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>
                <a:latin typeface="Arial" charset="0"/>
              </a:endParaRPr>
            </a:p>
          </p:txBody>
        </p:sp>
        <p:sp>
          <p:nvSpPr>
            <p:cNvPr id="107" name="Oval 46">
              <a:extLst>
                <a:ext uri="{FF2B5EF4-FFF2-40B4-BE49-F238E27FC236}">
                  <a16:creationId xmlns:a16="http://schemas.microsoft.com/office/drawing/2014/main" id="{9E257C81-F0AC-4C8F-A844-20EF4F2352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288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>
                <a:latin typeface="Arial" charset="0"/>
              </a:endParaRPr>
            </a:p>
          </p:txBody>
        </p:sp>
      </p:grpSp>
      <p:sp>
        <p:nvSpPr>
          <p:cNvPr id="108" name="Text Box 47">
            <a:extLst>
              <a:ext uri="{FF2B5EF4-FFF2-40B4-BE49-F238E27FC236}">
                <a16:creationId xmlns:a16="http://schemas.microsoft.com/office/drawing/2014/main" id="{F8811337-B8AB-40BC-8D8E-363A02679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358" y="2032761"/>
            <a:ext cx="13382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pl-PL" sz="1400" b="1" dirty="0">
                <a:solidFill>
                  <a:srgbClr val="00B050"/>
                </a:solidFill>
                <a:latin typeface="Arial" charset="0"/>
              </a:rPr>
              <a:t>infrastruktura techniczna</a:t>
            </a:r>
            <a:endParaRPr lang="pl-PL" altLang="pl-PL" sz="1400" dirty="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109" name="Text Box 48">
            <a:extLst>
              <a:ext uri="{FF2B5EF4-FFF2-40B4-BE49-F238E27FC236}">
                <a16:creationId xmlns:a16="http://schemas.microsoft.com/office/drawing/2014/main" id="{9160FD40-90B2-4D0F-B9B4-D736557D3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817" y="4968707"/>
            <a:ext cx="204108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pl-PL" sz="1400" b="1" dirty="0">
                <a:solidFill>
                  <a:srgbClr val="006600"/>
                </a:solidFill>
                <a:latin typeface="Arial" charset="0"/>
              </a:rPr>
              <a:t>nastawienie mieszkańców do inwestycji zagranicznych</a:t>
            </a:r>
          </a:p>
        </p:txBody>
      </p:sp>
      <p:sp>
        <p:nvSpPr>
          <p:cNvPr id="110" name="Text Box 49">
            <a:extLst>
              <a:ext uri="{FF2B5EF4-FFF2-40B4-BE49-F238E27FC236}">
                <a16:creationId xmlns:a16="http://schemas.microsoft.com/office/drawing/2014/main" id="{ACC9F250-73C7-4647-8509-39417D57E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976" y="1898940"/>
            <a:ext cx="21597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pl-PL" sz="1400" b="1" dirty="0">
                <a:latin typeface="Arial" charset="0"/>
              </a:rPr>
              <a:t>Waga</a:t>
            </a:r>
            <a:r>
              <a:rPr lang="pl-PL" altLang="pl-PL" sz="1600" b="1" dirty="0">
                <a:latin typeface="Arial" charset="0"/>
              </a:rPr>
              <a:t> dla inwestora</a:t>
            </a:r>
            <a:endParaRPr lang="pl-PL" altLang="pl-PL" sz="1600" dirty="0">
              <a:latin typeface="Arial" charset="0"/>
            </a:endParaRPr>
          </a:p>
        </p:txBody>
      </p:sp>
      <p:sp>
        <p:nvSpPr>
          <p:cNvPr id="111" name="Text Box 51">
            <a:extLst>
              <a:ext uri="{FF2B5EF4-FFF2-40B4-BE49-F238E27FC236}">
                <a16:creationId xmlns:a16="http://schemas.microsoft.com/office/drawing/2014/main" id="{6132EDAA-0333-43CA-8E75-122B5DDEC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5419" y="6348171"/>
            <a:ext cx="8199565" cy="43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Źródło</a:t>
            </a:r>
            <a:r>
              <a:rPr lang="en-GB" altLang="pl-PL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:</a:t>
            </a:r>
            <a:r>
              <a:rPr lang="pl-PL" altLang="pl-PL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pl-PL" altLang="pl-PL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Dziemianowicz</a:t>
            </a:r>
            <a:r>
              <a:rPr lang="pl-PL" altLang="pl-PL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W. (1998), Rola władz samorządowych w przyciąganiu kapitału zagranicznego, w: Z. Olesiński (red.) Bezpośrednie inwestycje zagraniczne w Polsce, PWE, Warszawa.</a:t>
            </a:r>
            <a:endParaRPr lang="en-GB" altLang="pl-PL" sz="11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12" name="Text Box 12">
            <a:extLst>
              <a:ext uri="{FF2B5EF4-FFF2-40B4-BE49-F238E27FC236}">
                <a16:creationId xmlns:a16="http://schemas.microsoft.com/office/drawing/2014/main" id="{EE2C911F-0BB8-470B-95D5-7A7B8299C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313" y="2214392"/>
            <a:ext cx="11759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pl-PL" sz="1400" b="1" dirty="0">
                <a:latin typeface="Arial" charset="0"/>
              </a:rPr>
              <a:t>wysoka</a:t>
            </a:r>
            <a:endParaRPr lang="pl-PL" altLang="pl-PL" sz="1400" dirty="0">
              <a:latin typeface="Arial" charset="0"/>
            </a:endParaRPr>
          </a:p>
        </p:txBody>
      </p:sp>
      <p:sp>
        <p:nvSpPr>
          <p:cNvPr id="50" name="Symbol zastępczy tekstu 1">
            <a:extLst>
              <a:ext uri="{FF2B5EF4-FFF2-40B4-BE49-F238E27FC236}">
                <a16:creationId xmlns:a16="http://schemas.microsoft.com/office/drawing/2014/main" id="{91C32EBE-5DF3-4887-A657-F517BFA7524F}"/>
              </a:ext>
            </a:extLst>
          </p:cNvPr>
          <p:cNvSpPr txBox="1">
            <a:spLocks/>
          </p:cNvSpPr>
          <p:nvPr/>
        </p:nvSpPr>
        <p:spPr>
          <a:xfrm>
            <a:off x="323999" y="324914"/>
            <a:ext cx="9612000" cy="8270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Standaryzacja obsługi inwestora</a:t>
            </a:r>
            <a:endParaRPr lang="pl-PL" sz="36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18842968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zawartości 1">
            <a:extLst>
              <a:ext uri="{FF2B5EF4-FFF2-40B4-BE49-F238E27FC236}">
                <a16:creationId xmlns:a16="http://schemas.microsoft.com/office/drawing/2014/main" id="{47D53AB8-9A4F-4C2F-93BB-C78B81236AD4}"/>
              </a:ext>
            </a:extLst>
          </p:cNvPr>
          <p:cNvSpPr txBox="1">
            <a:spLocks/>
          </p:cNvSpPr>
          <p:nvPr/>
        </p:nvSpPr>
        <p:spPr>
          <a:xfrm>
            <a:off x="323850" y="1287138"/>
            <a:ext cx="8496000" cy="37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dirty="0">
                <a:solidFill>
                  <a:srgbClr val="C00000"/>
                </a:solidFill>
              </a:rPr>
              <a:t>Czynniki ważne dla inwestorów</a:t>
            </a:r>
            <a:endParaRPr lang="pl-PL" sz="1600" dirty="0">
              <a:solidFill>
                <a:srgbClr val="C00000"/>
              </a:solidFill>
            </a:endParaRPr>
          </a:p>
        </p:txBody>
      </p:sp>
      <p:sp>
        <p:nvSpPr>
          <p:cNvPr id="67" name="Rectangle 3">
            <a:extLst>
              <a:ext uri="{FF2B5EF4-FFF2-40B4-BE49-F238E27FC236}">
                <a16:creationId xmlns:a16="http://schemas.microsoft.com/office/drawing/2014/main" id="{CAE9FB82-CE46-4940-8C64-86BB44A6D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588" y="3450274"/>
            <a:ext cx="6529028" cy="33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endParaRPr lang="en-US" altLang="pl-PL" sz="2400" b="1">
              <a:latin typeface="Arial" charset="0"/>
            </a:endParaRPr>
          </a:p>
        </p:txBody>
      </p:sp>
      <p:pic>
        <p:nvPicPr>
          <p:cNvPr id="50" name="Picture 2" descr="C:\Users\modziemczyk\Desktop\góra lodowa - szczyrk_3.jpg">
            <a:extLst>
              <a:ext uri="{FF2B5EF4-FFF2-40B4-BE49-F238E27FC236}">
                <a16:creationId xmlns:a16="http://schemas.microsoft.com/office/drawing/2014/main" id="{BAB29A95-5F6B-452D-A17E-239722B39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489" y="1881374"/>
            <a:ext cx="8207022" cy="4560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ymbol zastępczy tekstu 1">
            <a:extLst>
              <a:ext uri="{FF2B5EF4-FFF2-40B4-BE49-F238E27FC236}">
                <a16:creationId xmlns:a16="http://schemas.microsoft.com/office/drawing/2014/main" id="{66330FC7-C09F-4780-AEDC-FC0F49FE7769}"/>
              </a:ext>
            </a:extLst>
          </p:cNvPr>
          <p:cNvSpPr txBox="1">
            <a:spLocks/>
          </p:cNvSpPr>
          <p:nvPr/>
        </p:nvSpPr>
        <p:spPr>
          <a:xfrm>
            <a:off x="323999" y="324914"/>
            <a:ext cx="9612000" cy="8270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Standaryzacja obsługi inwestora</a:t>
            </a:r>
            <a:endParaRPr lang="pl-PL" sz="36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47453366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obrazu 7">
            <a:extLst>
              <a:ext uri="{FF2B5EF4-FFF2-40B4-BE49-F238E27FC236}">
                <a16:creationId xmlns:a16="http://schemas.microsoft.com/office/drawing/2014/main" id="{37745B2F-0F9B-490B-802B-72CDE95AB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24" y="4583289"/>
            <a:ext cx="5948340" cy="1998132"/>
          </a:xfrm>
          <a:prstGeom prst="rect">
            <a:avLst/>
          </a:prstGeom>
        </p:spPr>
      </p:pic>
      <p:sp>
        <p:nvSpPr>
          <p:cNvPr id="5" name="Symbol zastępczy tekstu 2">
            <a:extLst>
              <a:ext uri="{FF2B5EF4-FFF2-40B4-BE49-F238E27FC236}">
                <a16:creationId xmlns:a16="http://schemas.microsoft.com/office/drawing/2014/main" id="{55452BB7-4245-46F2-AA61-829673A41353}"/>
              </a:ext>
            </a:extLst>
          </p:cNvPr>
          <p:cNvSpPr txBox="1">
            <a:spLocks/>
          </p:cNvSpPr>
          <p:nvPr/>
        </p:nvSpPr>
        <p:spPr>
          <a:xfrm>
            <a:off x="357643" y="1849293"/>
            <a:ext cx="7295321" cy="8270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dirty="0"/>
              <a:t>Główne elementy oddziaływania na rynek</a:t>
            </a:r>
            <a:endParaRPr lang="pl-PL" sz="2000" dirty="0"/>
          </a:p>
          <a:p>
            <a:endParaRPr lang="pl-PL" dirty="0"/>
          </a:p>
        </p:txBody>
      </p:sp>
      <p:sp>
        <p:nvSpPr>
          <p:cNvPr id="6" name="Symbol zastępczy zawartości 1">
            <a:extLst>
              <a:ext uri="{FF2B5EF4-FFF2-40B4-BE49-F238E27FC236}">
                <a16:creationId xmlns:a16="http://schemas.microsoft.com/office/drawing/2014/main" id="{C12E490E-6C89-4873-8B5D-E3F0AD279849}"/>
              </a:ext>
            </a:extLst>
          </p:cNvPr>
          <p:cNvSpPr txBox="1">
            <a:spLocks/>
          </p:cNvSpPr>
          <p:nvPr/>
        </p:nvSpPr>
        <p:spPr>
          <a:xfrm>
            <a:off x="430793" y="3994296"/>
            <a:ext cx="9340527" cy="3746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pl-PL" sz="2000" dirty="0">
                <a:solidFill>
                  <a:srgbClr val="C00000"/>
                </a:solidFill>
              </a:rPr>
              <a:t>Eksport, Inwestycje, Partnerstwo</a:t>
            </a:r>
          </a:p>
        </p:txBody>
      </p:sp>
    </p:spTree>
    <p:extLst>
      <p:ext uri="{BB962C8B-B14F-4D97-AF65-F5344CB8AC3E}">
        <p14:creationId xmlns:p14="http://schemas.microsoft.com/office/powerpoint/2010/main" val="3291571932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B160DF7-FFF5-4D7F-B22C-7DAB9ADDFE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l-PL" dirty="0"/>
              <a:t>Główne elementy oddziaływania na rynek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62E8742-299A-4ED7-ABCF-9F33A44DA61B}"/>
              </a:ext>
            </a:extLst>
          </p:cNvPr>
          <p:cNvSpPr txBox="1"/>
          <p:nvPr/>
        </p:nvSpPr>
        <p:spPr>
          <a:xfrm>
            <a:off x="1405770" y="2499109"/>
            <a:ext cx="2551545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pl-PL" sz="2400" b="1" dirty="0">
                <a:solidFill>
                  <a:schemeClr val="bg1"/>
                </a:solidFill>
              </a:rPr>
              <a:t>Eksport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48AF7205-BB40-43A5-B448-A35203A703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766" y="1713313"/>
            <a:ext cx="490220" cy="490220"/>
          </a:xfrm>
          <a:prstGeom prst="rect">
            <a:avLst/>
          </a:prstGeom>
        </p:spPr>
      </p:pic>
      <p:pic>
        <p:nvPicPr>
          <p:cNvPr id="16" name="Obraz 15" descr="Obraz zawierający budynek, wewnątrz, stół, obszar&#10;&#10;Opis wygenerowany automatycznie">
            <a:extLst>
              <a:ext uri="{FF2B5EF4-FFF2-40B4-BE49-F238E27FC236}">
                <a16:creationId xmlns:a16="http://schemas.microsoft.com/office/drawing/2014/main" id="{47DA20D9-2FB6-4FBC-A88E-9A07CCAC79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3662768" y="1779813"/>
            <a:ext cx="1440000" cy="1440000"/>
          </a:xfrm>
          <a:prstGeom prst="flowChartConnector">
            <a:avLst/>
          </a:prstGeom>
          <a:ln w="25400">
            <a:solidFill>
              <a:srgbClr val="C00000"/>
            </a:solidFill>
          </a:ln>
        </p:spPr>
      </p:pic>
      <p:pic>
        <p:nvPicPr>
          <p:cNvPr id="17" name="Obraz 16" descr="Obraz zawierający budynek, scena, stół, ciężarówka&#10;&#10;Opis wygenerowany automatycznie">
            <a:extLst>
              <a:ext uri="{FF2B5EF4-FFF2-40B4-BE49-F238E27FC236}">
                <a16:creationId xmlns:a16="http://schemas.microsoft.com/office/drawing/2014/main" id="{DC3D98B0-339D-4C83-9195-20145F3093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0" r="16660"/>
          <a:stretch/>
        </p:blipFill>
        <p:spPr>
          <a:xfrm>
            <a:off x="3050355" y="3255813"/>
            <a:ext cx="1440000" cy="1440000"/>
          </a:xfrm>
          <a:prstGeom prst="flowChartConnector">
            <a:avLst/>
          </a:prstGeom>
          <a:ln w="25400">
            <a:solidFill>
              <a:srgbClr val="C00000"/>
            </a:solidFill>
          </a:ln>
        </p:spPr>
      </p:pic>
      <p:pic>
        <p:nvPicPr>
          <p:cNvPr id="18" name="Obraz 17" descr="Obraz zawierający zewnętrzne, budynek, kontener, miasto&#10;&#10;Opis wygenerowany automatycznie">
            <a:extLst>
              <a:ext uri="{FF2B5EF4-FFF2-40B4-BE49-F238E27FC236}">
                <a16:creationId xmlns:a16="http://schemas.microsoft.com/office/drawing/2014/main" id="{39B19AC9-999B-4137-96C1-2EC96B3C46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1" r="16631"/>
          <a:stretch/>
        </p:blipFill>
        <p:spPr>
          <a:xfrm>
            <a:off x="3770355" y="4760305"/>
            <a:ext cx="1404000" cy="1404000"/>
          </a:xfrm>
          <a:prstGeom prst="flowChartConnector">
            <a:avLst/>
          </a:prstGeom>
          <a:ln w="25400">
            <a:solidFill>
              <a:srgbClr val="C00000"/>
            </a:solidFill>
          </a:ln>
        </p:spPr>
      </p:pic>
      <p:pic>
        <p:nvPicPr>
          <p:cNvPr id="19" name="Obraz 18" descr="Obraz zawierający tłum, osoba, duży, zewnętrzne&#10;&#10;Opis wygenerowany automatycznie">
            <a:extLst>
              <a:ext uri="{FF2B5EF4-FFF2-40B4-BE49-F238E27FC236}">
                <a16:creationId xmlns:a16="http://schemas.microsoft.com/office/drawing/2014/main" id="{BFABAA1F-B853-42D2-BD9A-09DA9F2636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r="4286"/>
          <a:stretch/>
        </p:blipFill>
        <p:spPr>
          <a:xfrm>
            <a:off x="5492000" y="5058564"/>
            <a:ext cx="1368000" cy="1368000"/>
          </a:xfrm>
          <a:prstGeom prst="flowChartConnector">
            <a:avLst/>
          </a:prstGeom>
          <a:ln w="25400">
            <a:solidFill>
              <a:srgbClr val="C00000"/>
            </a:solidFill>
          </a:ln>
        </p:spPr>
      </p:pic>
      <p:pic>
        <p:nvPicPr>
          <p:cNvPr id="21" name="Obraz 20" descr="Obraz zawierający tekst&#10;&#10;Opis wygenerowany automatycznie">
            <a:extLst>
              <a:ext uri="{FF2B5EF4-FFF2-40B4-BE49-F238E27FC236}">
                <a16:creationId xmlns:a16="http://schemas.microsoft.com/office/drawing/2014/main" id="{5F0D3AFE-45A9-4CEC-84E0-AF59FDA338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" t="28" r="31299" b="-28"/>
          <a:stretch/>
        </p:blipFill>
        <p:spPr>
          <a:xfrm>
            <a:off x="7707189" y="3219813"/>
            <a:ext cx="1476000" cy="1476000"/>
          </a:xfrm>
          <a:prstGeom prst="flowChartConnector">
            <a:avLst/>
          </a:prstGeom>
          <a:ln w="25400">
            <a:solidFill>
              <a:srgbClr val="C00000"/>
            </a:solidFill>
          </a:ln>
        </p:spPr>
      </p:pic>
      <p:pic>
        <p:nvPicPr>
          <p:cNvPr id="27" name="Obraz 26" descr="Obraz zawierający siedzi, duży, srebrny, biały&#10;&#10;Opis wygenerowany automatycznie">
            <a:extLst>
              <a:ext uri="{FF2B5EF4-FFF2-40B4-BE49-F238E27FC236}">
                <a16:creationId xmlns:a16="http://schemas.microsoft.com/office/drawing/2014/main" id="{353BBA4F-E505-4A6A-9886-CA4D6E1C4DD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7270680" y="1762657"/>
            <a:ext cx="1404000" cy="1404000"/>
          </a:xfrm>
          <a:prstGeom prst="flowChartConnector">
            <a:avLst/>
          </a:prstGeom>
          <a:ln w="25400">
            <a:solidFill>
              <a:srgbClr val="C00000"/>
            </a:solidFill>
          </a:ln>
        </p:spPr>
      </p:pic>
      <p:pic>
        <p:nvPicPr>
          <p:cNvPr id="28" name="Obraz 27" descr="Obraz zawierający wewnątrz, budynek, woda, jazda&#10;&#10;Opis wygenerowany automatycznie">
            <a:extLst>
              <a:ext uri="{FF2B5EF4-FFF2-40B4-BE49-F238E27FC236}">
                <a16:creationId xmlns:a16="http://schemas.microsoft.com/office/drawing/2014/main" id="{DC172A4F-9C22-4BBC-B93E-C57B5CC4A1A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r="14664"/>
          <a:stretch/>
        </p:blipFill>
        <p:spPr>
          <a:xfrm>
            <a:off x="5492000" y="1222730"/>
            <a:ext cx="1368000" cy="1368000"/>
          </a:xfrm>
          <a:prstGeom prst="flowChartConnector">
            <a:avLst/>
          </a:prstGeom>
          <a:ln w="25400">
            <a:solidFill>
              <a:srgbClr val="C00000"/>
            </a:solidFill>
          </a:ln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D7A2A605-6113-40B8-AA47-924C2E65220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r="14664"/>
          <a:stretch/>
        </p:blipFill>
        <p:spPr>
          <a:xfrm>
            <a:off x="7016972" y="4631615"/>
            <a:ext cx="1440000" cy="1440000"/>
          </a:xfrm>
          <a:prstGeom prst="flowChartConnector">
            <a:avLst/>
          </a:prstGeom>
          <a:ln w="25400">
            <a:solidFill>
              <a:srgbClr val="C00000"/>
            </a:solidFill>
          </a:ln>
        </p:spPr>
      </p:pic>
      <p:pic>
        <p:nvPicPr>
          <p:cNvPr id="31" name="Obraz 30" descr="Obraz zawierający lustro&#10;&#10;Opis wygenerowany automatycznie">
            <a:extLst>
              <a:ext uri="{FF2B5EF4-FFF2-40B4-BE49-F238E27FC236}">
                <a16:creationId xmlns:a16="http://schemas.microsoft.com/office/drawing/2014/main" id="{CD55872F-BA05-4D19-9613-7353C9B8C0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145" y="2794014"/>
            <a:ext cx="2215189" cy="2107222"/>
          </a:xfrm>
          <a:prstGeom prst="rect">
            <a:avLst/>
          </a:prstGeom>
        </p:spPr>
      </p:pic>
      <p:pic>
        <p:nvPicPr>
          <p:cNvPr id="26" name="Obraz 25" descr="Obraz zawierający tekst, mapa&#10;&#10;Opis wygenerowany automatycznie">
            <a:extLst>
              <a:ext uri="{FF2B5EF4-FFF2-40B4-BE49-F238E27FC236}">
                <a16:creationId xmlns:a16="http://schemas.microsoft.com/office/drawing/2014/main" id="{5229C9C6-9CBD-4041-A657-FE4BAE1BD9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371" y="3181642"/>
            <a:ext cx="2103307" cy="905824"/>
          </a:xfrm>
          <a:prstGeom prst="rect">
            <a:avLst/>
          </a:prstGeom>
        </p:spPr>
      </p:pic>
      <p:sp>
        <p:nvSpPr>
          <p:cNvPr id="32" name="pole tekstowe 31">
            <a:extLst>
              <a:ext uri="{FF2B5EF4-FFF2-40B4-BE49-F238E27FC236}">
                <a16:creationId xmlns:a16="http://schemas.microsoft.com/office/drawing/2014/main" id="{24DF8204-E41F-4439-B3D1-14BF56E3C8CD}"/>
              </a:ext>
            </a:extLst>
          </p:cNvPr>
          <p:cNvSpPr txBox="1"/>
          <p:nvPr/>
        </p:nvSpPr>
        <p:spPr>
          <a:xfrm>
            <a:off x="6049874" y="2912053"/>
            <a:ext cx="2291051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pl-PL" sz="2200" b="1" dirty="0">
                <a:solidFill>
                  <a:srgbClr val="A11625"/>
                </a:solidFill>
              </a:rPr>
              <a:t>Eksport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1710E230-FB9E-4153-8C61-BCB623626A1B}"/>
              </a:ext>
            </a:extLst>
          </p:cNvPr>
          <p:cNvSpPr txBox="1"/>
          <p:nvPr/>
        </p:nvSpPr>
        <p:spPr>
          <a:xfrm>
            <a:off x="5045810" y="4077632"/>
            <a:ext cx="2291051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pl-PL" sz="2200" b="1" dirty="0">
                <a:solidFill>
                  <a:srgbClr val="A11625"/>
                </a:solidFill>
              </a:rPr>
              <a:t>Inwestycje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A052577C-6716-4946-8952-CE1FE7C3EB03}"/>
              </a:ext>
            </a:extLst>
          </p:cNvPr>
          <p:cNvSpPr txBox="1"/>
          <p:nvPr/>
        </p:nvSpPr>
        <p:spPr>
          <a:xfrm>
            <a:off x="5511665" y="4468695"/>
            <a:ext cx="2291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pl-PL" sz="2200" b="1" dirty="0">
                <a:solidFill>
                  <a:srgbClr val="A11625"/>
                </a:solidFill>
              </a:rPr>
              <a:t>Partnerstwo</a:t>
            </a:r>
          </a:p>
        </p:txBody>
      </p:sp>
    </p:spTree>
    <p:extLst>
      <p:ext uri="{BB962C8B-B14F-4D97-AF65-F5344CB8AC3E}">
        <p14:creationId xmlns:p14="http://schemas.microsoft.com/office/powerpoint/2010/main" val="234164521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347E49D-2648-4707-9E2C-211FBF8C47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4860130"/>
              </p:ext>
            </p:extLst>
          </p:nvPr>
        </p:nvGraphicFramePr>
        <p:xfrm>
          <a:off x="1659993" y="2005478"/>
          <a:ext cx="8276006" cy="4283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D0C60202-840E-484C-8EED-26289648B4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pl-PL" dirty="0"/>
              <a:t>Standardy obsługi przedsiębiorców wg. PAIH S.A.</a:t>
            </a:r>
            <a:endParaRPr lang="pl-PL" sz="18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676708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3126C56-B085-419F-B4FD-F2CAFDA2F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dgm id="{93126C56-B085-419F-B4FD-F2CAFDA2F1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E2AC7E0-84AB-49D4-BD0C-24575E092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">
                                            <p:graphicEl>
                                              <a:dgm id="{EE2AC7E0-84AB-49D4-BD0C-24575E0929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C9B0808-0AA8-4503-ABBD-2EC280D289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">
                                            <p:graphicEl>
                                              <a:dgm id="{5C9B0808-0AA8-4503-ABBD-2EC280D289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29DACC2-9A0E-42C4-BEE0-43D2F59AB9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">
                                            <p:graphicEl>
                                              <a:dgm id="{E29DACC2-9A0E-42C4-BEE0-43D2F59AB9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75F8457-5A46-45D8-A1E9-06A2D19B46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5">
                                            <p:graphicEl>
                                              <a:dgm id="{E75F8457-5A46-45D8-A1E9-06A2D19B46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6447FE7-06C2-491B-ACC8-CE40DA30A4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5">
                                            <p:graphicEl>
                                              <a:dgm id="{16447FE7-06C2-491B-ACC8-CE40DA30A4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5164A6D-300E-4A53-A85E-2F4EEE2593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5">
                                            <p:graphicEl>
                                              <a:dgm id="{75164A6D-300E-4A53-A85E-2F4EEE2593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80FADE4-1901-4486-A25B-0AA400CB5B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5">
                                            <p:graphicEl>
                                              <a:dgm id="{680FADE4-1901-4486-A25B-0AA400CB5B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3C6213E-3770-4CEC-9157-55406C0D46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5">
                                            <p:graphicEl>
                                              <a:dgm id="{E3C6213E-3770-4CEC-9157-55406C0D46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D4A48D3-8443-4FC9-83F9-2C94B404CC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5">
                                            <p:graphicEl>
                                              <a:dgm id="{5D4A48D3-8443-4FC9-83F9-2C94B404CC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4AD5D71-A873-42A7-9884-D82C3B3266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5">
                                            <p:graphicEl>
                                              <a:dgm id="{B4AD5D71-A873-42A7-9884-D82C3B3266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8E87F74-AA2D-462B-AD41-2D8DC1D28E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5">
                                            <p:graphicEl>
                                              <a:dgm id="{58E87F74-AA2D-462B-AD41-2D8DC1D28E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24D3FE0-68F8-4EC5-8516-E6F28D604D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5">
                                            <p:graphicEl>
                                              <a:dgm id="{124D3FE0-68F8-4EC5-8516-E6F28D604D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E801140-5409-4562-B1FA-4FA65CE3C8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5">
                                            <p:graphicEl>
                                              <a:dgm id="{DE801140-5409-4562-B1FA-4FA65CE3C8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D6E66EF-F896-4D65-8026-257780902B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5">
                                            <p:graphicEl>
                                              <a:dgm id="{7D6E66EF-F896-4D65-8026-257780902B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czerwony, zewnętrzne, znak&#10;&#10;Opis wygenerowany automatycznie">
            <a:extLst>
              <a:ext uri="{FF2B5EF4-FFF2-40B4-BE49-F238E27FC236}">
                <a16:creationId xmlns:a16="http://schemas.microsoft.com/office/drawing/2014/main" id="{807CE8DE-88C0-4F05-BA89-878D634B6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276" y="1378942"/>
            <a:ext cx="2661111" cy="253141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EAADB89B-190C-4680-829A-0C73C8282652}"/>
              </a:ext>
            </a:extLst>
          </p:cNvPr>
          <p:cNvSpPr txBox="1"/>
          <p:nvPr/>
        </p:nvSpPr>
        <p:spPr>
          <a:xfrm>
            <a:off x="4608356" y="3014466"/>
            <a:ext cx="2334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rgbClr val="6B6D6E"/>
                </a:solidFill>
              </a:rPr>
              <a:t>Wsparcie polskiego eksportu ze szczególnym uwzględnieniem małych i średnich  przedsiębiorstw (MŚP)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A836B2B8-78FD-4346-9BFE-4F893D26A88C}"/>
              </a:ext>
            </a:extLst>
          </p:cNvPr>
          <p:cNvSpPr txBox="1"/>
          <p:nvPr/>
        </p:nvSpPr>
        <p:spPr>
          <a:xfrm>
            <a:off x="4652262" y="2503002"/>
            <a:ext cx="2291051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pl-PL" sz="2400" b="1" dirty="0">
                <a:solidFill>
                  <a:srgbClr val="A11625"/>
                </a:solidFill>
              </a:rPr>
              <a:t>Eksport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62E8742-299A-4ED7-ABCF-9F33A44DA61B}"/>
              </a:ext>
            </a:extLst>
          </p:cNvPr>
          <p:cNvSpPr txBox="1"/>
          <p:nvPr/>
        </p:nvSpPr>
        <p:spPr>
          <a:xfrm>
            <a:off x="1405770" y="2499109"/>
            <a:ext cx="2551545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pl-PL" sz="2400" b="1" dirty="0">
                <a:solidFill>
                  <a:schemeClr val="bg1"/>
                </a:solidFill>
              </a:rPr>
              <a:t>Inwestycje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48AF7205-BB40-43A5-B448-A35203A703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766" y="1713313"/>
            <a:ext cx="490220" cy="49022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7394D8F-1AD8-438A-8B04-570C89A01E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564" y="1717206"/>
            <a:ext cx="514654" cy="514654"/>
          </a:xfrm>
          <a:prstGeom prst="rect">
            <a:avLst/>
          </a:prstGeom>
        </p:spPr>
      </p:pic>
      <p:pic>
        <p:nvPicPr>
          <p:cNvPr id="22" name="Obraz 21" descr="Obraz zawierający czerwony, zewnętrzne, znak&#10;&#10;Opis wygenerowany automatycznie">
            <a:extLst>
              <a:ext uri="{FF2B5EF4-FFF2-40B4-BE49-F238E27FC236}">
                <a16:creationId xmlns:a16="http://schemas.microsoft.com/office/drawing/2014/main" id="{AD0E7156-51E1-4AEE-B16A-9D432FA3F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58" y="1378942"/>
            <a:ext cx="2661111" cy="2531410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8F61B0FC-E156-4EED-A622-DA7592F2BE22}"/>
              </a:ext>
            </a:extLst>
          </p:cNvPr>
          <p:cNvSpPr txBox="1"/>
          <p:nvPr/>
        </p:nvSpPr>
        <p:spPr>
          <a:xfrm>
            <a:off x="7936952" y="3026880"/>
            <a:ext cx="2334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rgbClr val="FFAFB8"/>
                </a:solidFill>
              </a:rPr>
              <a:t>Współpraca z administracją publiczną w realizacji wspólnych projektów 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1929EC5E-8F30-430D-8043-252DEC48838A}"/>
              </a:ext>
            </a:extLst>
          </p:cNvPr>
          <p:cNvSpPr txBox="1"/>
          <p:nvPr/>
        </p:nvSpPr>
        <p:spPr>
          <a:xfrm>
            <a:off x="7936952" y="2499109"/>
            <a:ext cx="2551545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pl-PL" sz="2400" b="1" dirty="0">
                <a:solidFill>
                  <a:schemeClr val="bg1"/>
                </a:solidFill>
              </a:rPr>
              <a:t>Partnerstwo</a:t>
            </a: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542B26ED-5C9F-42FF-8368-45948F0B22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948" y="1713313"/>
            <a:ext cx="490220" cy="490220"/>
          </a:xfrm>
          <a:prstGeom prst="rect">
            <a:avLst/>
          </a:prstGeom>
        </p:spPr>
      </p:pic>
      <p:pic>
        <p:nvPicPr>
          <p:cNvPr id="26" name="Obraz 25" descr="Obraz zawierający tekst, mapa&#10;&#10;Opis wygenerowany automatycznie">
            <a:extLst>
              <a:ext uri="{FF2B5EF4-FFF2-40B4-BE49-F238E27FC236}">
                <a16:creationId xmlns:a16="http://schemas.microsoft.com/office/drawing/2014/main" id="{5229C9C6-9CBD-4041-A657-FE4BAE1BD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625" y="3952521"/>
            <a:ext cx="6647099" cy="2862684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512383C-ADDB-41F3-AF1A-A7267997F39E}"/>
              </a:ext>
            </a:extLst>
          </p:cNvPr>
          <p:cNvSpPr txBox="1"/>
          <p:nvPr/>
        </p:nvSpPr>
        <p:spPr>
          <a:xfrm>
            <a:off x="1364719" y="3014466"/>
            <a:ext cx="2334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rgbClr val="FFAFB8"/>
                </a:solidFill>
              </a:rPr>
              <a:t>Zwiększanie rodzimych inwestycji w Polsce oraz poza granicami. Wsparcie inwestycji zagranicznych na terenie naszego kraju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9B607E70-D485-490F-8DD0-0CE7C49365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786" y="4878058"/>
            <a:ext cx="505805" cy="505805"/>
          </a:xfrm>
          <a:prstGeom prst="rect">
            <a:avLst/>
          </a:prstGeom>
        </p:spPr>
      </p:pic>
      <p:pic>
        <p:nvPicPr>
          <p:cNvPr id="27" name="Obraz 26" descr="Obraz zawierający czerwony, zewnętrzne, znak&#10;&#10;Opis wygenerowany automatycznie">
            <a:extLst>
              <a:ext uri="{FF2B5EF4-FFF2-40B4-BE49-F238E27FC236}">
                <a16:creationId xmlns:a16="http://schemas.microsoft.com/office/drawing/2014/main" id="{FBD91061-0E95-417A-8AAD-B4999BC1D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036" y="1376528"/>
            <a:ext cx="2661111" cy="2531410"/>
          </a:xfrm>
          <a:prstGeom prst="rect">
            <a:avLst/>
          </a:prstGeom>
        </p:spPr>
      </p:pic>
      <p:sp>
        <p:nvSpPr>
          <p:cNvPr id="28" name="pole tekstowe 27">
            <a:extLst>
              <a:ext uri="{FF2B5EF4-FFF2-40B4-BE49-F238E27FC236}">
                <a16:creationId xmlns:a16="http://schemas.microsoft.com/office/drawing/2014/main" id="{75EA347A-DB72-4C0B-8BC5-5FB1CEFA7B2B}"/>
              </a:ext>
            </a:extLst>
          </p:cNvPr>
          <p:cNvSpPr txBox="1"/>
          <p:nvPr/>
        </p:nvSpPr>
        <p:spPr>
          <a:xfrm>
            <a:off x="4652262" y="3019671"/>
            <a:ext cx="2334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rgbClr val="FFAFB8"/>
                </a:solidFill>
              </a:rPr>
              <a:t>Wsparcie polskiego eksportu ze szczególnym uwzględnieniem małych </a:t>
            </a:r>
            <a:r>
              <a:rPr lang="pl-PL" sz="1200" dirty="0" err="1">
                <a:solidFill>
                  <a:srgbClr val="FFAFB8"/>
                </a:solidFill>
              </a:rPr>
              <a:t>iśrednich</a:t>
            </a:r>
            <a:r>
              <a:rPr lang="pl-PL" sz="1200" dirty="0">
                <a:solidFill>
                  <a:srgbClr val="FFAFB8"/>
                </a:solidFill>
              </a:rPr>
              <a:t> przedsiębiorstw MSP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A5A07C32-7002-4BCF-8148-921BF9D5EC2C}"/>
              </a:ext>
            </a:extLst>
          </p:cNvPr>
          <p:cNvSpPr txBox="1"/>
          <p:nvPr/>
        </p:nvSpPr>
        <p:spPr>
          <a:xfrm>
            <a:off x="4634566" y="2497797"/>
            <a:ext cx="2551545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pl-PL" sz="2400" b="1" dirty="0">
                <a:solidFill>
                  <a:schemeClr val="bg1"/>
                </a:solidFill>
              </a:rPr>
              <a:t>Export</a:t>
            </a:r>
          </a:p>
        </p:txBody>
      </p:sp>
      <p:pic>
        <p:nvPicPr>
          <p:cNvPr id="30" name="Obraz 29">
            <a:extLst>
              <a:ext uri="{FF2B5EF4-FFF2-40B4-BE49-F238E27FC236}">
                <a16:creationId xmlns:a16="http://schemas.microsoft.com/office/drawing/2014/main" id="{4A9C570D-C7D6-4990-965A-9D798FB0CD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564" y="1682014"/>
            <a:ext cx="490220" cy="490220"/>
          </a:xfrm>
          <a:prstGeom prst="rect">
            <a:avLst/>
          </a:prstGeom>
        </p:spPr>
      </p:pic>
      <p:sp>
        <p:nvSpPr>
          <p:cNvPr id="31" name="Symbol zastępczy tekstu 4">
            <a:extLst>
              <a:ext uri="{FF2B5EF4-FFF2-40B4-BE49-F238E27FC236}">
                <a16:creationId xmlns:a16="http://schemas.microsoft.com/office/drawing/2014/main" id="{B3EAE205-114B-4DE5-A150-ECD608A77EA7}"/>
              </a:ext>
            </a:extLst>
          </p:cNvPr>
          <p:cNvSpPr txBox="1">
            <a:spLocks/>
          </p:cNvSpPr>
          <p:nvPr/>
        </p:nvSpPr>
        <p:spPr>
          <a:xfrm>
            <a:off x="324000" y="324914"/>
            <a:ext cx="9612000" cy="8270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Główne elementy oddziaływania na rynek</a:t>
            </a:r>
          </a:p>
        </p:txBody>
      </p:sp>
    </p:spTree>
    <p:extLst>
      <p:ext uri="{BB962C8B-B14F-4D97-AF65-F5344CB8AC3E}">
        <p14:creationId xmlns:p14="http://schemas.microsoft.com/office/powerpoint/2010/main" val="3741048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Obraz 36" descr="Obraz zawierający czerwony, zewnętrzne, znak&#10;&#10;Opis wygenerowany automatycznie">
            <a:extLst>
              <a:ext uri="{FF2B5EF4-FFF2-40B4-BE49-F238E27FC236}">
                <a16:creationId xmlns:a16="http://schemas.microsoft.com/office/drawing/2014/main" id="{FDA3A67E-DB12-4C32-A529-DBABD4BB5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189" y="4083201"/>
            <a:ext cx="1985589" cy="1888812"/>
          </a:xfrm>
          <a:prstGeom prst="rect">
            <a:avLst/>
          </a:prstGeom>
        </p:spPr>
      </p:pic>
      <p:pic>
        <p:nvPicPr>
          <p:cNvPr id="7" name="Obraz 6" descr="Obraz zawierający czerwony, zewnętrzne, znak&#10;&#10;Opis wygenerowany automatycznie">
            <a:extLst>
              <a:ext uri="{FF2B5EF4-FFF2-40B4-BE49-F238E27FC236}">
                <a16:creationId xmlns:a16="http://schemas.microsoft.com/office/drawing/2014/main" id="{8B1A088B-D72D-464B-9FFE-A5C727B50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01" y="1821822"/>
            <a:ext cx="1985589" cy="1888812"/>
          </a:xfrm>
          <a:prstGeom prst="rect">
            <a:avLst/>
          </a:prstGeom>
        </p:spPr>
      </p:pic>
      <p:pic>
        <p:nvPicPr>
          <p:cNvPr id="8" name="Obraz 7" descr="Obraz zawierający czerwony, zewnętrzne, znak&#10;&#10;Opis wygenerowany automatycznie">
            <a:extLst>
              <a:ext uri="{FF2B5EF4-FFF2-40B4-BE49-F238E27FC236}">
                <a16:creationId xmlns:a16="http://schemas.microsoft.com/office/drawing/2014/main" id="{18F3CA4E-8562-440D-89D5-1ABD01559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844" y="4104679"/>
            <a:ext cx="1985589" cy="1888812"/>
          </a:xfrm>
          <a:prstGeom prst="rect">
            <a:avLst/>
          </a:prstGeom>
        </p:spPr>
      </p:pic>
      <p:pic>
        <p:nvPicPr>
          <p:cNvPr id="9" name="Obraz 8" descr="Obraz zawierający czerwony, zewnętrzne, znak&#10;&#10;Opis wygenerowany automatycznie">
            <a:extLst>
              <a:ext uri="{FF2B5EF4-FFF2-40B4-BE49-F238E27FC236}">
                <a16:creationId xmlns:a16="http://schemas.microsoft.com/office/drawing/2014/main" id="{039C8CD0-8950-401F-AA9B-F3802D96B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564" y="4089604"/>
            <a:ext cx="1985589" cy="1888812"/>
          </a:xfrm>
          <a:prstGeom prst="rect">
            <a:avLst/>
          </a:prstGeom>
        </p:spPr>
      </p:pic>
      <p:pic>
        <p:nvPicPr>
          <p:cNvPr id="10" name="Obraz 9" descr="Obraz zawierający czerwony, zewnętrzne, znak&#10;&#10;Opis wygenerowany automatycznie">
            <a:extLst>
              <a:ext uri="{FF2B5EF4-FFF2-40B4-BE49-F238E27FC236}">
                <a16:creationId xmlns:a16="http://schemas.microsoft.com/office/drawing/2014/main" id="{AA6FF5BB-8C35-4478-8DE5-9B5B71EA2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582" y="4089604"/>
            <a:ext cx="1985589" cy="1888812"/>
          </a:xfrm>
          <a:prstGeom prst="rect">
            <a:avLst/>
          </a:prstGeom>
        </p:spPr>
      </p:pic>
      <p:pic>
        <p:nvPicPr>
          <p:cNvPr id="11" name="Obraz 10" descr="Obraz zawierający czerwony, zewnętrzne, znak&#10;&#10;Opis wygenerowany automatycznie">
            <a:extLst>
              <a:ext uri="{FF2B5EF4-FFF2-40B4-BE49-F238E27FC236}">
                <a16:creationId xmlns:a16="http://schemas.microsoft.com/office/drawing/2014/main" id="{D1580688-93C6-4130-BC30-B1BC66C70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507" y="1812000"/>
            <a:ext cx="1985589" cy="1888812"/>
          </a:xfrm>
          <a:prstGeom prst="rect">
            <a:avLst/>
          </a:prstGeom>
        </p:spPr>
      </p:pic>
      <p:pic>
        <p:nvPicPr>
          <p:cNvPr id="12" name="Obraz 11" descr="Obraz zawierający czerwony, zewnętrzne, znak&#10;&#10;Opis wygenerowany automatycznie">
            <a:extLst>
              <a:ext uri="{FF2B5EF4-FFF2-40B4-BE49-F238E27FC236}">
                <a16:creationId xmlns:a16="http://schemas.microsoft.com/office/drawing/2014/main" id="{9F32D422-2FDD-4899-BB63-9F5ACF9A6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243" y="1812000"/>
            <a:ext cx="1985589" cy="1888812"/>
          </a:xfrm>
          <a:prstGeom prst="rect">
            <a:avLst/>
          </a:prstGeom>
        </p:spPr>
      </p:pic>
      <p:pic>
        <p:nvPicPr>
          <p:cNvPr id="13" name="Obraz 12" descr="Obraz zawierający czerwony, zewnętrzne, znak&#10;&#10;Opis wygenerowany automatycznie">
            <a:extLst>
              <a:ext uri="{FF2B5EF4-FFF2-40B4-BE49-F238E27FC236}">
                <a16:creationId xmlns:a16="http://schemas.microsoft.com/office/drawing/2014/main" id="{6DC58AAB-2866-4B43-A21C-F22ECBEFD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963" y="1796925"/>
            <a:ext cx="1985589" cy="1888812"/>
          </a:xfrm>
          <a:prstGeom prst="rect">
            <a:avLst/>
          </a:prstGeom>
        </p:spPr>
      </p:pic>
      <p:pic>
        <p:nvPicPr>
          <p:cNvPr id="14" name="Obraz 13" descr="Obraz zawierający czerwony, zewnętrzne, znak&#10;&#10;Opis wygenerowany automatycznie">
            <a:extLst>
              <a:ext uri="{FF2B5EF4-FFF2-40B4-BE49-F238E27FC236}">
                <a16:creationId xmlns:a16="http://schemas.microsoft.com/office/drawing/2014/main" id="{5E5DF4B3-DD3A-42BC-8800-891DDF925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87" y="1812000"/>
            <a:ext cx="1985589" cy="1888812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9D274E33-CAE8-4708-AA31-A0EF22C02966}"/>
              </a:ext>
            </a:extLst>
          </p:cNvPr>
          <p:cNvSpPr txBox="1"/>
          <p:nvPr/>
        </p:nvSpPr>
        <p:spPr>
          <a:xfrm>
            <a:off x="741787" y="2834661"/>
            <a:ext cx="19195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 dirty="0">
                <a:solidFill>
                  <a:schemeClr val="bg1"/>
                </a:solidFill>
              </a:rPr>
              <a:t>Analiza potencjału eksportowego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0929D236-DB95-4B9D-8DF3-487C2EC48BD2}"/>
              </a:ext>
            </a:extLst>
          </p:cNvPr>
          <p:cNvSpPr txBox="1"/>
          <p:nvPr/>
        </p:nvSpPr>
        <p:spPr>
          <a:xfrm>
            <a:off x="5010925" y="2862588"/>
            <a:ext cx="22710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 dirty="0">
                <a:solidFill>
                  <a:schemeClr val="bg1"/>
                </a:solidFill>
              </a:rPr>
              <a:t>Opracowanie listy partnerów biznesowych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FEEEC907-316F-483E-B3F7-F8FC5212B375}"/>
              </a:ext>
            </a:extLst>
          </p:cNvPr>
          <p:cNvSpPr txBox="1"/>
          <p:nvPr/>
        </p:nvSpPr>
        <p:spPr>
          <a:xfrm>
            <a:off x="9421096" y="2914648"/>
            <a:ext cx="227101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 dirty="0">
                <a:solidFill>
                  <a:schemeClr val="bg1"/>
                </a:solidFill>
              </a:rPr>
              <a:t>Organizacja spotkań B2B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365399C3-801A-48D1-A75C-372F30EDD40A}"/>
              </a:ext>
            </a:extLst>
          </p:cNvPr>
          <p:cNvSpPr txBox="1"/>
          <p:nvPr/>
        </p:nvSpPr>
        <p:spPr>
          <a:xfrm>
            <a:off x="3043781" y="2825965"/>
            <a:ext cx="161298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 dirty="0">
                <a:solidFill>
                  <a:schemeClr val="bg1"/>
                </a:solidFill>
              </a:rPr>
              <a:t>Przygotowywanie pakietów informacyjnych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437F3645-57C2-47E1-A5E9-82A8DD87A46D}"/>
              </a:ext>
            </a:extLst>
          </p:cNvPr>
          <p:cNvSpPr txBox="1"/>
          <p:nvPr/>
        </p:nvSpPr>
        <p:spPr>
          <a:xfrm>
            <a:off x="7455903" y="5106255"/>
            <a:ext cx="17716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 dirty="0">
                <a:solidFill>
                  <a:schemeClr val="bg1"/>
                </a:solidFill>
              </a:rPr>
              <a:t>Szkolenia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E5464584-45F4-4744-9C1F-35AFFA0237C0}"/>
              </a:ext>
            </a:extLst>
          </p:cNvPr>
          <p:cNvSpPr txBox="1"/>
          <p:nvPr/>
        </p:nvSpPr>
        <p:spPr>
          <a:xfrm>
            <a:off x="7435507" y="2876029"/>
            <a:ext cx="161656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 dirty="0">
                <a:solidFill>
                  <a:schemeClr val="bg1"/>
                </a:solidFill>
              </a:rPr>
              <a:t>Weryfikacja partnerów biznesowych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BCE8706C-C55B-42AB-9A00-1C9782921FBA}"/>
              </a:ext>
            </a:extLst>
          </p:cNvPr>
          <p:cNvSpPr txBox="1"/>
          <p:nvPr/>
        </p:nvSpPr>
        <p:spPr>
          <a:xfrm>
            <a:off x="2924714" y="5121331"/>
            <a:ext cx="19440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 dirty="0">
                <a:solidFill>
                  <a:schemeClr val="bg1"/>
                </a:solidFill>
              </a:rPr>
              <a:t>Wsparcie w kontaktach z administracją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2010629F-2B37-450F-85AB-C54F1A463318}"/>
              </a:ext>
            </a:extLst>
          </p:cNvPr>
          <p:cNvSpPr txBox="1"/>
          <p:nvPr/>
        </p:nvSpPr>
        <p:spPr>
          <a:xfrm>
            <a:off x="4994721" y="5121331"/>
            <a:ext cx="227101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 dirty="0">
                <a:solidFill>
                  <a:schemeClr val="bg1"/>
                </a:solidFill>
              </a:rPr>
              <a:t>Wsparcie komunikacyjne</a:t>
            </a:r>
            <a:endParaRPr lang="en-US" sz="1050" dirty="0">
              <a:solidFill>
                <a:schemeClr val="bg1"/>
              </a:solidFill>
            </a:endParaRPr>
          </a:p>
        </p:txBody>
      </p:sp>
      <p:pic>
        <p:nvPicPr>
          <p:cNvPr id="23" name="Obraz 22" descr="Obraz zawierający grafika wektorowa&#10;&#10;Opis wygenerowany automatycznie">
            <a:extLst>
              <a:ext uri="{FF2B5EF4-FFF2-40B4-BE49-F238E27FC236}">
                <a16:creationId xmlns:a16="http://schemas.microsoft.com/office/drawing/2014/main" id="{36B6B922-21FA-49B0-8029-8677F1F5F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258" y="4210083"/>
            <a:ext cx="971886" cy="971886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0AF28664-F78C-492D-B06B-3B10E6E04F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922" y="1978336"/>
            <a:ext cx="1003945" cy="1003945"/>
          </a:xfrm>
          <a:prstGeom prst="rect">
            <a:avLst/>
          </a:prstGeom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F1B8AC00-72E5-4596-BA75-2A3E6345EB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489" y="4195386"/>
            <a:ext cx="1033571" cy="1033571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DA83D5BE-4E50-4A88-B016-47470643B2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985" y="4195386"/>
            <a:ext cx="892545" cy="892545"/>
          </a:xfrm>
          <a:prstGeom prst="rect">
            <a:avLst/>
          </a:prstGeom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0DFB134F-5AF0-45F2-AC2B-55BB48255D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947" y="1966708"/>
            <a:ext cx="954512" cy="954512"/>
          </a:xfrm>
          <a:prstGeom prst="rect">
            <a:avLst/>
          </a:prstGeom>
        </p:spPr>
      </p:pic>
      <p:pic>
        <p:nvPicPr>
          <p:cNvPr id="31" name="Obraz 30" descr="Obraz zawierający czerwony, zewnętrzne, znak&#10;&#10;Opis wygenerowany automatycznie">
            <a:extLst>
              <a:ext uri="{FF2B5EF4-FFF2-40B4-BE49-F238E27FC236}">
                <a16:creationId xmlns:a16="http://schemas.microsoft.com/office/drawing/2014/main" id="{89F83594-75DB-4D9E-B0C6-16FCF2991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" y="4089604"/>
            <a:ext cx="1985589" cy="1888812"/>
          </a:xfrm>
          <a:prstGeom prst="rect">
            <a:avLst/>
          </a:prstGeom>
        </p:spPr>
      </p:pic>
      <p:sp>
        <p:nvSpPr>
          <p:cNvPr id="32" name="pole tekstowe 31">
            <a:extLst>
              <a:ext uri="{FF2B5EF4-FFF2-40B4-BE49-F238E27FC236}">
                <a16:creationId xmlns:a16="http://schemas.microsoft.com/office/drawing/2014/main" id="{AA5E1BEB-EA62-4261-8A7B-F257D2C9BB4E}"/>
              </a:ext>
            </a:extLst>
          </p:cNvPr>
          <p:cNvSpPr txBox="1"/>
          <p:nvPr/>
        </p:nvSpPr>
        <p:spPr>
          <a:xfrm>
            <a:off x="839362" y="5167498"/>
            <a:ext cx="17716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 dirty="0">
                <a:solidFill>
                  <a:schemeClr val="bg1"/>
                </a:solidFill>
              </a:rPr>
              <a:t>Organizacja misji biznesowych</a:t>
            </a:r>
          </a:p>
        </p:txBody>
      </p:sp>
      <p:pic>
        <p:nvPicPr>
          <p:cNvPr id="33" name="Obraz 32">
            <a:extLst>
              <a:ext uri="{FF2B5EF4-FFF2-40B4-BE49-F238E27FC236}">
                <a16:creationId xmlns:a16="http://schemas.microsoft.com/office/drawing/2014/main" id="{887C115F-F89A-4FC8-B49A-8D0616C940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947" y="4296927"/>
            <a:ext cx="963082" cy="963082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7889830B-A4E4-437C-8D97-D35D2FBB18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168" y="4328818"/>
            <a:ext cx="734416" cy="734416"/>
          </a:xfrm>
          <a:prstGeom prst="rect">
            <a:avLst/>
          </a:prstGeom>
        </p:spPr>
      </p:pic>
      <p:pic>
        <p:nvPicPr>
          <p:cNvPr id="34" name="Obraz 33">
            <a:extLst>
              <a:ext uri="{FF2B5EF4-FFF2-40B4-BE49-F238E27FC236}">
                <a16:creationId xmlns:a16="http://schemas.microsoft.com/office/drawing/2014/main" id="{1140D84F-C4F2-4168-9600-039E5815ECB2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108" y="1965734"/>
            <a:ext cx="995516" cy="995516"/>
          </a:xfrm>
          <a:prstGeom prst="rect">
            <a:avLst/>
          </a:prstGeom>
        </p:spPr>
      </p:pic>
      <p:pic>
        <p:nvPicPr>
          <p:cNvPr id="36" name="Obraz 35">
            <a:extLst>
              <a:ext uri="{FF2B5EF4-FFF2-40B4-BE49-F238E27FC236}">
                <a16:creationId xmlns:a16="http://schemas.microsoft.com/office/drawing/2014/main" id="{0518FA22-CA0A-4567-86FC-B4D6F3A3D2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046" y="1978336"/>
            <a:ext cx="866014" cy="866014"/>
          </a:xfrm>
          <a:prstGeom prst="rect">
            <a:avLst/>
          </a:prstGeom>
          <a:ln>
            <a:noFill/>
          </a:ln>
        </p:spPr>
      </p:pic>
      <p:sp>
        <p:nvSpPr>
          <p:cNvPr id="38" name="pole tekstowe 37">
            <a:extLst>
              <a:ext uri="{FF2B5EF4-FFF2-40B4-BE49-F238E27FC236}">
                <a16:creationId xmlns:a16="http://schemas.microsoft.com/office/drawing/2014/main" id="{1C18E628-57AB-40E2-9490-EEFA0B429790}"/>
              </a:ext>
            </a:extLst>
          </p:cNvPr>
          <p:cNvSpPr txBox="1"/>
          <p:nvPr/>
        </p:nvSpPr>
        <p:spPr>
          <a:xfrm>
            <a:off x="9795008" y="5123043"/>
            <a:ext cx="17716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 dirty="0">
                <a:solidFill>
                  <a:schemeClr val="bg1"/>
                </a:solidFill>
              </a:rPr>
              <a:t>Udostępnienie powierzchni biurowej za granicą </a:t>
            </a:r>
          </a:p>
        </p:txBody>
      </p:sp>
      <p:pic>
        <p:nvPicPr>
          <p:cNvPr id="39" name="Obraz 38">
            <a:extLst>
              <a:ext uri="{FF2B5EF4-FFF2-40B4-BE49-F238E27FC236}">
                <a16:creationId xmlns:a16="http://schemas.microsoft.com/office/drawing/2014/main" id="{49F25151-60C1-4AD3-9045-B5326CCF112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05" y="1965734"/>
            <a:ext cx="955486" cy="955486"/>
          </a:xfrm>
          <a:prstGeom prst="rect">
            <a:avLst/>
          </a:prstGeom>
        </p:spPr>
      </p:pic>
      <p:sp>
        <p:nvSpPr>
          <p:cNvPr id="41" name="Symbol zastępczy zawartości 1">
            <a:extLst>
              <a:ext uri="{FF2B5EF4-FFF2-40B4-BE49-F238E27FC236}">
                <a16:creationId xmlns:a16="http://schemas.microsoft.com/office/drawing/2014/main" id="{B4AFDE1D-8BA3-4420-9E17-0D4F84F00BAE}"/>
              </a:ext>
            </a:extLst>
          </p:cNvPr>
          <p:cNvSpPr txBox="1">
            <a:spLocks/>
          </p:cNvSpPr>
          <p:nvPr/>
        </p:nvSpPr>
        <p:spPr>
          <a:xfrm>
            <a:off x="323849" y="1287138"/>
            <a:ext cx="9490001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pl-PL" sz="2000" dirty="0">
                <a:solidFill>
                  <a:srgbClr val="C00000"/>
                </a:solidFill>
              </a:rPr>
              <a:t>Przegląd oferty eksportowej PAIH S.A.</a:t>
            </a:r>
          </a:p>
        </p:txBody>
      </p:sp>
      <p:sp>
        <p:nvSpPr>
          <p:cNvPr id="42" name="Symbol zastępczy tekstu 4">
            <a:extLst>
              <a:ext uri="{FF2B5EF4-FFF2-40B4-BE49-F238E27FC236}">
                <a16:creationId xmlns:a16="http://schemas.microsoft.com/office/drawing/2014/main" id="{B9BF217F-9775-4DD0-8928-03FDAA5A758D}"/>
              </a:ext>
            </a:extLst>
          </p:cNvPr>
          <p:cNvSpPr txBox="1">
            <a:spLocks/>
          </p:cNvSpPr>
          <p:nvPr/>
        </p:nvSpPr>
        <p:spPr>
          <a:xfrm>
            <a:off x="324000" y="324914"/>
            <a:ext cx="9612000" cy="8270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Główne elementy oddziaływania na rynek </a:t>
            </a:r>
          </a:p>
        </p:txBody>
      </p:sp>
    </p:spTree>
    <p:extLst>
      <p:ext uri="{BB962C8B-B14F-4D97-AF65-F5344CB8AC3E}">
        <p14:creationId xmlns:p14="http://schemas.microsoft.com/office/powerpoint/2010/main" val="2785815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czerwony, zewnętrzne, znak&#10;&#10;Opis wygenerowany automatycznie">
            <a:extLst>
              <a:ext uri="{FF2B5EF4-FFF2-40B4-BE49-F238E27FC236}">
                <a16:creationId xmlns:a16="http://schemas.microsoft.com/office/drawing/2014/main" id="{8B1A088B-D72D-464B-9FFE-A5C727B50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31" y="4104679"/>
            <a:ext cx="1985589" cy="1888812"/>
          </a:xfrm>
          <a:prstGeom prst="rect">
            <a:avLst/>
          </a:prstGeom>
        </p:spPr>
      </p:pic>
      <p:pic>
        <p:nvPicPr>
          <p:cNvPr id="8" name="Obraz 7" descr="Obraz zawierający czerwony, zewnętrzne, znak&#10;&#10;Opis wygenerowany automatycznie">
            <a:extLst>
              <a:ext uri="{FF2B5EF4-FFF2-40B4-BE49-F238E27FC236}">
                <a16:creationId xmlns:a16="http://schemas.microsoft.com/office/drawing/2014/main" id="{18F3CA4E-8562-440D-89D5-1ABD01559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967" y="4104679"/>
            <a:ext cx="1985589" cy="1888812"/>
          </a:xfrm>
          <a:prstGeom prst="rect">
            <a:avLst/>
          </a:prstGeom>
        </p:spPr>
      </p:pic>
      <p:pic>
        <p:nvPicPr>
          <p:cNvPr id="9" name="Obraz 8" descr="Obraz zawierający czerwony, zewnętrzne, znak&#10;&#10;Opis wygenerowany automatycznie">
            <a:extLst>
              <a:ext uri="{FF2B5EF4-FFF2-40B4-BE49-F238E27FC236}">
                <a16:creationId xmlns:a16="http://schemas.microsoft.com/office/drawing/2014/main" id="{039C8CD0-8950-401F-AA9B-F3802D96B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687" y="4089604"/>
            <a:ext cx="1985589" cy="1888812"/>
          </a:xfrm>
          <a:prstGeom prst="rect">
            <a:avLst/>
          </a:prstGeom>
        </p:spPr>
      </p:pic>
      <p:pic>
        <p:nvPicPr>
          <p:cNvPr id="10" name="Obraz 9" descr="Obraz zawierający czerwony, zewnętrzne, znak&#10;&#10;Opis wygenerowany automatycznie">
            <a:extLst>
              <a:ext uri="{FF2B5EF4-FFF2-40B4-BE49-F238E27FC236}">
                <a16:creationId xmlns:a16="http://schemas.microsoft.com/office/drawing/2014/main" id="{AA6FF5BB-8C35-4478-8DE5-9B5B71EA2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705" y="4089604"/>
            <a:ext cx="1985589" cy="1888812"/>
          </a:xfrm>
          <a:prstGeom prst="rect">
            <a:avLst/>
          </a:prstGeom>
        </p:spPr>
      </p:pic>
      <p:pic>
        <p:nvPicPr>
          <p:cNvPr id="11" name="Obraz 10" descr="Obraz zawierający czerwony, zewnętrzne, znak&#10;&#10;Opis wygenerowany automatycznie">
            <a:extLst>
              <a:ext uri="{FF2B5EF4-FFF2-40B4-BE49-F238E27FC236}">
                <a16:creationId xmlns:a16="http://schemas.microsoft.com/office/drawing/2014/main" id="{D1580688-93C6-4130-BC30-B1BC66C70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630" y="1812000"/>
            <a:ext cx="1985589" cy="1888812"/>
          </a:xfrm>
          <a:prstGeom prst="rect">
            <a:avLst/>
          </a:prstGeom>
        </p:spPr>
      </p:pic>
      <p:pic>
        <p:nvPicPr>
          <p:cNvPr id="12" name="Obraz 11" descr="Obraz zawierający czerwony, zewnętrzne, znak&#10;&#10;Opis wygenerowany automatycznie">
            <a:extLst>
              <a:ext uri="{FF2B5EF4-FFF2-40B4-BE49-F238E27FC236}">
                <a16:creationId xmlns:a16="http://schemas.microsoft.com/office/drawing/2014/main" id="{9F32D422-2FDD-4899-BB63-9F5ACF9A6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366" y="1812000"/>
            <a:ext cx="1985589" cy="1888812"/>
          </a:xfrm>
          <a:prstGeom prst="rect">
            <a:avLst/>
          </a:prstGeom>
        </p:spPr>
      </p:pic>
      <p:pic>
        <p:nvPicPr>
          <p:cNvPr id="13" name="Obraz 12" descr="Obraz zawierający czerwony, zewnętrzne, znak&#10;&#10;Opis wygenerowany automatycznie">
            <a:extLst>
              <a:ext uri="{FF2B5EF4-FFF2-40B4-BE49-F238E27FC236}">
                <a16:creationId xmlns:a16="http://schemas.microsoft.com/office/drawing/2014/main" id="{6DC58AAB-2866-4B43-A21C-F22ECBEFD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086" y="1796925"/>
            <a:ext cx="1985589" cy="1888812"/>
          </a:xfrm>
          <a:prstGeom prst="rect">
            <a:avLst/>
          </a:prstGeom>
        </p:spPr>
      </p:pic>
      <p:pic>
        <p:nvPicPr>
          <p:cNvPr id="14" name="Obraz 13" descr="Obraz zawierający czerwony, zewnętrzne, znak&#10;&#10;Opis wygenerowany automatycznie">
            <a:extLst>
              <a:ext uri="{FF2B5EF4-FFF2-40B4-BE49-F238E27FC236}">
                <a16:creationId xmlns:a16="http://schemas.microsoft.com/office/drawing/2014/main" id="{5E5DF4B3-DD3A-42BC-8800-891DDF925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10" y="1812000"/>
            <a:ext cx="1985589" cy="1888812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9D274E33-CAE8-4708-AA31-A0EF22C02966}"/>
              </a:ext>
            </a:extLst>
          </p:cNvPr>
          <p:cNvSpPr txBox="1"/>
          <p:nvPr/>
        </p:nvSpPr>
        <p:spPr>
          <a:xfrm>
            <a:off x="732910" y="2834661"/>
            <a:ext cx="19195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 dirty="0">
                <a:solidFill>
                  <a:schemeClr val="bg1"/>
                </a:solidFill>
              </a:rPr>
              <a:t>Przygotowanie pakietów informacyjnych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0929D236-DB95-4B9D-8DF3-487C2EC48BD2}"/>
              </a:ext>
            </a:extLst>
          </p:cNvPr>
          <p:cNvSpPr txBox="1"/>
          <p:nvPr/>
        </p:nvSpPr>
        <p:spPr>
          <a:xfrm>
            <a:off x="5002048" y="2862588"/>
            <a:ext cx="22710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 dirty="0">
                <a:solidFill>
                  <a:schemeClr val="bg1"/>
                </a:solidFill>
              </a:rPr>
              <a:t>Przygotowanie ofert </a:t>
            </a:r>
          </a:p>
          <a:p>
            <a:pPr algn="ctr"/>
            <a:r>
              <a:rPr lang="pl-PL" sz="1050" dirty="0">
                <a:solidFill>
                  <a:schemeClr val="bg1"/>
                </a:solidFill>
              </a:rPr>
              <a:t>nieruchomości inwestycyjnych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FEEEC907-316F-483E-B3F7-F8FC5212B375}"/>
              </a:ext>
            </a:extLst>
          </p:cNvPr>
          <p:cNvSpPr txBox="1"/>
          <p:nvPr/>
        </p:nvSpPr>
        <p:spPr>
          <a:xfrm>
            <a:off x="523100" y="5121330"/>
            <a:ext cx="227101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 dirty="0">
                <a:solidFill>
                  <a:schemeClr val="bg1"/>
                </a:solidFill>
              </a:rPr>
              <a:t>Organizacja spotkań B2B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365399C3-801A-48D1-A75C-372F30EDD40A}"/>
              </a:ext>
            </a:extLst>
          </p:cNvPr>
          <p:cNvSpPr txBox="1"/>
          <p:nvPr/>
        </p:nvSpPr>
        <p:spPr>
          <a:xfrm>
            <a:off x="3131595" y="2829612"/>
            <a:ext cx="161298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 dirty="0">
                <a:solidFill>
                  <a:schemeClr val="bg1"/>
                </a:solidFill>
              </a:rPr>
              <a:t>Opracowanie informacji o zachętach inwestycyjnych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437F3645-57C2-47E1-A5E9-82A8DD87A46D}"/>
              </a:ext>
            </a:extLst>
          </p:cNvPr>
          <p:cNvSpPr txBox="1"/>
          <p:nvPr/>
        </p:nvSpPr>
        <p:spPr>
          <a:xfrm>
            <a:off x="7447026" y="5106255"/>
            <a:ext cx="17716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 dirty="0">
                <a:solidFill>
                  <a:schemeClr val="bg1"/>
                </a:solidFill>
              </a:rPr>
              <a:t>Szkolenia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E5464584-45F4-4744-9C1F-35AFFA0237C0}"/>
              </a:ext>
            </a:extLst>
          </p:cNvPr>
          <p:cNvSpPr txBox="1"/>
          <p:nvPr/>
        </p:nvSpPr>
        <p:spPr>
          <a:xfrm>
            <a:off x="7426630" y="2876029"/>
            <a:ext cx="161656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 dirty="0">
                <a:solidFill>
                  <a:schemeClr val="bg1"/>
                </a:solidFill>
              </a:rPr>
              <a:t>Przeprowadzanie audytów nieruchomości inwestycyjnych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BCE8706C-C55B-42AB-9A00-1C9782921FBA}"/>
              </a:ext>
            </a:extLst>
          </p:cNvPr>
          <p:cNvSpPr txBox="1"/>
          <p:nvPr/>
        </p:nvSpPr>
        <p:spPr>
          <a:xfrm>
            <a:off x="2915837" y="5121331"/>
            <a:ext cx="19440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 dirty="0">
                <a:solidFill>
                  <a:schemeClr val="bg1"/>
                </a:solidFill>
              </a:rPr>
              <a:t>Wsparcie w kontaktach z administracją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2010629F-2B37-450F-85AB-C54F1A463318}"/>
              </a:ext>
            </a:extLst>
          </p:cNvPr>
          <p:cNvSpPr txBox="1"/>
          <p:nvPr/>
        </p:nvSpPr>
        <p:spPr>
          <a:xfrm>
            <a:off x="4985844" y="5121331"/>
            <a:ext cx="227101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 dirty="0">
                <a:solidFill>
                  <a:schemeClr val="bg1"/>
                </a:solidFill>
              </a:rPr>
              <a:t>Wsparcie komunikacyjne</a:t>
            </a:r>
            <a:endParaRPr lang="en-US" sz="1050" dirty="0">
              <a:solidFill>
                <a:schemeClr val="bg1"/>
              </a:solidFill>
            </a:endParaRPr>
          </a:p>
        </p:txBody>
      </p:sp>
      <p:pic>
        <p:nvPicPr>
          <p:cNvPr id="23" name="Obraz 22" descr="Obraz zawierający grafika wektorowa&#10;&#10;Opis wygenerowany automatycznie">
            <a:extLst>
              <a:ext uri="{FF2B5EF4-FFF2-40B4-BE49-F238E27FC236}">
                <a16:creationId xmlns:a16="http://schemas.microsoft.com/office/drawing/2014/main" id="{36B6B922-21FA-49B0-8029-8677F1F5F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381" y="4210083"/>
            <a:ext cx="971886" cy="971886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A4D0F543-5DD2-421E-9911-93DE88E46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471" y="1918474"/>
            <a:ext cx="1042776" cy="1042776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6946583B-D902-4E75-AFD1-D5C8EAF3CA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427" y="1937838"/>
            <a:ext cx="866014" cy="866014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0AF28664-F78C-492D-B06B-3B10E6E04F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33" y="4125528"/>
            <a:ext cx="1003945" cy="1003945"/>
          </a:xfrm>
          <a:prstGeom prst="rect">
            <a:avLst/>
          </a:prstGeom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F1B8AC00-72E5-4596-BA75-2A3E6345EB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612" y="4195386"/>
            <a:ext cx="1033571" cy="1033571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DA83D5BE-4E50-4A88-B016-47470643B2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907" y="1970043"/>
            <a:ext cx="892545" cy="892545"/>
          </a:xfrm>
          <a:prstGeom prst="rect">
            <a:avLst/>
          </a:prstGeom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0DFB134F-5AF0-45F2-AC2B-55BB48255D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021" y="1921517"/>
            <a:ext cx="954512" cy="954512"/>
          </a:xfrm>
          <a:prstGeom prst="rect">
            <a:avLst/>
          </a:prstGeom>
        </p:spPr>
      </p:pic>
      <p:pic>
        <p:nvPicPr>
          <p:cNvPr id="31" name="Obraz 30" descr="Obraz zawierający czerwony, zewnętrzne, znak&#10;&#10;Opis wygenerowany automatycznie">
            <a:extLst>
              <a:ext uri="{FF2B5EF4-FFF2-40B4-BE49-F238E27FC236}">
                <a16:creationId xmlns:a16="http://schemas.microsoft.com/office/drawing/2014/main" id="{89F83594-75DB-4D9E-B0C6-16FCF2991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806" y="1796925"/>
            <a:ext cx="1985589" cy="1888812"/>
          </a:xfrm>
          <a:prstGeom prst="rect">
            <a:avLst/>
          </a:prstGeom>
        </p:spPr>
      </p:pic>
      <p:sp>
        <p:nvSpPr>
          <p:cNvPr id="32" name="pole tekstowe 31">
            <a:extLst>
              <a:ext uri="{FF2B5EF4-FFF2-40B4-BE49-F238E27FC236}">
                <a16:creationId xmlns:a16="http://schemas.microsoft.com/office/drawing/2014/main" id="{AA5E1BEB-EA62-4261-8A7B-F257D2C9BB4E}"/>
              </a:ext>
            </a:extLst>
          </p:cNvPr>
          <p:cNvSpPr txBox="1"/>
          <p:nvPr/>
        </p:nvSpPr>
        <p:spPr>
          <a:xfrm>
            <a:off x="9584734" y="2876029"/>
            <a:ext cx="17716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 dirty="0">
                <a:solidFill>
                  <a:schemeClr val="bg1"/>
                </a:solidFill>
              </a:rPr>
              <a:t>Konsulting lokalizacyjny</a:t>
            </a:r>
          </a:p>
        </p:txBody>
      </p:sp>
      <p:pic>
        <p:nvPicPr>
          <p:cNvPr id="33" name="Obraz 32">
            <a:extLst>
              <a:ext uri="{FF2B5EF4-FFF2-40B4-BE49-F238E27FC236}">
                <a16:creationId xmlns:a16="http://schemas.microsoft.com/office/drawing/2014/main" id="{887C115F-F89A-4FC8-B49A-8D0616C940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034" y="1796925"/>
            <a:ext cx="963082" cy="963082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7889830B-A4E4-437C-8D97-D35D2FBB18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291" y="4328818"/>
            <a:ext cx="734416" cy="734416"/>
          </a:xfrm>
          <a:prstGeom prst="rect">
            <a:avLst/>
          </a:prstGeom>
        </p:spPr>
      </p:pic>
      <p:sp>
        <p:nvSpPr>
          <p:cNvPr id="37" name="Symbol zastępczy zawartości 1">
            <a:extLst>
              <a:ext uri="{FF2B5EF4-FFF2-40B4-BE49-F238E27FC236}">
                <a16:creationId xmlns:a16="http://schemas.microsoft.com/office/drawing/2014/main" id="{FA7A51DF-6ED7-4597-A920-3EA9A0F56734}"/>
              </a:ext>
            </a:extLst>
          </p:cNvPr>
          <p:cNvSpPr txBox="1">
            <a:spLocks/>
          </p:cNvSpPr>
          <p:nvPr/>
        </p:nvSpPr>
        <p:spPr>
          <a:xfrm>
            <a:off x="323849" y="1287138"/>
            <a:ext cx="9490001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pl-PL" sz="2000" dirty="0">
                <a:solidFill>
                  <a:srgbClr val="C00000"/>
                </a:solidFill>
              </a:rPr>
              <a:t>Przegląd oferty inwestycyjnej PAIH S.A.</a:t>
            </a:r>
          </a:p>
        </p:txBody>
      </p:sp>
      <p:sp>
        <p:nvSpPr>
          <p:cNvPr id="38" name="Symbol zastępczy tekstu 4">
            <a:extLst>
              <a:ext uri="{FF2B5EF4-FFF2-40B4-BE49-F238E27FC236}">
                <a16:creationId xmlns:a16="http://schemas.microsoft.com/office/drawing/2014/main" id="{4D4EBFDB-244D-405F-A513-FCC7A6607595}"/>
              </a:ext>
            </a:extLst>
          </p:cNvPr>
          <p:cNvSpPr txBox="1">
            <a:spLocks/>
          </p:cNvSpPr>
          <p:nvPr/>
        </p:nvSpPr>
        <p:spPr>
          <a:xfrm>
            <a:off x="324000" y="324914"/>
            <a:ext cx="9612000" cy="8270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/>
              <a:t>Główne elementy oddziaływania na rynek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64926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czerwony, zewnętrzne, znak&#10;&#10;Opis wygenerowany automatycznie">
            <a:extLst>
              <a:ext uri="{FF2B5EF4-FFF2-40B4-BE49-F238E27FC236}">
                <a16:creationId xmlns:a16="http://schemas.microsoft.com/office/drawing/2014/main" id="{8B1A088B-D72D-464B-9FFE-A5C727B50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694" y="1796925"/>
            <a:ext cx="1985589" cy="1888812"/>
          </a:xfrm>
          <a:prstGeom prst="rect">
            <a:avLst/>
          </a:prstGeom>
        </p:spPr>
      </p:pic>
      <p:pic>
        <p:nvPicPr>
          <p:cNvPr id="8" name="Obraz 7" descr="Obraz zawierający czerwony, zewnętrzne, znak&#10;&#10;Opis wygenerowany automatycznie">
            <a:extLst>
              <a:ext uri="{FF2B5EF4-FFF2-40B4-BE49-F238E27FC236}">
                <a16:creationId xmlns:a16="http://schemas.microsoft.com/office/drawing/2014/main" id="{18F3CA4E-8562-440D-89D5-1ABD01559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167" y="1803995"/>
            <a:ext cx="1985589" cy="1888812"/>
          </a:xfrm>
          <a:prstGeom prst="rect">
            <a:avLst/>
          </a:prstGeom>
        </p:spPr>
      </p:pic>
      <p:pic>
        <p:nvPicPr>
          <p:cNvPr id="9" name="Obraz 8" descr="Obraz zawierający czerwony, zewnętrzne, znak&#10;&#10;Opis wygenerowany automatycznie">
            <a:extLst>
              <a:ext uri="{FF2B5EF4-FFF2-40B4-BE49-F238E27FC236}">
                <a16:creationId xmlns:a16="http://schemas.microsoft.com/office/drawing/2014/main" id="{039C8CD0-8950-401F-AA9B-F3802D96B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877" y="4093528"/>
            <a:ext cx="1985589" cy="1888812"/>
          </a:xfrm>
          <a:prstGeom prst="rect">
            <a:avLst/>
          </a:prstGeom>
        </p:spPr>
      </p:pic>
      <p:pic>
        <p:nvPicPr>
          <p:cNvPr id="10" name="Obraz 9" descr="Obraz zawierający czerwony, zewnętrzne, znak&#10;&#10;Opis wygenerowany automatycznie">
            <a:extLst>
              <a:ext uri="{FF2B5EF4-FFF2-40B4-BE49-F238E27FC236}">
                <a16:creationId xmlns:a16="http://schemas.microsoft.com/office/drawing/2014/main" id="{AA6FF5BB-8C35-4478-8DE5-9B5B71EA2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16" y="4096674"/>
            <a:ext cx="1985589" cy="1888812"/>
          </a:xfrm>
          <a:prstGeom prst="rect">
            <a:avLst/>
          </a:prstGeom>
        </p:spPr>
      </p:pic>
      <p:pic>
        <p:nvPicPr>
          <p:cNvPr id="11" name="Obraz 10" descr="Obraz zawierający czerwony, zewnętrzne, znak&#10;&#10;Opis wygenerowany automatycznie">
            <a:extLst>
              <a:ext uri="{FF2B5EF4-FFF2-40B4-BE49-F238E27FC236}">
                <a16:creationId xmlns:a16="http://schemas.microsoft.com/office/drawing/2014/main" id="{D1580688-93C6-4130-BC30-B1BC66C70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88" y="1803995"/>
            <a:ext cx="1985589" cy="1888812"/>
          </a:xfrm>
          <a:prstGeom prst="rect">
            <a:avLst/>
          </a:prstGeom>
        </p:spPr>
      </p:pic>
      <p:pic>
        <p:nvPicPr>
          <p:cNvPr id="12" name="Obraz 11" descr="Obraz zawierający czerwony, zewnętrzne, znak&#10;&#10;Opis wygenerowany automatycznie">
            <a:extLst>
              <a:ext uri="{FF2B5EF4-FFF2-40B4-BE49-F238E27FC236}">
                <a16:creationId xmlns:a16="http://schemas.microsoft.com/office/drawing/2014/main" id="{9F32D422-2FDD-4899-BB63-9F5ACF9A6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760" y="4096674"/>
            <a:ext cx="1985589" cy="1888812"/>
          </a:xfrm>
          <a:prstGeom prst="rect">
            <a:avLst/>
          </a:prstGeom>
        </p:spPr>
      </p:pic>
      <p:pic>
        <p:nvPicPr>
          <p:cNvPr id="13" name="Obraz 12" descr="Obraz zawierający czerwony, zewnętrzne, znak&#10;&#10;Opis wygenerowany automatycznie">
            <a:extLst>
              <a:ext uri="{FF2B5EF4-FFF2-40B4-BE49-F238E27FC236}">
                <a16:creationId xmlns:a16="http://schemas.microsoft.com/office/drawing/2014/main" id="{6DC58AAB-2866-4B43-A21C-F22ECBEFD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167" y="4096674"/>
            <a:ext cx="1985589" cy="1888812"/>
          </a:xfrm>
          <a:prstGeom prst="rect">
            <a:avLst/>
          </a:prstGeom>
        </p:spPr>
      </p:pic>
      <p:pic>
        <p:nvPicPr>
          <p:cNvPr id="14" name="Obraz 13" descr="Obraz zawierający czerwony, zewnętrzne, znak&#10;&#10;Opis wygenerowany automatycznie">
            <a:extLst>
              <a:ext uri="{FF2B5EF4-FFF2-40B4-BE49-F238E27FC236}">
                <a16:creationId xmlns:a16="http://schemas.microsoft.com/office/drawing/2014/main" id="{5E5DF4B3-DD3A-42BC-8800-891DDF925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580" y="1796925"/>
            <a:ext cx="1985589" cy="1888812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9D274E33-CAE8-4708-AA31-A0EF22C02966}"/>
              </a:ext>
            </a:extLst>
          </p:cNvPr>
          <p:cNvSpPr txBox="1"/>
          <p:nvPr/>
        </p:nvSpPr>
        <p:spPr>
          <a:xfrm>
            <a:off x="7224580" y="2819586"/>
            <a:ext cx="191953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 dirty="0">
                <a:solidFill>
                  <a:schemeClr val="bg1"/>
                </a:solidFill>
              </a:rPr>
              <a:t>Współpraca na zasadach komercyjnych przy wydarzeniach PAIH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0929D236-DB95-4B9D-8DF3-487C2EC48BD2}"/>
              </a:ext>
            </a:extLst>
          </p:cNvPr>
          <p:cNvSpPr txBox="1"/>
          <p:nvPr/>
        </p:nvSpPr>
        <p:spPr>
          <a:xfrm>
            <a:off x="4953562" y="5176401"/>
            <a:ext cx="22710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 dirty="0">
                <a:solidFill>
                  <a:schemeClr val="bg1"/>
                </a:solidFill>
              </a:rPr>
              <a:t>Obsługa projektów promocji                oferty inwestycyjnych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FEEEC907-316F-483E-B3F7-F8FC5212B375}"/>
              </a:ext>
            </a:extLst>
          </p:cNvPr>
          <p:cNvSpPr txBox="1"/>
          <p:nvPr/>
        </p:nvSpPr>
        <p:spPr>
          <a:xfrm>
            <a:off x="4854563" y="2813576"/>
            <a:ext cx="22710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 dirty="0">
                <a:solidFill>
                  <a:schemeClr val="bg1"/>
                </a:solidFill>
              </a:rPr>
              <a:t>Współpraca z instytucjami                 sektora publicznego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365399C3-801A-48D1-A75C-372F30EDD40A}"/>
              </a:ext>
            </a:extLst>
          </p:cNvPr>
          <p:cNvSpPr txBox="1"/>
          <p:nvPr/>
        </p:nvSpPr>
        <p:spPr>
          <a:xfrm>
            <a:off x="945953" y="2821607"/>
            <a:ext cx="161298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 dirty="0">
                <a:solidFill>
                  <a:schemeClr val="bg1"/>
                </a:solidFill>
              </a:rPr>
              <a:t>Współpraca ze Specjalnymi Strefami Ekonomicznymi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437F3645-57C2-47E1-A5E9-82A8DD87A46D}"/>
              </a:ext>
            </a:extLst>
          </p:cNvPr>
          <p:cNvSpPr txBox="1"/>
          <p:nvPr/>
        </p:nvSpPr>
        <p:spPr>
          <a:xfrm>
            <a:off x="807837" y="5113325"/>
            <a:ext cx="177168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 dirty="0">
                <a:solidFill>
                  <a:schemeClr val="bg1"/>
                </a:solidFill>
              </a:rPr>
              <a:t>Staże, szkolenia, konferencje w zakresie standaryzacji procesu obsługi inwestora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E5464584-45F4-4744-9C1F-35AFFA0237C0}"/>
              </a:ext>
            </a:extLst>
          </p:cNvPr>
          <p:cNvSpPr txBox="1"/>
          <p:nvPr/>
        </p:nvSpPr>
        <p:spPr>
          <a:xfrm>
            <a:off x="2981473" y="5175875"/>
            <a:ext cx="161656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 dirty="0">
                <a:solidFill>
                  <a:schemeClr val="bg1"/>
                </a:solidFill>
              </a:rPr>
              <a:t>Udzielanie </a:t>
            </a:r>
            <a:r>
              <a:rPr lang="pl-PL" sz="1050" dirty="0" err="1">
                <a:solidFill>
                  <a:schemeClr val="bg1"/>
                </a:solidFill>
              </a:rPr>
              <a:t>Partonatu</a:t>
            </a:r>
            <a:r>
              <a:rPr lang="pl-PL" sz="1050" dirty="0">
                <a:solidFill>
                  <a:schemeClr val="bg1"/>
                </a:solidFill>
              </a:rPr>
              <a:t> Honorowego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BCE8706C-C55B-42AB-9A00-1C9782921FBA}"/>
              </a:ext>
            </a:extLst>
          </p:cNvPr>
          <p:cNvSpPr txBox="1"/>
          <p:nvPr/>
        </p:nvSpPr>
        <p:spPr>
          <a:xfrm>
            <a:off x="2911037" y="2820647"/>
            <a:ext cx="19440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 dirty="0">
                <a:solidFill>
                  <a:schemeClr val="bg1"/>
                </a:solidFill>
              </a:rPr>
              <a:t>Współpraca z partnerami regionalnymi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2010629F-2B37-450F-85AB-C54F1A463318}"/>
              </a:ext>
            </a:extLst>
          </p:cNvPr>
          <p:cNvSpPr txBox="1"/>
          <p:nvPr/>
        </p:nvSpPr>
        <p:spPr>
          <a:xfrm>
            <a:off x="7084410" y="5141296"/>
            <a:ext cx="22710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 dirty="0">
                <a:solidFill>
                  <a:schemeClr val="bg1"/>
                </a:solidFill>
              </a:rPr>
              <a:t>Wsparcie komunikacyjne przy realizacji wspólnych projektów</a:t>
            </a:r>
            <a:endParaRPr lang="en-US" sz="1050" dirty="0">
              <a:solidFill>
                <a:schemeClr val="bg1"/>
              </a:solidFill>
            </a:endParaRPr>
          </a:p>
        </p:txBody>
      </p:sp>
      <p:pic>
        <p:nvPicPr>
          <p:cNvPr id="23" name="Obraz 22" descr="Obraz zawierający grafika wektorowa&#10;&#10;Opis wygenerowany automatycznie">
            <a:extLst>
              <a:ext uri="{FF2B5EF4-FFF2-40B4-BE49-F238E27FC236}">
                <a16:creationId xmlns:a16="http://schemas.microsoft.com/office/drawing/2014/main" id="{36B6B922-21FA-49B0-8029-8677F1F5F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571" y="4214007"/>
            <a:ext cx="971886" cy="971886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A4D0F543-5DD2-421E-9911-93DE88E46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697" y="4188070"/>
            <a:ext cx="1042776" cy="1042776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6946583B-D902-4E75-AFD1-D5C8EAF3CA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097" y="1922763"/>
            <a:ext cx="866014" cy="866014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0AF28664-F78C-492D-B06B-3B10E6E04F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596" y="1817774"/>
            <a:ext cx="1003945" cy="1003945"/>
          </a:xfrm>
          <a:prstGeom prst="rect">
            <a:avLst/>
          </a:prstGeom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F1B8AC00-72E5-4596-BA75-2A3E6345EB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812" y="1894702"/>
            <a:ext cx="1033571" cy="1033571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DA83D5BE-4E50-4A88-B016-47470643B2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65" y="1962038"/>
            <a:ext cx="892545" cy="892545"/>
          </a:xfrm>
          <a:prstGeom prst="rect">
            <a:avLst/>
          </a:prstGeom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0DFB134F-5AF0-45F2-AC2B-55BB48255D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864" y="4221363"/>
            <a:ext cx="954512" cy="954512"/>
          </a:xfrm>
          <a:prstGeom prst="rect">
            <a:avLst/>
          </a:prstGeom>
        </p:spPr>
      </p:pic>
      <p:pic>
        <p:nvPicPr>
          <p:cNvPr id="31" name="Obraz 30" descr="Obraz zawierający czerwony, zewnętrzne, znak&#10;&#10;Opis wygenerowany automatycznie">
            <a:extLst>
              <a:ext uri="{FF2B5EF4-FFF2-40B4-BE49-F238E27FC236}">
                <a16:creationId xmlns:a16="http://schemas.microsoft.com/office/drawing/2014/main" id="{89F83594-75DB-4D9E-B0C6-16FCF2991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400" y="1803995"/>
            <a:ext cx="1985589" cy="1888812"/>
          </a:xfrm>
          <a:prstGeom prst="rect">
            <a:avLst/>
          </a:prstGeom>
        </p:spPr>
      </p:pic>
      <p:sp>
        <p:nvSpPr>
          <p:cNvPr id="32" name="pole tekstowe 31">
            <a:extLst>
              <a:ext uri="{FF2B5EF4-FFF2-40B4-BE49-F238E27FC236}">
                <a16:creationId xmlns:a16="http://schemas.microsoft.com/office/drawing/2014/main" id="{AA5E1BEB-EA62-4261-8A7B-F257D2C9BB4E}"/>
              </a:ext>
            </a:extLst>
          </p:cNvPr>
          <p:cNvSpPr txBox="1"/>
          <p:nvPr/>
        </p:nvSpPr>
        <p:spPr>
          <a:xfrm>
            <a:off x="9463328" y="2883099"/>
            <a:ext cx="17716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 dirty="0">
                <a:solidFill>
                  <a:schemeClr val="bg1"/>
                </a:solidFill>
              </a:rPr>
              <a:t>Współpraca przy organizacji misji biznesowych</a:t>
            </a:r>
          </a:p>
        </p:txBody>
      </p:sp>
      <p:pic>
        <p:nvPicPr>
          <p:cNvPr id="33" name="Obraz 32">
            <a:extLst>
              <a:ext uri="{FF2B5EF4-FFF2-40B4-BE49-F238E27FC236}">
                <a16:creationId xmlns:a16="http://schemas.microsoft.com/office/drawing/2014/main" id="{887C115F-F89A-4FC8-B49A-8D0616C940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628" y="1803995"/>
            <a:ext cx="963082" cy="963082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7889830B-A4E4-437C-8D97-D35D2FBB18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102" y="4335888"/>
            <a:ext cx="734416" cy="734416"/>
          </a:xfrm>
          <a:prstGeom prst="rect">
            <a:avLst/>
          </a:prstGeom>
        </p:spPr>
      </p:pic>
      <p:sp>
        <p:nvSpPr>
          <p:cNvPr id="37" name="Symbol zastępczy zawartości 1">
            <a:extLst>
              <a:ext uri="{FF2B5EF4-FFF2-40B4-BE49-F238E27FC236}">
                <a16:creationId xmlns:a16="http://schemas.microsoft.com/office/drawing/2014/main" id="{FFE9B7C5-156F-4239-BCDC-6093B59EE563}"/>
              </a:ext>
            </a:extLst>
          </p:cNvPr>
          <p:cNvSpPr txBox="1">
            <a:spLocks/>
          </p:cNvSpPr>
          <p:nvPr/>
        </p:nvSpPr>
        <p:spPr>
          <a:xfrm>
            <a:off x="323849" y="1287138"/>
            <a:ext cx="9490001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pl-PL" sz="2000" dirty="0">
                <a:solidFill>
                  <a:srgbClr val="C00000"/>
                </a:solidFill>
              </a:rPr>
              <a:t>Przegląd oferty partnerskiej PAIH S.A.</a:t>
            </a:r>
          </a:p>
        </p:txBody>
      </p:sp>
      <p:sp>
        <p:nvSpPr>
          <p:cNvPr id="38" name="Symbol zastępczy tekstu 4">
            <a:extLst>
              <a:ext uri="{FF2B5EF4-FFF2-40B4-BE49-F238E27FC236}">
                <a16:creationId xmlns:a16="http://schemas.microsoft.com/office/drawing/2014/main" id="{870F6AFA-3EF6-42D0-B176-C8070DAAA331}"/>
              </a:ext>
            </a:extLst>
          </p:cNvPr>
          <p:cNvSpPr txBox="1">
            <a:spLocks/>
          </p:cNvSpPr>
          <p:nvPr/>
        </p:nvSpPr>
        <p:spPr>
          <a:xfrm>
            <a:off x="324000" y="324914"/>
            <a:ext cx="9612000" cy="8270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/>
              <a:t>Główne elementy oddziaływania na rynek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90341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obrazu 7">
            <a:extLst>
              <a:ext uri="{FF2B5EF4-FFF2-40B4-BE49-F238E27FC236}">
                <a16:creationId xmlns:a16="http://schemas.microsoft.com/office/drawing/2014/main" id="{37745B2F-0F9B-490B-802B-72CDE95AB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52" y="4583289"/>
            <a:ext cx="5948340" cy="1998132"/>
          </a:xfrm>
          <a:prstGeom prst="rect">
            <a:avLst/>
          </a:prstGeom>
        </p:spPr>
      </p:pic>
      <p:sp>
        <p:nvSpPr>
          <p:cNvPr id="5" name="Symbol zastępczy tekstu 2">
            <a:extLst>
              <a:ext uri="{FF2B5EF4-FFF2-40B4-BE49-F238E27FC236}">
                <a16:creationId xmlns:a16="http://schemas.microsoft.com/office/drawing/2014/main" id="{55452BB7-4245-46F2-AA61-829673A41353}"/>
              </a:ext>
            </a:extLst>
          </p:cNvPr>
          <p:cNvSpPr txBox="1">
            <a:spLocks/>
          </p:cNvSpPr>
          <p:nvPr/>
        </p:nvSpPr>
        <p:spPr>
          <a:xfrm>
            <a:off x="357643" y="1849293"/>
            <a:ext cx="7295321" cy="8270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dirty="0"/>
              <a:t>Oferta eksportowa - przykład </a:t>
            </a:r>
            <a:endParaRPr lang="pl-PL" sz="2000" dirty="0"/>
          </a:p>
          <a:p>
            <a:endParaRPr lang="pl-PL" dirty="0"/>
          </a:p>
        </p:txBody>
      </p:sp>
      <p:sp>
        <p:nvSpPr>
          <p:cNvPr id="6" name="Symbol zastępczy zawartości 1">
            <a:extLst>
              <a:ext uri="{FF2B5EF4-FFF2-40B4-BE49-F238E27FC236}">
                <a16:creationId xmlns:a16="http://schemas.microsoft.com/office/drawing/2014/main" id="{C12E490E-6C89-4873-8B5D-E3F0AD279849}"/>
              </a:ext>
            </a:extLst>
          </p:cNvPr>
          <p:cNvSpPr txBox="1">
            <a:spLocks/>
          </p:cNvSpPr>
          <p:nvPr/>
        </p:nvSpPr>
        <p:spPr>
          <a:xfrm>
            <a:off x="430794" y="3994296"/>
            <a:ext cx="8496000" cy="3746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pl-PL" sz="2000" dirty="0">
                <a:solidFill>
                  <a:srgbClr val="C00000"/>
                </a:solidFill>
              </a:rPr>
              <a:t>Polskie Mosty Technologiczne</a:t>
            </a:r>
          </a:p>
        </p:txBody>
      </p:sp>
    </p:spTree>
    <p:extLst>
      <p:ext uri="{BB962C8B-B14F-4D97-AF65-F5344CB8AC3E}">
        <p14:creationId xmlns:p14="http://schemas.microsoft.com/office/powerpoint/2010/main" val="3016199510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16">
            <a:extLst>
              <a:ext uri="{FF2B5EF4-FFF2-40B4-BE49-F238E27FC236}">
                <a16:creationId xmlns:a16="http://schemas.microsoft.com/office/drawing/2014/main" id="{4EA0D6AB-8FDC-4BB1-BBD6-EF07ECA43F52}"/>
              </a:ext>
            </a:extLst>
          </p:cNvPr>
          <p:cNvSpPr/>
          <p:nvPr/>
        </p:nvSpPr>
        <p:spPr>
          <a:xfrm>
            <a:off x="1356336" y="3522279"/>
            <a:ext cx="4279969" cy="2779776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36000" tIns="72000" rIns="36000" bIns="72000" rtlCol="0" anchor="ctr"/>
          <a:lstStyle/>
          <a:p>
            <a:pPr marL="269875" algn="ctr" defTabSz="914400"/>
            <a:endParaRPr lang="pl-PL" sz="13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80" name="Obraz 79" descr="C:\Users\cborowski\AppData\Local\Microsoft\Windows\INetCache\Content.Word\EFRR-PFR.JPG">
            <a:extLst>
              <a:ext uri="{FF2B5EF4-FFF2-40B4-BE49-F238E27FC236}">
                <a16:creationId xmlns:a16="http://schemas.microsoft.com/office/drawing/2014/main" id="{58D342BE-7556-43AB-97E8-366AA808DB2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55" y="309397"/>
            <a:ext cx="6167415" cy="5847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B37CB31-0EFA-4DEB-B03E-A68ACEED68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5936" y="738005"/>
            <a:ext cx="5580000" cy="4484077"/>
          </a:xfrm>
        </p:spPr>
        <p:txBody>
          <a:bodyPr/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F226AB6F-1F37-4DE7-A17D-049B2D468B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4157" y="377576"/>
            <a:ext cx="9612000" cy="827087"/>
          </a:xfrm>
        </p:spPr>
        <p:txBody>
          <a:bodyPr/>
          <a:lstStyle/>
          <a:p>
            <a:r>
              <a:rPr lang="pl-PL" dirty="0"/>
              <a:t>POLSKIE MOSTY TECHNOLOGICZNE</a:t>
            </a:r>
          </a:p>
        </p:txBody>
      </p:sp>
      <p:sp>
        <p:nvSpPr>
          <p:cNvPr id="62" name="Prostokąt 61">
            <a:extLst>
              <a:ext uri="{FF2B5EF4-FFF2-40B4-BE49-F238E27FC236}">
                <a16:creationId xmlns:a16="http://schemas.microsoft.com/office/drawing/2014/main" id="{D59F452F-3CAC-4CE7-9309-0EF349D4BD72}"/>
              </a:ext>
            </a:extLst>
          </p:cNvPr>
          <p:cNvSpPr/>
          <p:nvPr/>
        </p:nvSpPr>
        <p:spPr>
          <a:xfrm>
            <a:off x="5907846" y="1232260"/>
            <a:ext cx="1995055" cy="4755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 dirty="0">
              <a:cs typeface="Arial" panose="020B0604020202020204" pitchFamily="34" charset="0"/>
            </a:endParaRPr>
          </a:p>
          <a:p>
            <a:pPr algn="ctr"/>
            <a:r>
              <a:rPr lang="pl-PL" b="1" dirty="0">
                <a:cs typeface="Arial" panose="020B0604020202020204" pitchFamily="34" charset="0"/>
              </a:rPr>
              <a:t>1. SEMINARIUM</a:t>
            </a:r>
          </a:p>
          <a:p>
            <a:pPr algn="ctr"/>
            <a:endParaRPr lang="pl-PL" b="1" dirty="0">
              <a:cs typeface="Arial" panose="020B0604020202020204" pitchFamily="34" charset="0"/>
            </a:endParaRPr>
          </a:p>
        </p:txBody>
      </p:sp>
      <p:sp>
        <p:nvSpPr>
          <p:cNvPr id="63" name="Prostokąt 62">
            <a:extLst>
              <a:ext uri="{FF2B5EF4-FFF2-40B4-BE49-F238E27FC236}">
                <a16:creationId xmlns:a16="http://schemas.microsoft.com/office/drawing/2014/main" id="{F86F4E28-E8CE-4119-A84D-3979B719EABB}"/>
              </a:ext>
            </a:extLst>
          </p:cNvPr>
          <p:cNvSpPr/>
          <p:nvPr/>
        </p:nvSpPr>
        <p:spPr>
          <a:xfrm>
            <a:off x="5907846" y="1710940"/>
            <a:ext cx="1992645" cy="1637985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defTabSz="914400">
              <a:lnSpc>
                <a:spcPct val="100000"/>
              </a:lnSpc>
              <a:spcBef>
                <a:spcPct val="0"/>
              </a:spcBef>
              <a:tabLst>
                <a:tab pos="1778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altLang="pl-PL" sz="1300" dirty="0">
                <a:solidFill>
                  <a:schemeClr val="tx1"/>
                </a:solidFill>
              </a:rPr>
              <a:t>OTWARCIE NABORU</a:t>
            </a:r>
          </a:p>
          <a:p>
            <a:pPr defTabSz="914400">
              <a:lnSpc>
                <a:spcPct val="100000"/>
              </a:lnSpc>
              <a:spcBef>
                <a:spcPct val="0"/>
              </a:spcBef>
              <a:tabLst>
                <a:tab pos="1778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altLang="pl-PL" sz="1300" dirty="0">
              <a:solidFill>
                <a:schemeClr val="tx1"/>
              </a:solidFill>
            </a:endParaRPr>
          </a:p>
          <a:p>
            <a:pPr marL="180975" indent="-180975" defTabSz="91440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1778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altLang="pl-PL" sz="1300" dirty="0">
                <a:solidFill>
                  <a:schemeClr val="tx1"/>
                </a:solidFill>
              </a:rPr>
              <a:t>założenia projektu</a:t>
            </a:r>
          </a:p>
          <a:p>
            <a:pPr marL="180975" indent="-180975" defTabSz="91440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1778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altLang="pl-PL" sz="1300" dirty="0">
                <a:solidFill>
                  <a:schemeClr val="tx1"/>
                </a:solidFill>
              </a:rPr>
              <a:t>wstępna analiza rynków docelowych</a:t>
            </a:r>
          </a:p>
          <a:p>
            <a:pPr marL="180975" indent="-180975" defTabSz="91440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1778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altLang="pl-PL" sz="1300" dirty="0">
              <a:solidFill>
                <a:schemeClr val="tx1"/>
              </a:solidFill>
            </a:endParaRPr>
          </a:p>
          <a:p>
            <a:pPr marL="180975" indent="-180975" defTabSz="91440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1778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altLang="pl-PL" sz="1300" dirty="0">
              <a:solidFill>
                <a:schemeClr val="tx1"/>
              </a:solidFill>
            </a:endParaRPr>
          </a:p>
        </p:txBody>
      </p:sp>
      <p:sp>
        <p:nvSpPr>
          <p:cNvPr id="64" name="Prostokąt 63">
            <a:extLst>
              <a:ext uri="{FF2B5EF4-FFF2-40B4-BE49-F238E27FC236}">
                <a16:creationId xmlns:a16="http://schemas.microsoft.com/office/drawing/2014/main" id="{87CF4C39-0093-4751-8E80-09C891A85A68}"/>
              </a:ext>
            </a:extLst>
          </p:cNvPr>
          <p:cNvSpPr/>
          <p:nvPr/>
        </p:nvSpPr>
        <p:spPr>
          <a:xfrm>
            <a:off x="8622080" y="1232259"/>
            <a:ext cx="2830176" cy="4755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 dirty="0">
              <a:cs typeface="Arial" panose="020B0604020202020204" pitchFamily="34" charset="0"/>
            </a:endParaRPr>
          </a:p>
          <a:p>
            <a:pPr algn="ctr"/>
            <a:r>
              <a:rPr lang="pl-PL" b="1" dirty="0">
                <a:cs typeface="Arial" panose="020B0604020202020204" pitchFamily="34" charset="0"/>
              </a:rPr>
              <a:t>2. KOMPONENT KRAJOWY* </a:t>
            </a:r>
          </a:p>
          <a:p>
            <a:pPr algn="ctr"/>
            <a:endParaRPr lang="pl-PL" b="1" dirty="0">
              <a:cs typeface="Arial" panose="020B0604020202020204" pitchFamily="34" charset="0"/>
            </a:endParaRPr>
          </a:p>
        </p:txBody>
      </p:sp>
      <p:sp>
        <p:nvSpPr>
          <p:cNvPr id="65" name="Prostokąt 64">
            <a:extLst>
              <a:ext uri="{FF2B5EF4-FFF2-40B4-BE49-F238E27FC236}">
                <a16:creationId xmlns:a16="http://schemas.microsoft.com/office/drawing/2014/main" id="{6D55DA61-5FEA-4052-99FC-30884F2E9AE9}"/>
              </a:ext>
            </a:extLst>
          </p:cNvPr>
          <p:cNvSpPr/>
          <p:nvPr/>
        </p:nvSpPr>
        <p:spPr>
          <a:xfrm>
            <a:off x="8628890" y="1713559"/>
            <a:ext cx="2823366" cy="1643632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defTabSz="914400">
              <a:spcBef>
                <a:spcPct val="0"/>
              </a:spcBef>
              <a:tabLst>
                <a:tab pos="1778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altLang="pl-PL" sz="1300" dirty="0">
                <a:solidFill>
                  <a:schemeClr val="tx1"/>
                </a:solidFill>
              </a:rPr>
              <a:t>WARSZTAT</a:t>
            </a:r>
          </a:p>
          <a:p>
            <a:pPr defTabSz="914400">
              <a:spcBef>
                <a:spcPct val="0"/>
              </a:spcBef>
              <a:tabLst>
                <a:tab pos="1778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altLang="pl-PL" sz="1300" dirty="0">
              <a:solidFill>
                <a:schemeClr val="tx1"/>
              </a:solidFill>
            </a:endParaRPr>
          </a:p>
          <a:p>
            <a:pPr marL="180975" indent="-180975" defTabSz="914400"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1778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altLang="pl-PL" sz="1300" dirty="0">
                <a:solidFill>
                  <a:schemeClr val="tx1"/>
                </a:solidFill>
              </a:rPr>
              <a:t>Przygotowanie do ekspansji na wybrany rynek</a:t>
            </a:r>
          </a:p>
          <a:p>
            <a:pPr marL="180975" indent="-180975" defTabSz="914400"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1778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altLang="pl-PL" sz="1300" dirty="0">
                <a:solidFill>
                  <a:schemeClr val="tx1"/>
                </a:solidFill>
              </a:rPr>
              <a:t>budowanie strategii internacjonalizacji</a:t>
            </a:r>
          </a:p>
          <a:p>
            <a:pPr marL="180975" indent="-180975" defTabSz="914400"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1778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altLang="pl-PL" sz="1300" dirty="0">
                <a:solidFill>
                  <a:schemeClr val="tx1"/>
                </a:solidFill>
              </a:rPr>
              <a:t>indywidualne doradztwo eksperta </a:t>
            </a:r>
            <a:endParaRPr lang="pl-PL" sz="1300" dirty="0">
              <a:solidFill>
                <a:schemeClr val="tx1"/>
              </a:solidFill>
            </a:endParaRPr>
          </a:p>
        </p:txBody>
      </p:sp>
      <p:sp>
        <p:nvSpPr>
          <p:cNvPr id="66" name="Prostokąt 65">
            <a:extLst>
              <a:ext uri="{FF2B5EF4-FFF2-40B4-BE49-F238E27FC236}">
                <a16:creationId xmlns:a16="http://schemas.microsoft.com/office/drawing/2014/main" id="{3D937C56-E1F4-40C6-965D-7FE111E5D97D}"/>
              </a:ext>
            </a:extLst>
          </p:cNvPr>
          <p:cNvSpPr/>
          <p:nvPr/>
        </p:nvSpPr>
        <p:spPr>
          <a:xfrm>
            <a:off x="5903999" y="3346809"/>
            <a:ext cx="5548257" cy="4755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 dirty="0">
              <a:cs typeface="Arial" panose="020B0604020202020204" pitchFamily="34" charset="0"/>
            </a:endParaRPr>
          </a:p>
          <a:p>
            <a:pPr algn="ctr"/>
            <a:r>
              <a:rPr lang="pl-PL" b="1" dirty="0">
                <a:cs typeface="Arial" panose="020B0604020202020204" pitchFamily="34" charset="0"/>
              </a:rPr>
              <a:t>3. KOMPONENT ZAGRANICZNY* </a:t>
            </a:r>
          </a:p>
          <a:p>
            <a:pPr algn="ctr"/>
            <a:endParaRPr lang="pl-PL" b="1" dirty="0">
              <a:cs typeface="Arial" panose="020B0604020202020204" pitchFamily="34" charset="0"/>
            </a:endParaRPr>
          </a:p>
        </p:txBody>
      </p:sp>
      <p:sp>
        <p:nvSpPr>
          <p:cNvPr id="67" name="Prostokąt 66">
            <a:extLst>
              <a:ext uri="{FF2B5EF4-FFF2-40B4-BE49-F238E27FC236}">
                <a16:creationId xmlns:a16="http://schemas.microsoft.com/office/drawing/2014/main" id="{F8E90434-3F35-490D-ABB7-2EFC84013FB4}"/>
              </a:ext>
            </a:extLst>
          </p:cNvPr>
          <p:cNvSpPr/>
          <p:nvPr/>
        </p:nvSpPr>
        <p:spPr>
          <a:xfrm>
            <a:off x="5907846" y="3831185"/>
            <a:ext cx="1995055" cy="1775518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defTabSz="914400">
              <a:lnSpc>
                <a:spcPct val="100000"/>
              </a:lnSpc>
              <a:spcBef>
                <a:spcPct val="0"/>
              </a:spcBef>
              <a:tabLst>
                <a:tab pos="1778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altLang="pl-PL" sz="1300" dirty="0">
                <a:solidFill>
                  <a:schemeClr val="tx1"/>
                </a:solidFill>
              </a:rPr>
              <a:t>WDRAŻANIE</a:t>
            </a:r>
          </a:p>
          <a:p>
            <a:pPr defTabSz="914400">
              <a:lnSpc>
                <a:spcPct val="100000"/>
              </a:lnSpc>
              <a:spcBef>
                <a:spcPct val="0"/>
              </a:spcBef>
              <a:tabLst>
                <a:tab pos="1778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altLang="pl-PL" sz="1300" dirty="0">
              <a:solidFill>
                <a:schemeClr val="tx1"/>
              </a:solidFill>
            </a:endParaRPr>
          </a:p>
          <a:p>
            <a:pPr marL="180975" indent="-180975" defTabSz="91440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1778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altLang="pl-PL" sz="1300" dirty="0">
                <a:solidFill>
                  <a:schemeClr val="tx1"/>
                </a:solidFill>
              </a:rPr>
              <a:t>wdrażanie strategii</a:t>
            </a:r>
          </a:p>
          <a:p>
            <a:pPr marL="180975" indent="-180975" defTabSz="91440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1778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altLang="pl-PL" sz="1300" dirty="0">
                <a:solidFill>
                  <a:schemeClr val="tx1"/>
                </a:solidFill>
              </a:rPr>
              <a:t>wsparcie operacyjne i merytoryczne</a:t>
            </a:r>
          </a:p>
          <a:p>
            <a:pPr marL="180975" indent="-180975" defTabSz="91440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1778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altLang="pl-PL" sz="1300" dirty="0">
                <a:solidFill>
                  <a:schemeClr val="tx1"/>
                </a:solidFill>
              </a:rPr>
              <a:t>indywidualne doradztwo ekspertów</a:t>
            </a:r>
          </a:p>
          <a:p>
            <a:pPr marL="180975" indent="-180975" defTabSz="91440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1778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altLang="pl-PL" sz="1300" dirty="0">
                <a:solidFill>
                  <a:schemeClr val="tx1"/>
                </a:solidFill>
              </a:rPr>
              <a:t>spotkania B2B, B2C</a:t>
            </a:r>
          </a:p>
        </p:txBody>
      </p:sp>
      <p:sp>
        <p:nvSpPr>
          <p:cNvPr id="68" name="Prostokąt 67">
            <a:extLst>
              <a:ext uri="{FF2B5EF4-FFF2-40B4-BE49-F238E27FC236}">
                <a16:creationId xmlns:a16="http://schemas.microsoft.com/office/drawing/2014/main" id="{0D306AEB-B01D-4C66-B70A-B357DADFE9AB}"/>
              </a:ext>
            </a:extLst>
          </p:cNvPr>
          <p:cNvSpPr/>
          <p:nvPr/>
        </p:nvSpPr>
        <p:spPr>
          <a:xfrm>
            <a:off x="8628888" y="3831185"/>
            <a:ext cx="2823367" cy="1787672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defTabSz="914400">
              <a:spcBef>
                <a:spcPct val="0"/>
              </a:spcBef>
              <a:tabLst>
                <a:tab pos="1778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altLang="pl-PL" sz="1300" dirty="0">
                <a:solidFill>
                  <a:schemeClr val="tx1"/>
                </a:solidFill>
              </a:rPr>
              <a:t>KONSULTACJE</a:t>
            </a:r>
          </a:p>
          <a:p>
            <a:pPr defTabSz="914400">
              <a:spcBef>
                <a:spcPct val="0"/>
              </a:spcBef>
              <a:tabLst>
                <a:tab pos="1778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altLang="pl-PL" sz="1300" dirty="0">
              <a:solidFill>
                <a:schemeClr val="tx1"/>
              </a:solidFill>
            </a:endParaRPr>
          </a:p>
          <a:p>
            <a:pPr marL="180975" indent="-180975" defTabSz="914400"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1778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altLang="pl-PL" sz="1300" dirty="0">
                <a:solidFill>
                  <a:schemeClr val="tx1"/>
                </a:solidFill>
              </a:rPr>
              <a:t>wdrażanie strategii</a:t>
            </a:r>
          </a:p>
          <a:p>
            <a:pPr marL="180975" indent="-180975" defTabSz="914400"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1778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altLang="pl-PL" sz="1300" dirty="0">
                <a:solidFill>
                  <a:schemeClr val="tx1"/>
                </a:solidFill>
              </a:rPr>
              <a:t>budowa relacji z partnerami biznesowymi na rynku docelowym</a:t>
            </a:r>
          </a:p>
          <a:p>
            <a:pPr marL="180975" indent="-180975" defTabSz="914400"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1778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altLang="pl-PL" sz="1300" dirty="0">
                <a:solidFill>
                  <a:schemeClr val="tx1"/>
                </a:solidFill>
              </a:rPr>
              <a:t>stałe wsparcie przedstawicieli </a:t>
            </a:r>
            <a:br>
              <a:rPr lang="pl-PL" altLang="pl-PL" sz="1300" dirty="0">
                <a:solidFill>
                  <a:schemeClr val="tx1"/>
                </a:solidFill>
              </a:rPr>
            </a:br>
            <a:r>
              <a:rPr lang="pl-PL" altLang="pl-PL" sz="1300" dirty="0">
                <a:solidFill>
                  <a:schemeClr val="tx1"/>
                </a:solidFill>
              </a:rPr>
              <a:t>Centrali PAIH i ZBH</a:t>
            </a:r>
          </a:p>
          <a:p>
            <a:pPr marL="180975" indent="-180975" defTabSz="914400"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1778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altLang="pl-PL" sz="1300" dirty="0">
              <a:solidFill>
                <a:schemeClr val="tx1"/>
              </a:solidFill>
            </a:endParaRPr>
          </a:p>
        </p:txBody>
      </p:sp>
      <p:sp>
        <p:nvSpPr>
          <p:cNvPr id="71" name="Prostokąt 70">
            <a:extLst>
              <a:ext uri="{FF2B5EF4-FFF2-40B4-BE49-F238E27FC236}">
                <a16:creationId xmlns:a16="http://schemas.microsoft.com/office/drawing/2014/main" id="{A108EDFA-DC3A-43B6-BB11-9C53CA2D2807}"/>
              </a:ext>
            </a:extLst>
          </p:cNvPr>
          <p:cNvSpPr/>
          <p:nvPr/>
        </p:nvSpPr>
        <p:spPr>
          <a:xfrm>
            <a:off x="7915722" y="2276170"/>
            <a:ext cx="719179" cy="4705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36000" tIns="36000" rIns="36000" bIns="36000" rtlCol="0" anchor="ctr">
            <a:noAutofit/>
          </a:bodyPr>
          <a:lstStyle/>
          <a:p>
            <a:pPr marL="92075" fontAlgn="t"/>
            <a:endParaRPr lang="pl-PL" altLang="pl-PL" sz="1000" dirty="0">
              <a:solidFill>
                <a:schemeClr val="tx1"/>
              </a:solidFill>
            </a:endParaRPr>
          </a:p>
          <a:p>
            <a:pPr marL="92075" algn="ctr" fontAlgn="t"/>
            <a:endParaRPr lang="pl-PL" altLang="pl-PL" sz="1000" dirty="0"/>
          </a:p>
          <a:p>
            <a:pPr marL="92075" fontAlgn="t"/>
            <a:endParaRPr lang="pl-PL" sz="1000" dirty="0">
              <a:solidFill>
                <a:schemeClr val="tx1"/>
              </a:solidFill>
            </a:endParaRPr>
          </a:p>
        </p:txBody>
      </p:sp>
      <p:sp>
        <p:nvSpPr>
          <p:cNvPr id="70" name="Prostokąt 69">
            <a:extLst>
              <a:ext uri="{FF2B5EF4-FFF2-40B4-BE49-F238E27FC236}">
                <a16:creationId xmlns:a16="http://schemas.microsoft.com/office/drawing/2014/main" id="{FAFA33C2-7B6D-4B1A-959C-0CD9EEEFA9A6}"/>
              </a:ext>
            </a:extLst>
          </p:cNvPr>
          <p:cNvSpPr/>
          <p:nvPr/>
        </p:nvSpPr>
        <p:spPr>
          <a:xfrm>
            <a:off x="7692465" y="2273381"/>
            <a:ext cx="105447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algn="ctr" fontAlgn="t"/>
            <a:r>
              <a:rPr lang="pl-PL" altLang="pl-PL" sz="900" b="1" dirty="0">
                <a:solidFill>
                  <a:schemeClr val="bg1"/>
                </a:solidFill>
              </a:rPr>
              <a:t>NABÓR + OCENA WNIOSKÓW</a:t>
            </a:r>
          </a:p>
        </p:txBody>
      </p:sp>
      <p:sp>
        <p:nvSpPr>
          <p:cNvPr id="75" name="pole tekstowe 74">
            <a:extLst>
              <a:ext uri="{FF2B5EF4-FFF2-40B4-BE49-F238E27FC236}">
                <a16:creationId xmlns:a16="http://schemas.microsoft.com/office/drawing/2014/main" id="{0DAEF20E-4E94-4735-A7F0-C22741841C26}"/>
              </a:ext>
            </a:extLst>
          </p:cNvPr>
          <p:cNvSpPr txBox="1"/>
          <p:nvPr/>
        </p:nvSpPr>
        <p:spPr>
          <a:xfrm>
            <a:off x="5897180" y="5705475"/>
            <a:ext cx="5555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rgbClr val="FF0000"/>
                </a:solidFill>
              </a:rPr>
              <a:t>*</a:t>
            </a:r>
            <a:r>
              <a:rPr lang="pl-PL" sz="1600" dirty="0"/>
              <a:t>Czas trwania Etapu 2 i 3 to łącznie 9 miesięcy. Przedsiębiorca ma w tym czasie pełne wsparcie Project Managera PMT i ZBH</a:t>
            </a:r>
          </a:p>
        </p:txBody>
      </p:sp>
      <p:pic>
        <p:nvPicPr>
          <p:cNvPr id="76" name="Obraz 75">
            <a:extLst>
              <a:ext uri="{FF2B5EF4-FFF2-40B4-BE49-F238E27FC236}">
                <a16:creationId xmlns:a16="http://schemas.microsoft.com/office/drawing/2014/main" id="{367C782B-F013-4811-956C-0488F3D77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09" y="1608554"/>
            <a:ext cx="632725" cy="632725"/>
          </a:xfrm>
          <a:prstGeom prst="rect">
            <a:avLst/>
          </a:prstGeom>
        </p:spPr>
      </p:pic>
      <p:pic>
        <p:nvPicPr>
          <p:cNvPr id="77" name="Obraz 76">
            <a:extLst>
              <a:ext uri="{FF2B5EF4-FFF2-40B4-BE49-F238E27FC236}">
                <a16:creationId xmlns:a16="http://schemas.microsoft.com/office/drawing/2014/main" id="{75272C20-DDA3-4B22-8038-5DFB062FF0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613" y="2671019"/>
            <a:ext cx="695459" cy="695459"/>
          </a:xfrm>
          <a:prstGeom prst="rect">
            <a:avLst/>
          </a:prstGeom>
        </p:spPr>
      </p:pic>
      <p:pic>
        <p:nvPicPr>
          <p:cNvPr id="78" name="Obraz 77">
            <a:extLst>
              <a:ext uri="{FF2B5EF4-FFF2-40B4-BE49-F238E27FC236}">
                <a16:creationId xmlns:a16="http://schemas.microsoft.com/office/drawing/2014/main" id="{DE910113-60C5-448F-92AD-A92B9F340B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722" y="3744977"/>
            <a:ext cx="699549" cy="699549"/>
          </a:xfrm>
          <a:prstGeom prst="rect">
            <a:avLst/>
          </a:prstGeom>
        </p:spPr>
      </p:pic>
      <p:pic>
        <p:nvPicPr>
          <p:cNvPr id="79" name="Obraz 78">
            <a:extLst>
              <a:ext uri="{FF2B5EF4-FFF2-40B4-BE49-F238E27FC236}">
                <a16:creationId xmlns:a16="http://schemas.microsoft.com/office/drawing/2014/main" id="{C563E023-7925-4929-932D-E0BD0DBF97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120" y="4907154"/>
            <a:ext cx="699549" cy="699549"/>
          </a:xfrm>
          <a:prstGeom prst="rect">
            <a:avLst/>
          </a:prstGeom>
        </p:spPr>
      </p:pic>
      <p:sp>
        <p:nvSpPr>
          <p:cNvPr id="83" name="Prostokąt 82">
            <a:extLst>
              <a:ext uri="{FF2B5EF4-FFF2-40B4-BE49-F238E27FC236}">
                <a16:creationId xmlns:a16="http://schemas.microsoft.com/office/drawing/2014/main" id="{7BD79083-C405-4658-AF56-C18CDA5833F9}"/>
              </a:ext>
            </a:extLst>
          </p:cNvPr>
          <p:cNvSpPr/>
          <p:nvPr/>
        </p:nvSpPr>
        <p:spPr>
          <a:xfrm>
            <a:off x="1356337" y="1225914"/>
            <a:ext cx="904436" cy="47552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 dirty="0">
              <a:cs typeface="Arial" panose="020B0604020202020204" pitchFamily="34" charset="0"/>
            </a:endParaRPr>
          </a:p>
          <a:p>
            <a:pPr algn="ctr"/>
            <a:r>
              <a:rPr lang="pl-PL" b="1" dirty="0">
                <a:cs typeface="Arial" panose="020B0604020202020204" pitchFamily="34" charset="0"/>
              </a:rPr>
              <a:t>CO?</a:t>
            </a:r>
          </a:p>
          <a:p>
            <a:pPr algn="ctr"/>
            <a:endParaRPr lang="pl-PL" b="1" dirty="0">
              <a:cs typeface="Arial" panose="020B0604020202020204" pitchFamily="34" charset="0"/>
            </a:endParaRPr>
          </a:p>
        </p:txBody>
      </p:sp>
      <p:sp>
        <p:nvSpPr>
          <p:cNvPr id="84" name="Rectangle 16">
            <a:extLst>
              <a:ext uri="{FF2B5EF4-FFF2-40B4-BE49-F238E27FC236}">
                <a16:creationId xmlns:a16="http://schemas.microsoft.com/office/drawing/2014/main" id="{501FDCDD-5D1B-4AC9-B424-9857B7D5974F}"/>
              </a:ext>
            </a:extLst>
          </p:cNvPr>
          <p:cNvSpPr/>
          <p:nvPr/>
        </p:nvSpPr>
        <p:spPr>
          <a:xfrm>
            <a:off x="3034646" y="1232584"/>
            <a:ext cx="2601661" cy="48143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36000" tIns="72000" rIns="36000" bIns="72000" rtlCol="0" anchor="ctr"/>
          <a:lstStyle/>
          <a:p>
            <a:pPr marL="180975" defTabSz="914400"/>
            <a:r>
              <a:rPr lang="pl-PL" sz="1400" dirty="0">
                <a:solidFill>
                  <a:schemeClr val="tx1">
                    <a:lumMod val="50000"/>
                  </a:schemeClr>
                </a:solidFill>
              </a:rPr>
              <a:t>Umiędzynarodowienie MŚP</a:t>
            </a:r>
            <a:endParaRPr lang="pl-PL" sz="13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5" name="Prostokąt 84">
            <a:extLst>
              <a:ext uri="{FF2B5EF4-FFF2-40B4-BE49-F238E27FC236}">
                <a16:creationId xmlns:a16="http://schemas.microsoft.com/office/drawing/2014/main" id="{1EB9AA8D-DA92-45DD-892F-BDEF0284E66B}"/>
              </a:ext>
            </a:extLst>
          </p:cNvPr>
          <p:cNvSpPr/>
          <p:nvPr/>
        </p:nvSpPr>
        <p:spPr>
          <a:xfrm>
            <a:off x="1356337" y="1794175"/>
            <a:ext cx="904437" cy="4814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 dirty="0">
              <a:cs typeface="Arial" panose="020B0604020202020204" pitchFamily="34" charset="0"/>
            </a:endParaRPr>
          </a:p>
          <a:p>
            <a:pPr algn="ctr"/>
            <a:r>
              <a:rPr lang="pl-PL" b="1" dirty="0">
                <a:cs typeface="Arial" panose="020B0604020202020204" pitchFamily="34" charset="0"/>
              </a:rPr>
              <a:t>GDZIE?</a:t>
            </a:r>
          </a:p>
          <a:p>
            <a:pPr algn="ctr"/>
            <a:endParaRPr lang="pl-PL" b="1" dirty="0">
              <a:cs typeface="Arial" panose="020B0604020202020204" pitchFamily="34" charset="0"/>
            </a:endParaRPr>
          </a:p>
        </p:txBody>
      </p:sp>
      <p:sp>
        <p:nvSpPr>
          <p:cNvPr id="86" name="Rectangle 16">
            <a:extLst>
              <a:ext uri="{FF2B5EF4-FFF2-40B4-BE49-F238E27FC236}">
                <a16:creationId xmlns:a16="http://schemas.microsoft.com/office/drawing/2014/main" id="{84F823C1-353C-474A-A925-6BD2A510DBCD}"/>
              </a:ext>
            </a:extLst>
          </p:cNvPr>
          <p:cNvSpPr/>
          <p:nvPr/>
        </p:nvSpPr>
        <p:spPr>
          <a:xfrm>
            <a:off x="3034644" y="1794597"/>
            <a:ext cx="2601661" cy="48143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36000" tIns="72000" rIns="36000" bIns="72000" rtlCol="0" anchor="ctr"/>
          <a:lstStyle/>
          <a:p>
            <a:pPr marL="180975" algn="just" defTabSz="895350"/>
            <a:r>
              <a:rPr lang="pl-PL" sz="8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Między innymi:</a:t>
            </a:r>
            <a:r>
              <a:rPr lang="pl-PL" sz="8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pl-PL" sz="800" dirty="0">
                <a:solidFill>
                  <a:schemeClr val="tx1">
                    <a:lumMod val="50000"/>
                  </a:schemeClr>
                </a:solidFill>
              </a:rPr>
              <a:t>Stany Zjednoczone, Kanada, Meksyk, Wietnam, Chiny, Japonia, Korea Płd., ZEA, Egipt, Indie, Norwegia, Ukraina, Rosja, RPA, Kenia, Singapur, Indonezja, Izrael, Algieria</a:t>
            </a:r>
            <a:r>
              <a:rPr lang="pl-PL" sz="800">
                <a:solidFill>
                  <a:schemeClr val="tx1">
                    <a:lumMod val="50000"/>
                  </a:schemeClr>
                </a:solidFill>
              </a:rPr>
              <a:t>, Australia</a:t>
            </a:r>
            <a:endParaRPr lang="pl-PL" sz="8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7" name="Prostokąt 86">
            <a:extLst>
              <a:ext uri="{FF2B5EF4-FFF2-40B4-BE49-F238E27FC236}">
                <a16:creationId xmlns:a16="http://schemas.microsoft.com/office/drawing/2014/main" id="{3E325561-E0F9-4D35-9BC3-BF71D2C8FA20}"/>
              </a:ext>
            </a:extLst>
          </p:cNvPr>
          <p:cNvSpPr/>
          <p:nvPr/>
        </p:nvSpPr>
        <p:spPr>
          <a:xfrm>
            <a:off x="1356337" y="2337771"/>
            <a:ext cx="904438" cy="47552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 dirty="0">
              <a:cs typeface="Arial" panose="020B0604020202020204" pitchFamily="34" charset="0"/>
            </a:endParaRPr>
          </a:p>
          <a:p>
            <a:pPr algn="ctr"/>
            <a:r>
              <a:rPr lang="pl-PL" b="1" dirty="0">
                <a:cs typeface="Arial" panose="020B0604020202020204" pitchFamily="34" charset="0"/>
              </a:rPr>
              <a:t>JAK?</a:t>
            </a:r>
          </a:p>
          <a:p>
            <a:pPr algn="ctr"/>
            <a:endParaRPr lang="pl-PL" b="1" dirty="0">
              <a:cs typeface="Arial" panose="020B0604020202020204" pitchFamily="34" charset="0"/>
            </a:endParaRPr>
          </a:p>
        </p:txBody>
      </p:sp>
      <p:sp>
        <p:nvSpPr>
          <p:cNvPr id="88" name="Rectangle 16">
            <a:extLst>
              <a:ext uri="{FF2B5EF4-FFF2-40B4-BE49-F238E27FC236}">
                <a16:creationId xmlns:a16="http://schemas.microsoft.com/office/drawing/2014/main" id="{A22DF280-C18E-4C5B-9157-8C8E705E815E}"/>
              </a:ext>
            </a:extLst>
          </p:cNvPr>
          <p:cNvSpPr/>
          <p:nvPr/>
        </p:nvSpPr>
        <p:spPr>
          <a:xfrm>
            <a:off x="3034644" y="2337771"/>
            <a:ext cx="2601661" cy="48143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36000" tIns="72000" rIns="36000" bIns="72000" rtlCol="0" anchor="ctr"/>
          <a:lstStyle/>
          <a:p>
            <a:pPr marL="180975" defTabSz="914400"/>
            <a:r>
              <a:rPr lang="pl-PL" sz="1400" b="1" dirty="0">
                <a:solidFill>
                  <a:schemeClr val="tx2"/>
                </a:solidFill>
              </a:rPr>
              <a:t>do 200 tys. PLN </a:t>
            </a:r>
            <a:r>
              <a:rPr lang="pl-PL" sz="1600" dirty="0">
                <a:solidFill>
                  <a:schemeClr val="tx1">
                    <a:lumMod val="50000"/>
                  </a:schemeClr>
                </a:solidFill>
              </a:rPr>
              <a:t>(de </a:t>
            </a:r>
            <a:r>
              <a:rPr lang="pl-PL" sz="1600" dirty="0" err="1">
                <a:solidFill>
                  <a:schemeClr val="tx1">
                    <a:lumMod val="50000"/>
                  </a:schemeClr>
                </a:solidFill>
              </a:rPr>
              <a:t>minimis</a:t>
            </a:r>
            <a:r>
              <a:rPr lang="pl-PL" sz="1600" dirty="0">
                <a:solidFill>
                  <a:schemeClr val="tx1">
                    <a:lumMod val="50000"/>
                  </a:schemeClr>
                </a:solidFill>
              </a:rPr>
              <a:t>)</a:t>
            </a:r>
            <a:r>
              <a:rPr lang="pl-PL" sz="1600" b="1" dirty="0">
                <a:solidFill>
                  <a:schemeClr val="tx2"/>
                </a:solidFill>
              </a:rPr>
              <a:t> </a:t>
            </a:r>
            <a:endParaRPr lang="pl-PL" sz="13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9" name="Prostokąt 88">
            <a:extLst>
              <a:ext uri="{FF2B5EF4-FFF2-40B4-BE49-F238E27FC236}">
                <a16:creationId xmlns:a16="http://schemas.microsoft.com/office/drawing/2014/main" id="{A2B4722C-4BC1-45A1-9729-D24959AE0E47}"/>
              </a:ext>
            </a:extLst>
          </p:cNvPr>
          <p:cNvSpPr/>
          <p:nvPr/>
        </p:nvSpPr>
        <p:spPr>
          <a:xfrm>
            <a:off x="1356336" y="2881225"/>
            <a:ext cx="904437" cy="47552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 dirty="0">
              <a:cs typeface="Arial" panose="020B0604020202020204" pitchFamily="34" charset="0"/>
            </a:endParaRPr>
          </a:p>
          <a:p>
            <a:pPr algn="ctr"/>
            <a:r>
              <a:rPr lang="pl-PL" b="1" dirty="0">
                <a:cs typeface="Arial" panose="020B0604020202020204" pitchFamily="34" charset="0"/>
              </a:rPr>
              <a:t>KIEDY?</a:t>
            </a:r>
          </a:p>
          <a:p>
            <a:pPr algn="ctr"/>
            <a:endParaRPr lang="pl-PL" b="1" dirty="0">
              <a:cs typeface="Arial" panose="020B0604020202020204" pitchFamily="34" charset="0"/>
            </a:endParaRPr>
          </a:p>
        </p:txBody>
      </p:sp>
      <p:sp>
        <p:nvSpPr>
          <p:cNvPr id="90" name="Rectangle 16">
            <a:extLst>
              <a:ext uri="{FF2B5EF4-FFF2-40B4-BE49-F238E27FC236}">
                <a16:creationId xmlns:a16="http://schemas.microsoft.com/office/drawing/2014/main" id="{AFB3AE67-9458-4C5D-AA9F-31D8BC8CBB26}"/>
              </a:ext>
            </a:extLst>
          </p:cNvPr>
          <p:cNvSpPr/>
          <p:nvPr/>
        </p:nvSpPr>
        <p:spPr>
          <a:xfrm>
            <a:off x="3029796" y="2878274"/>
            <a:ext cx="2606509" cy="47552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36000" tIns="72000" rIns="36000" bIns="72000" rtlCol="0" anchor="ctr"/>
          <a:lstStyle/>
          <a:p>
            <a:pPr algn="ctr" defTabSz="914400"/>
            <a:r>
              <a:rPr lang="pl-PL" sz="1400" dirty="0">
                <a:solidFill>
                  <a:schemeClr val="tx1">
                    <a:lumMod val="50000"/>
                  </a:schemeClr>
                </a:solidFill>
              </a:rPr>
              <a:t>2018-2023</a:t>
            </a:r>
            <a:endParaRPr lang="pl-PL" sz="1300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19" name="Grupa 18">
            <a:extLst>
              <a:ext uri="{FF2B5EF4-FFF2-40B4-BE49-F238E27FC236}">
                <a16:creationId xmlns:a16="http://schemas.microsoft.com/office/drawing/2014/main" id="{1564490D-E501-4A22-BA31-C5D1717AC54A}"/>
              </a:ext>
            </a:extLst>
          </p:cNvPr>
          <p:cNvGrpSpPr/>
          <p:nvPr/>
        </p:nvGrpSpPr>
        <p:grpSpPr>
          <a:xfrm>
            <a:off x="2513348" y="2963823"/>
            <a:ext cx="263873" cy="259391"/>
            <a:chOff x="2437541" y="2901430"/>
            <a:chExt cx="401262" cy="376587"/>
          </a:xfrm>
        </p:grpSpPr>
        <p:sp>
          <p:nvSpPr>
            <p:cNvPr id="94" name="object 6">
              <a:extLst>
                <a:ext uri="{FF2B5EF4-FFF2-40B4-BE49-F238E27FC236}">
                  <a16:creationId xmlns:a16="http://schemas.microsoft.com/office/drawing/2014/main" id="{8F584435-3194-447F-983E-81FBD76F5177}"/>
                </a:ext>
              </a:extLst>
            </p:cNvPr>
            <p:cNvSpPr/>
            <p:nvPr/>
          </p:nvSpPr>
          <p:spPr>
            <a:xfrm>
              <a:off x="2437541" y="2901430"/>
              <a:ext cx="401262" cy="376587"/>
            </a:xfrm>
            <a:custGeom>
              <a:avLst/>
              <a:gdLst/>
              <a:ahLst/>
              <a:cxnLst/>
              <a:rect l="l" t="t" r="r" b="b"/>
              <a:pathLst>
                <a:path w="480694" h="473075">
                  <a:moveTo>
                    <a:pt x="480136" y="0"/>
                  </a:moveTo>
                  <a:lnTo>
                    <a:pt x="94297" y="0"/>
                  </a:lnTo>
                  <a:lnTo>
                    <a:pt x="57591" y="7293"/>
                  </a:lnTo>
                  <a:lnTo>
                    <a:pt x="27617" y="27185"/>
                  </a:lnTo>
                  <a:lnTo>
                    <a:pt x="7409" y="56691"/>
                  </a:lnTo>
                  <a:lnTo>
                    <a:pt x="0" y="92824"/>
                  </a:lnTo>
                  <a:lnTo>
                    <a:pt x="0" y="472668"/>
                  </a:lnTo>
                  <a:lnTo>
                    <a:pt x="361353" y="472668"/>
                  </a:lnTo>
                  <a:lnTo>
                    <a:pt x="407591" y="463477"/>
                  </a:lnTo>
                  <a:lnTo>
                    <a:pt x="445347" y="438415"/>
                  </a:lnTo>
                  <a:lnTo>
                    <a:pt x="470802" y="401243"/>
                  </a:lnTo>
                  <a:lnTo>
                    <a:pt x="480136" y="355727"/>
                  </a:lnTo>
                  <a:lnTo>
                    <a:pt x="480136" y="0"/>
                  </a:lnTo>
                  <a:close/>
                </a:path>
              </a:pathLst>
            </a:custGeom>
            <a:solidFill>
              <a:srgbClr val="B61929"/>
            </a:solidFill>
          </p:spPr>
          <p:txBody>
            <a:bodyPr wrap="square" lIns="0" tIns="0" rIns="0" bIns="0" rtlCol="0"/>
            <a:lstStyle/>
            <a:p>
              <a:endParaRPr sz="1400" dirty="0"/>
            </a:p>
          </p:txBody>
        </p:sp>
        <p:sp>
          <p:nvSpPr>
            <p:cNvPr id="53" name="object 7">
              <a:extLst>
                <a:ext uri="{FF2B5EF4-FFF2-40B4-BE49-F238E27FC236}">
                  <a16:creationId xmlns:a16="http://schemas.microsoft.com/office/drawing/2014/main" id="{2EA4A3E5-6CBE-45F7-9906-8CE7F9CA8D21}"/>
                </a:ext>
              </a:extLst>
            </p:cNvPr>
            <p:cNvSpPr/>
            <p:nvPr/>
          </p:nvSpPr>
          <p:spPr>
            <a:xfrm>
              <a:off x="2530756" y="2985301"/>
              <a:ext cx="265035" cy="67735"/>
            </a:xfrm>
            <a:custGeom>
              <a:avLst/>
              <a:gdLst/>
              <a:ahLst/>
              <a:cxnLst/>
              <a:rect l="l" t="t" r="r" b="b"/>
              <a:pathLst>
                <a:path w="317500" h="85090">
                  <a:moveTo>
                    <a:pt x="115700" y="2208"/>
                  </a:moveTo>
                  <a:lnTo>
                    <a:pt x="81801" y="6935"/>
                  </a:lnTo>
                  <a:lnTo>
                    <a:pt x="50954" y="20207"/>
                  </a:lnTo>
                  <a:lnTo>
                    <a:pt x="23555" y="45077"/>
                  </a:lnTo>
                  <a:lnTo>
                    <a:pt x="0" y="84594"/>
                  </a:lnTo>
                  <a:lnTo>
                    <a:pt x="37217" y="72624"/>
                  </a:lnTo>
                  <a:lnTo>
                    <a:pt x="75395" y="68754"/>
                  </a:lnTo>
                  <a:lnTo>
                    <a:pt x="264608" y="68754"/>
                  </a:lnTo>
                  <a:lnTo>
                    <a:pt x="278763" y="61919"/>
                  </a:lnTo>
                  <a:lnTo>
                    <a:pt x="300735" y="37890"/>
                  </a:lnTo>
                  <a:lnTo>
                    <a:pt x="313313" y="8801"/>
                  </a:lnTo>
                  <a:lnTo>
                    <a:pt x="231750" y="8801"/>
                  </a:lnTo>
                  <a:lnTo>
                    <a:pt x="191071" y="6192"/>
                  </a:lnTo>
                  <a:lnTo>
                    <a:pt x="152255" y="2978"/>
                  </a:lnTo>
                  <a:lnTo>
                    <a:pt x="115700" y="2208"/>
                  </a:lnTo>
                  <a:close/>
                </a:path>
                <a:path w="317500" h="85090">
                  <a:moveTo>
                    <a:pt x="264608" y="68754"/>
                  </a:moveTo>
                  <a:lnTo>
                    <a:pt x="75395" y="68754"/>
                  </a:lnTo>
                  <a:lnTo>
                    <a:pt x="113712" y="70240"/>
                  </a:lnTo>
                  <a:lnTo>
                    <a:pt x="187496" y="78297"/>
                  </a:lnTo>
                  <a:lnTo>
                    <a:pt x="221325" y="79378"/>
                  </a:lnTo>
                  <a:lnTo>
                    <a:pt x="252020" y="74833"/>
                  </a:lnTo>
                  <a:lnTo>
                    <a:pt x="264608" y="68754"/>
                  </a:lnTo>
                  <a:close/>
                </a:path>
                <a:path w="317500" h="85090">
                  <a:moveTo>
                    <a:pt x="317119" y="0"/>
                  </a:moveTo>
                  <a:lnTo>
                    <a:pt x="273898" y="7754"/>
                  </a:lnTo>
                  <a:lnTo>
                    <a:pt x="231750" y="8801"/>
                  </a:lnTo>
                  <a:lnTo>
                    <a:pt x="313313" y="8801"/>
                  </a:lnTo>
                  <a:lnTo>
                    <a:pt x="3171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54" name="object 8">
              <a:extLst>
                <a:ext uri="{FF2B5EF4-FFF2-40B4-BE49-F238E27FC236}">
                  <a16:creationId xmlns:a16="http://schemas.microsoft.com/office/drawing/2014/main" id="{67E8416E-B4D5-4061-91F4-CE79EDDE3636}"/>
                </a:ext>
              </a:extLst>
            </p:cNvPr>
            <p:cNvSpPr/>
            <p:nvPr/>
          </p:nvSpPr>
          <p:spPr>
            <a:xfrm>
              <a:off x="2530751" y="3085315"/>
              <a:ext cx="209377" cy="49538"/>
            </a:xfrm>
            <a:custGeom>
              <a:avLst/>
              <a:gdLst/>
              <a:ahLst/>
              <a:cxnLst/>
              <a:rect l="l" t="t" r="r" b="b"/>
              <a:pathLst>
                <a:path w="250825" h="62230">
                  <a:moveTo>
                    <a:pt x="87374" y="1809"/>
                  </a:moveTo>
                  <a:lnTo>
                    <a:pt x="53826" y="8340"/>
                  </a:lnTo>
                  <a:lnTo>
                    <a:pt x="24480" y="26788"/>
                  </a:lnTo>
                  <a:lnTo>
                    <a:pt x="0" y="61899"/>
                  </a:lnTo>
                  <a:lnTo>
                    <a:pt x="41108" y="51614"/>
                  </a:lnTo>
                  <a:lnTo>
                    <a:pt x="200745" y="51614"/>
                  </a:lnTo>
                  <a:lnTo>
                    <a:pt x="223667" y="38174"/>
                  </a:lnTo>
                  <a:lnTo>
                    <a:pt x="245912" y="6293"/>
                  </a:lnTo>
                  <a:lnTo>
                    <a:pt x="206589" y="6293"/>
                  </a:lnTo>
                  <a:lnTo>
                    <a:pt x="164419" y="5530"/>
                  </a:lnTo>
                  <a:lnTo>
                    <a:pt x="124460" y="2454"/>
                  </a:lnTo>
                  <a:lnTo>
                    <a:pt x="87374" y="1809"/>
                  </a:lnTo>
                  <a:close/>
                </a:path>
                <a:path w="250825" h="62230">
                  <a:moveTo>
                    <a:pt x="200745" y="51614"/>
                  </a:moveTo>
                  <a:lnTo>
                    <a:pt x="41108" y="51614"/>
                  </a:lnTo>
                  <a:lnTo>
                    <a:pt x="81690" y="52068"/>
                  </a:lnTo>
                  <a:lnTo>
                    <a:pt x="120991" y="57105"/>
                  </a:lnTo>
                  <a:lnTo>
                    <a:pt x="158256" y="60572"/>
                  </a:lnTo>
                  <a:lnTo>
                    <a:pt x="192733" y="56313"/>
                  </a:lnTo>
                  <a:lnTo>
                    <a:pt x="200745" y="51614"/>
                  </a:lnTo>
                  <a:close/>
                </a:path>
                <a:path w="250825" h="62230">
                  <a:moveTo>
                    <a:pt x="250304" y="0"/>
                  </a:moveTo>
                  <a:lnTo>
                    <a:pt x="206589" y="6293"/>
                  </a:lnTo>
                  <a:lnTo>
                    <a:pt x="245912" y="6293"/>
                  </a:lnTo>
                  <a:lnTo>
                    <a:pt x="2503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55" name="object 9">
              <a:extLst>
                <a:ext uri="{FF2B5EF4-FFF2-40B4-BE49-F238E27FC236}">
                  <a16:creationId xmlns:a16="http://schemas.microsoft.com/office/drawing/2014/main" id="{71E07730-3D2A-48DB-947B-2C64DFBB9681}"/>
                </a:ext>
              </a:extLst>
            </p:cNvPr>
            <p:cNvSpPr/>
            <p:nvPr/>
          </p:nvSpPr>
          <p:spPr>
            <a:xfrm>
              <a:off x="2530750" y="3171514"/>
              <a:ext cx="145239" cy="35384"/>
            </a:xfrm>
            <a:custGeom>
              <a:avLst/>
              <a:gdLst/>
              <a:ahLst/>
              <a:cxnLst/>
              <a:rect l="l" t="t" r="r" b="b"/>
              <a:pathLst>
                <a:path w="173990" h="44450">
                  <a:moveTo>
                    <a:pt x="55674" y="1710"/>
                  </a:moveTo>
                  <a:lnTo>
                    <a:pt x="24713" y="12593"/>
                  </a:lnTo>
                  <a:lnTo>
                    <a:pt x="0" y="44081"/>
                  </a:lnTo>
                  <a:lnTo>
                    <a:pt x="39804" y="36216"/>
                  </a:lnTo>
                  <a:lnTo>
                    <a:pt x="138427" y="36216"/>
                  </a:lnTo>
                  <a:lnTo>
                    <a:pt x="146727" y="33816"/>
                  </a:lnTo>
                  <a:lnTo>
                    <a:pt x="169731" y="4684"/>
                  </a:lnTo>
                  <a:lnTo>
                    <a:pt x="131295" y="4684"/>
                  </a:lnTo>
                  <a:lnTo>
                    <a:pt x="91622" y="2164"/>
                  </a:lnTo>
                  <a:lnTo>
                    <a:pt x="55674" y="1710"/>
                  </a:lnTo>
                  <a:close/>
                </a:path>
                <a:path w="173990" h="44450">
                  <a:moveTo>
                    <a:pt x="138427" y="36216"/>
                  </a:moveTo>
                  <a:lnTo>
                    <a:pt x="39804" y="36216"/>
                  </a:lnTo>
                  <a:lnTo>
                    <a:pt x="114599" y="43107"/>
                  </a:lnTo>
                  <a:lnTo>
                    <a:pt x="138427" y="36216"/>
                  </a:lnTo>
                  <a:close/>
                </a:path>
                <a:path w="173990" h="44450">
                  <a:moveTo>
                    <a:pt x="173431" y="0"/>
                  </a:moveTo>
                  <a:lnTo>
                    <a:pt x="131295" y="4684"/>
                  </a:lnTo>
                  <a:lnTo>
                    <a:pt x="169731" y="4684"/>
                  </a:lnTo>
                  <a:lnTo>
                    <a:pt x="1734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</p:grpSp>
      <p:sp>
        <p:nvSpPr>
          <p:cNvPr id="2" name="pole tekstowe 1">
            <a:extLst>
              <a:ext uri="{FF2B5EF4-FFF2-40B4-BE49-F238E27FC236}">
                <a16:creationId xmlns:a16="http://schemas.microsoft.com/office/drawing/2014/main" id="{8448DB5D-DDD6-4499-8C42-5FBDEA6084BC}"/>
              </a:ext>
            </a:extLst>
          </p:cNvPr>
          <p:cNvSpPr txBox="1"/>
          <p:nvPr/>
        </p:nvSpPr>
        <p:spPr>
          <a:xfrm>
            <a:off x="1356336" y="3583709"/>
            <a:ext cx="437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WARTOŚĆ DODANA DLA MŚP</a:t>
            </a:r>
          </a:p>
        </p:txBody>
      </p:sp>
      <p:sp>
        <p:nvSpPr>
          <p:cNvPr id="57" name="Prostokąt 56">
            <a:extLst>
              <a:ext uri="{FF2B5EF4-FFF2-40B4-BE49-F238E27FC236}">
                <a16:creationId xmlns:a16="http://schemas.microsoft.com/office/drawing/2014/main" id="{E2C48189-AD55-45E3-8390-B6D5C9AC2CFC}"/>
              </a:ext>
            </a:extLst>
          </p:cNvPr>
          <p:cNvSpPr/>
          <p:nvPr/>
        </p:nvSpPr>
        <p:spPr>
          <a:xfrm>
            <a:off x="3590977" y="3952051"/>
            <a:ext cx="1941924" cy="109537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 b="1" dirty="0">
              <a:solidFill>
                <a:schemeClr val="bg1"/>
              </a:solidFill>
            </a:endParaRPr>
          </a:p>
          <a:p>
            <a:pPr algn="ctr"/>
            <a:r>
              <a:rPr lang="pl-PL" sz="1400" b="1" dirty="0">
                <a:solidFill>
                  <a:schemeClr val="bg1"/>
                </a:solidFill>
              </a:rPr>
              <a:t>Wykwalifikowani eksperci</a:t>
            </a:r>
            <a:br>
              <a:rPr lang="pl-PL" sz="1400" b="1" dirty="0">
                <a:solidFill>
                  <a:schemeClr val="bg1"/>
                </a:solidFill>
              </a:rPr>
            </a:br>
            <a:endParaRPr lang="pl-PL" dirty="0"/>
          </a:p>
        </p:txBody>
      </p:sp>
      <p:sp>
        <p:nvSpPr>
          <p:cNvPr id="58" name="Prostokąt 57">
            <a:extLst>
              <a:ext uri="{FF2B5EF4-FFF2-40B4-BE49-F238E27FC236}">
                <a16:creationId xmlns:a16="http://schemas.microsoft.com/office/drawing/2014/main" id="{F04FA172-EECF-49A2-A229-032EE1CB902E}"/>
              </a:ext>
            </a:extLst>
          </p:cNvPr>
          <p:cNvSpPr/>
          <p:nvPr/>
        </p:nvSpPr>
        <p:spPr>
          <a:xfrm>
            <a:off x="1461707" y="3952051"/>
            <a:ext cx="1941924" cy="109537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>
              <a:solidFill>
                <a:schemeClr val="bg1"/>
              </a:solidFill>
            </a:endParaRPr>
          </a:p>
          <a:p>
            <a:pPr algn="ctr"/>
            <a:r>
              <a:rPr lang="pl-PL" sz="1400" b="1" dirty="0">
                <a:solidFill>
                  <a:schemeClr val="bg1"/>
                </a:solidFill>
              </a:rPr>
              <a:t>Wzrost potencjału i</a:t>
            </a:r>
          </a:p>
          <a:p>
            <a:pPr algn="ctr"/>
            <a:r>
              <a:rPr lang="pl-PL" sz="1400" b="1" dirty="0">
                <a:solidFill>
                  <a:schemeClr val="bg1"/>
                </a:solidFill>
              </a:rPr>
              <a:t>umiędzynarodowienie</a:t>
            </a:r>
          </a:p>
          <a:p>
            <a:pPr algn="ctr"/>
            <a:endParaRPr lang="pl-PL" dirty="0"/>
          </a:p>
        </p:txBody>
      </p:sp>
      <p:sp>
        <p:nvSpPr>
          <p:cNvPr id="59" name="Prostokąt 58">
            <a:extLst>
              <a:ext uri="{FF2B5EF4-FFF2-40B4-BE49-F238E27FC236}">
                <a16:creationId xmlns:a16="http://schemas.microsoft.com/office/drawing/2014/main" id="{4A3C1D2E-3323-4967-81B4-BDF94C7B33E1}"/>
              </a:ext>
            </a:extLst>
          </p:cNvPr>
          <p:cNvSpPr/>
          <p:nvPr/>
        </p:nvSpPr>
        <p:spPr>
          <a:xfrm>
            <a:off x="1461707" y="5163730"/>
            <a:ext cx="1941924" cy="109537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>
              <a:solidFill>
                <a:schemeClr val="bg1"/>
              </a:solidFill>
            </a:endParaRPr>
          </a:p>
          <a:p>
            <a:pPr algn="ctr"/>
            <a:r>
              <a:rPr lang="pl-PL" sz="1400" b="1" dirty="0">
                <a:solidFill>
                  <a:schemeClr val="bg1"/>
                </a:solidFill>
              </a:rPr>
              <a:t>Plan ekspansji</a:t>
            </a:r>
            <a:endParaRPr lang="en-GB" sz="1400" b="1" dirty="0">
              <a:solidFill>
                <a:schemeClr val="bg1"/>
              </a:solidFill>
            </a:endParaRPr>
          </a:p>
          <a:p>
            <a:pPr algn="ctr"/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60" name="Prostokąt 59">
            <a:extLst>
              <a:ext uri="{FF2B5EF4-FFF2-40B4-BE49-F238E27FC236}">
                <a16:creationId xmlns:a16="http://schemas.microsoft.com/office/drawing/2014/main" id="{0916C9A6-2940-4585-8419-858554C03E97}"/>
              </a:ext>
            </a:extLst>
          </p:cNvPr>
          <p:cNvSpPr/>
          <p:nvPr/>
        </p:nvSpPr>
        <p:spPr>
          <a:xfrm>
            <a:off x="3588533" y="5157535"/>
            <a:ext cx="1941924" cy="109537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>
                <a:solidFill>
                  <a:schemeClr val="bg1"/>
                </a:solidFill>
              </a:rPr>
              <a:t>Wsparcie operacyjne </a:t>
            </a:r>
            <a:br>
              <a:rPr lang="pl-PL" sz="1400" b="1" dirty="0">
                <a:solidFill>
                  <a:schemeClr val="bg1"/>
                </a:solidFill>
              </a:rPr>
            </a:br>
            <a:r>
              <a:rPr lang="pl-PL" sz="1400" b="1" dirty="0">
                <a:solidFill>
                  <a:schemeClr val="bg1"/>
                </a:solidFill>
              </a:rPr>
              <a:t>i merytoryczne</a:t>
            </a:r>
          </a:p>
        </p:txBody>
      </p:sp>
      <p:pic>
        <p:nvPicPr>
          <p:cNvPr id="6" name="Grafika 5" descr="Zegarek">
            <a:extLst>
              <a:ext uri="{FF2B5EF4-FFF2-40B4-BE49-F238E27FC236}">
                <a16:creationId xmlns:a16="http://schemas.microsoft.com/office/drawing/2014/main" id="{7AE1B395-01DB-4DB6-85BC-F99C1D31FF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2466" y="2893529"/>
            <a:ext cx="460267" cy="460267"/>
          </a:xfrm>
          <a:prstGeom prst="rect">
            <a:avLst/>
          </a:prstGeom>
        </p:spPr>
      </p:pic>
      <p:pic>
        <p:nvPicPr>
          <p:cNvPr id="9" name="Grafika 8" descr="Oko">
            <a:extLst>
              <a:ext uri="{FF2B5EF4-FFF2-40B4-BE49-F238E27FC236}">
                <a16:creationId xmlns:a16="http://schemas.microsoft.com/office/drawing/2014/main" id="{ACCA183F-E7DB-4668-9A77-B76CE5A6E5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2465" y="1232236"/>
            <a:ext cx="460267" cy="460267"/>
          </a:xfrm>
          <a:prstGeom prst="rect">
            <a:avLst/>
          </a:prstGeom>
        </p:spPr>
      </p:pic>
      <p:pic>
        <p:nvPicPr>
          <p:cNvPr id="11" name="Grafika 10" descr="Pieniądze">
            <a:extLst>
              <a:ext uri="{FF2B5EF4-FFF2-40B4-BE49-F238E27FC236}">
                <a16:creationId xmlns:a16="http://schemas.microsoft.com/office/drawing/2014/main" id="{4E5DEAA1-45EF-432F-8230-F1B81D7BAA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8766" y="2317398"/>
            <a:ext cx="460267" cy="460267"/>
          </a:xfrm>
          <a:prstGeom prst="rect">
            <a:avLst/>
          </a:prstGeom>
        </p:spPr>
      </p:pic>
      <p:pic>
        <p:nvPicPr>
          <p:cNvPr id="69" name="Obraz 68">
            <a:extLst>
              <a:ext uri="{FF2B5EF4-FFF2-40B4-BE49-F238E27FC236}">
                <a16:creationId xmlns:a16="http://schemas.microsoft.com/office/drawing/2014/main" id="{AF7D2B4E-6371-4A6A-BDA4-7A7CEE77345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60" y="1835593"/>
            <a:ext cx="460268" cy="460268"/>
          </a:xfrm>
          <a:prstGeom prst="rect">
            <a:avLst/>
          </a:prstGeom>
        </p:spPr>
      </p:pic>
      <p:pic>
        <p:nvPicPr>
          <p:cNvPr id="72" name="Obraz 71">
            <a:extLst>
              <a:ext uri="{FF2B5EF4-FFF2-40B4-BE49-F238E27FC236}">
                <a16:creationId xmlns:a16="http://schemas.microsoft.com/office/drawing/2014/main" id="{7CB342B1-8057-40B0-93C6-328D276226B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54" y="3864617"/>
            <a:ext cx="460267" cy="460267"/>
          </a:xfrm>
          <a:prstGeom prst="rect">
            <a:avLst/>
          </a:prstGeom>
        </p:spPr>
      </p:pic>
      <p:pic>
        <p:nvPicPr>
          <p:cNvPr id="73" name="Obraz 72">
            <a:extLst>
              <a:ext uri="{FF2B5EF4-FFF2-40B4-BE49-F238E27FC236}">
                <a16:creationId xmlns:a16="http://schemas.microsoft.com/office/drawing/2014/main" id="{0641EFEA-BC49-4B4A-8821-1D68526ED10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41" y="5705222"/>
            <a:ext cx="461980" cy="461980"/>
          </a:xfrm>
          <a:prstGeom prst="rect">
            <a:avLst/>
          </a:prstGeom>
        </p:spPr>
      </p:pic>
      <p:pic>
        <p:nvPicPr>
          <p:cNvPr id="15" name="Grafika 14" descr="Głowa z kołami zębatymi">
            <a:extLst>
              <a:ext uri="{FF2B5EF4-FFF2-40B4-BE49-F238E27FC236}">
                <a16:creationId xmlns:a16="http://schemas.microsoft.com/office/drawing/2014/main" id="{AABA93C0-82EB-4537-A771-5D830F60D9D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94356" y="4486559"/>
            <a:ext cx="461980" cy="461980"/>
          </a:xfrm>
          <a:prstGeom prst="rect">
            <a:avLst/>
          </a:prstGeom>
        </p:spPr>
      </p:pic>
      <p:pic>
        <p:nvPicPr>
          <p:cNvPr id="17" name="Grafika 16" descr="Mapa z pinezką">
            <a:extLst>
              <a:ext uri="{FF2B5EF4-FFF2-40B4-BE49-F238E27FC236}">
                <a16:creationId xmlns:a16="http://schemas.microsoft.com/office/drawing/2014/main" id="{BB216350-767F-4BD3-A3ED-F2AA382EB10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55241" y="5167493"/>
            <a:ext cx="461980" cy="461980"/>
          </a:xfrm>
          <a:prstGeom prst="rect">
            <a:avLst/>
          </a:prstGeom>
        </p:spPr>
      </p:pic>
      <p:grpSp>
        <p:nvGrpSpPr>
          <p:cNvPr id="82" name="Grupa 81">
            <a:extLst>
              <a:ext uri="{FF2B5EF4-FFF2-40B4-BE49-F238E27FC236}">
                <a16:creationId xmlns:a16="http://schemas.microsoft.com/office/drawing/2014/main" id="{D6D96FF0-E412-43BC-85D2-25EA95502F06}"/>
              </a:ext>
            </a:extLst>
          </p:cNvPr>
          <p:cNvGrpSpPr/>
          <p:nvPr/>
        </p:nvGrpSpPr>
        <p:grpSpPr>
          <a:xfrm>
            <a:off x="2517839" y="1332673"/>
            <a:ext cx="263873" cy="259391"/>
            <a:chOff x="2437541" y="2901430"/>
            <a:chExt cx="401262" cy="376587"/>
          </a:xfrm>
        </p:grpSpPr>
        <p:sp>
          <p:nvSpPr>
            <p:cNvPr id="91" name="object 6">
              <a:extLst>
                <a:ext uri="{FF2B5EF4-FFF2-40B4-BE49-F238E27FC236}">
                  <a16:creationId xmlns:a16="http://schemas.microsoft.com/office/drawing/2014/main" id="{5CE25931-D807-4541-AF02-02B33EADAC0C}"/>
                </a:ext>
              </a:extLst>
            </p:cNvPr>
            <p:cNvSpPr/>
            <p:nvPr/>
          </p:nvSpPr>
          <p:spPr>
            <a:xfrm>
              <a:off x="2437541" y="2901430"/>
              <a:ext cx="401262" cy="376587"/>
            </a:xfrm>
            <a:custGeom>
              <a:avLst/>
              <a:gdLst/>
              <a:ahLst/>
              <a:cxnLst/>
              <a:rect l="l" t="t" r="r" b="b"/>
              <a:pathLst>
                <a:path w="480694" h="473075">
                  <a:moveTo>
                    <a:pt x="480136" y="0"/>
                  </a:moveTo>
                  <a:lnTo>
                    <a:pt x="94297" y="0"/>
                  </a:lnTo>
                  <a:lnTo>
                    <a:pt x="57591" y="7293"/>
                  </a:lnTo>
                  <a:lnTo>
                    <a:pt x="27617" y="27185"/>
                  </a:lnTo>
                  <a:lnTo>
                    <a:pt x="7409" y="56691"/>
                  </a:lnTo>
                  <a:lnTo>
                    <a:pt x="0" y="92824"/>
                  </a:lnTo>
                  <a:lnTo>
                    <a:pt x="0" y="472668"/>
                  </a:lnTo>
                  <a:lnTo>
                    <a:pt x="361353" y="472668"/>
                  </a:lnTo>
                  <a:lnTo>
                    <a:pt x="407591" y="463477"/>
                  </a:lnTo>
                  <a:lnTo>
                    <a:pt x="445347" y="438415"/>
                  </a:lnTo>
                  <a:lnTo>
                    <a:pt x="470802" y="401243"/>
                  </a:lnTo>
                  <a:lnTo>
                    <a:pt x="480136" y="355727"/>
                  </a:lnTo>
                  <a:lnTo>
                    <a:pt x="480136" y="0"/>
                  </a:lnTo>
                  <a:close/>
                </a:path>
              </a:pathLst>
            </a:custGeom>
            <a:solidFill>
              <a:srgbClr val="B61929"/>
            </a:solidFill>
          </p:spPr>
          <p:txBody>
            <a:bodyPr wrap="square" lIns="0" tIns="0" rIns="0" bIns="0" rtlCol="0"/>
            <a:lstStyle/>
            <a:p>
              <a:endParaRPr sz="1400" dirty="0"/>
            </a:p>
          </p:txBody>
        </p:sp>
        <p:sp>
          <p:nvSpPr>
            <p:cNvPr id="92" name="object 7">
              <a:extLst>
                <a:ext uri="{FF2B5EF4-FFF2-40B4-BE49-F238E27FC236}">
                  <a16:creationId xmlns:a16="http://schemas.microsoft.com/office/drawing/2014/main" id="{F7F5E858-26AF-46BB-91AD-B3BDB3444633}"/>
                </a:ext>
              </a:extLst>
            </p:cNvPr>
            <p:cNvSpPr/>
            <p:nvPr/>
          </p:nvSpPr>
          <p:spPr>
            <a:xfrm>
              <a:off x="2530756" y="2985301"/>
              <a:ext cx="265035" cy="67735"/>
            </a:xfrm>
            <a:custGeom>
              <a:avLst/>
              <a:gdLst/>
              <a:ahLst/>
              <a:cxnLst/>
              <a:rect l="l" t="t" r="r" b="b"/>
              <a:pathLst>
                <a:path w="317500" h="85090">
                  <a:moveTo>
                    <a:pt x="115700" y="2208"/>
                  </a:moveTo>
                  <a:lnTo>
                    <a:pt x="81801" y="6935"/>
                  </a:lnTo>
                  <a:lnTo>
                    <a:pt x="50954" y="20207"/>
                  </a:lnTo>
                  <a:lnTo>
                    <a:pt x="23555" y="45077"/>
                  </a:lnTo>
                  <a:lnTo>
                    <a:pt x="0" y="84594"/>
                  </a:lnTo>
                  <a:lnTo>
                    <a:pt x="37217" y="72624"/>
                  </a:lnTo>
                  <a:lnTo>
                    <a:pt x="75395" y="68754"/>
                  </a:lnTo>
                  <a:lnTo>
                    <a:pt x="264608" y="68754"/>
                  </a:lnTo>
                  <a:lnTo>
                    <a:pt x="278763" y="61919"/>
                  </a:lnTo>
                  <a:lnTo>
                    <a:pt x="300735" y="37890"/>
                  </a:lnTo>
                  <a:lnTo>
                    <a:pt x="313313" y="8801"/>
                  </a:lnTo>
                  <a:lnTo>
                    <a:pt x="231750" y="8801"/>
                  </a:lnTo>
                  <a:lnTo>
                    <a:pt x="191071" y="6192"/>
                  </a:lnTo>
                  <a:lnTo>
                    <a:pt x="152255" y="2978"/>
                  </a:lnTo>
                  <a:lnTo>
                    <a:pt x="115700" y="2208"/>
                  </a:lnTo>
                  <a:close/>
                </a:path>
                <a:path w="317500" h="85090">
                  <a:moveTo>
                    <a:pt x="264608" y="68754"/>
                  </a:moveTo>
                  <a:lnTo>
                    <a:pt x="75395" y="68754"/>
                  </a:lnTo>
                  <a:lnTo>
                    <a:pt x="113712" y="70240"/>
                  </a:lnTo>
                  <a:lnTo>
                    <a:pt x="187496" y="78297"/>
                  </a:lnTo>
                  <a:lnTo>
                    <a:pt x="221325" y="79378"/>
                  </a:lnTo>
                  <a:lnTo>
                    <a:pt x="252020" y="74833"/>
                  </a:lnTo>
                  <a:lnTo>
                    <a:pt x="264608" y="68754"/>
                  </a:lnTo>
                  <a:close/>
                </a:path>
                <a:path w="317500" h="85090">
                  <a:moveTo>
                    <a:pt x="317119" y="0"/>
                  </a:moveTo>
                  <a:lnTo>
                    <a:pt x="273898" y="7754"/>
                  </a:lnTo>
                  <a:lnTo>
                    <a:pt x="231750" y="8801"/>
                  </a:lnTo>
                  <a:lnTo>
                    <a:pt x="313313" y="8801"/>
                  </a:lnTo>
                  <a:lnTo>
                    <a:pt x="3171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93" name="object 8">
              <a:extLst>
                <a:ext uri="{FF2B5EF4-FFF2-40B4-BE49-F238E27FC236}">
                  <a16:creationId xmlns:a16="http://schemas.microsoft.com/office/drawing/2014/main" id="{32CEF12A-D823-4F9E-AEC3-70672CE01A63}"/>
                </a:ext>
              </a:extLst>
            </p:cNvPr>
            <p:cNvSpPr/>
            <p:nvPr/>
          </p:nvSpPr>
          <p:spPr>
            <a:xfrm>
              <a:off x="2530751" y="3085315"/>
              <a:ext cx="209377" cy="49538"/>
            </a:xfrm>
            <a:custGeom>
              <a:avLst/>
              <a:gdLst/>
              <a:ahLst/>
              <a:cxnLst/>
              <a:rect l="l" t="t" r="r" b="b"/>
              <a:pathLst>
                <a:path w="250825" h="62230">
                  <a:moveTo>
                    <a:pt x="87374" y="1809"/>
                  </a:moveTo>
                  <a:lnTo>
                    <a:pt x="53826" y="8340"/>
                  </a:lnTo>
                  <a:lnTo>
                    <a:pt x="24480" y="26788"/>
                  </a:lnTo>
                  <a:lnTo>
                    <a:pt x="0" y="61899"/>
                  </a:lnTo>
                  <a:lnTo>
                    <a:pt x="41108" y="51614"/>
                  </a:lnTo>
                  <a:lnTo>
                    <a:pt x="200745" y="51614"/>
                  </a:lnTo>
                  <a:lnTo>
                    <a:pt x="223667" y="38174"/>
                  </a:lnTo>
                  <a:lnTo>
                    <a:pt x="245912" y="6293"/>
                  </a:lnTo>
                  <a:lnTo>
                    <a:pt x="206589" y="6293"/>
                  </a:lnTo>
                  <a:lnTo>
                    <a:pt x="164419" y="5530"/>
                  </a:lnTo>
                  <a:lnTo>
                    <a:pt x="124460" y="2454"/>
                  </a:lnTo>
                  <a:lnTo>
                    <a:pt x="87374" y="1809"/>
                  </a:lnTo>
                  <a:close/>
                </a:path>
                <a:path w="250825" h="62230">
                  <a:moveTo>
                    <a:pt x="200745" y="51614"/>
                  </a:moveTo>
                  <a:lnTo>
                    <a:pt x="41108" y="51614"/>
                  </a:lnTo>
                  <a:lnTo>
                    <a:pt x="81690" y="52068"/>
                  </a:lnTo>
                  <a:lnTo>
                    <a:pt x="120991" y="57105"/>
                  </a:lnTo>
                  <a:lnTo>
                    <a:pt x="158256" y="60572"/>
                  </a:lnTo>
                  <a:lnTo>
                    <a:pt x="192733" y="56313"/>
                  </a:lnTo>
                  <a:lnTo>
                    <a:pt x="200745" y="51614"/>
                  </a:lnTo>
                  <a:close/>
                </a:path>
                <a:path w="250825" h="62230">
                  <a:moveTo>
                    <a:pt x="250304" y="0"/>
                  </a:moveTo>
                  <a:lnTo>
                    <a:pt x="206589" y="6293"/>
                  </a:lnTo>
                  <a:lnTo>
                    <a:pt x="245912" y="6293"/>
                  </a:lnTo>
                  <a:lnTo>
                    <a:pt x="2503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95" name="object 9">
              <a:extLst>
                <a:ext uri="{FF2B5EF4-FFF2-40B4-BE49-F238E27FC236}">
                  <a16:creationId xmlns:a16="http://schemas.microsoft.com/office/drawing/2014/main" id="{C6530607-11EF-44FA-88DA-B312CD679687}"/>
                </a:ext>
              </a:extLst>
            </p:cNvPr>
            <p:cNvSpPr/>
            <p:nvPr/>
          </p:nvSpPr>
          <p:spPr>
            <a:xfrm>
              <a:off x="2530750" y="3171514"/>
              <a:ext cx="145239" cy="35384"/>
            </a:xfrm>
            <a:custGeom>
              <a:avLst/>
              <a:gdLst/>
              <a:ahLst/>
              <a:cxnLst/>
              <a:rect l="l" t="t" r="r" b="b"/>
              <a:pathLst>
                <a:path w="173990" h="44450">
                  <a:moveTo>
                    <a:pt x="55674" y="1710"/>
                  </a:moveTo>
                  <a:lnTo>
                    <a:pt x="24713" y="12593"/>
                  </a:lnTo>
                  <a:lnTo>
                    <a:pt x="0" y="44081"/>
                  </a:lnTo>
                  <a:lnTo>
                    <a:pt x="39804" y="36216"/>
                  </a:lnTo>
                  <a:lnTo>
                    <a:pt x="138427" y="36216"/>
                  </a:lnTo>
                  <a:lnTo>
                    <a:pt x="146727" y="33816"/>
                  </a:lnTo>
                  <a:lnTo>
                    <a:pt x="169731" y="4684"/>
                  </a:lnTo>
                  <a:lnTo>
                    <a:pt x="131295" y="4684"/>
                  </a:lnTo>
                  <a:lnTo>
                    <a:pt x="91622" y="2164"/>
                  </a:lnTo>
                  <a:lnTo>
                    <a:pt x="55674" y="1710"/>
                  </a:lnTo>
                  <a:close/>
                </a:path>
                <a:path w="173990" h="44450">
                  <a:moveTo>
                    <a:pt x="138427" y="36216"/>
                  </a:moveTo>
                  <a:lnTo>
                    <a:pt x="39804" y="36216"/>
                  </a:lnTo>
                  <a:lnTo>
                    <a:pt x="114599" y="43107"/>
                  </a:lnTo>
                  <a:lnTo>
                    <a:pt x="138427" y="36216"/>
                  </a:lnTo>
                  <a:close/>
                </a:path>
                <a:path w="173990" h="44450">
                  <a:moveTo>
                    <a:pt x="173431" y="0"/>
                  </a:moveTo>
                  <a:lnTo>
                    <a:pt x="131295" y="4684"/>
                  </a:lnTo>
                  <a:lnTo>
                    <a:pt x="169731" y="4684"/>
                  </a:lnTo>
                  <a:lnTo>
                    <a:pt x="1734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</p:grpSp>
      <p:grpSp>
        <p:nvGrpSpPr>
          <p:cNvPr id="96" name="Grupa 95">
            <a:extLst>
              <a:ext uri="{FF2B5EF4-FFF2-40B4-BE49-F238E27FC236}">
                <a16:creationId xmlns:a16="http://schemas.microsoft.com/office/drawing/2014/main" id="{B9413371-EC9C-4410-9EF4-4A0EE8AE6341}"/>
              </a:ext>
            </a:extLst>
          </p:cNvPr>
          <p:cNvGrpSpPr/>
          <p:nvPr/>
        </p:nvGrpSpPr>
        <p:grpSpPr>
          <a:xfrm>
            <a:off x="2518745" y="1900501"/>
            <a:ext cx="263873" cy="259391"/>
            <a:chOff x="2437541" y="2901430"/>
            <a:chExt cx="401262" cy="376587"/>
          </a:xfrm>
        </p:grpSpPr>
        <p:sp>
          <p:nvSpPr>
            <p:cNvPr id="97" name="object 6">
              <a:extLst>
                <a:ext uri="{FF2B5EF4-FFF2-40B4-BE49-F238E27FC236}">
                  <a16:creationId xmlns:a16="http://schemas.microsoft.com/office/drawing/2014/main" id="{EB2A799F-B5C6-4A6D-B54C-328F1EC5BA2C}"/>
                </a:ext>
              </a:extLst>
            </p:cNvPr>
            <p:cNvSpPr/>
            <p:nvPr/>
          </p:nvSpPr>
          <p:spPr>
            <a:xfrm>
              <a:off x="2437541" y="2901430"/>
              <a:ext cx="401262" cy="376587"/>
            </a:xfrm>
            <a:custGeom>
              <a:avLst/>
              <a:gdLst/>
              <a:ahLst/>
              <a:cxnLst/>
              <a:rect l="l" t="t" r="r" b="b"/>
              <a:pathLst>
                <a:path w="480694" h="473075">
                  <a:moveTo>
                    <a:pt x="480136" y="0"/>
                  </a:moveTo>
                  <a:lnTo>
                    <a:pt x="94297" y="0"/>
                  </a:lnTo>
                  <a:lnTo>
                    <a:pt x="57591" y="7293"/>
                  </a:lnTo>
                  <a:lnTo>
                    <a:pt x="27617" y="27185"/>
                  </a:lnTo>
                  <a:lnTo>
                    <a:pt x="7409" y="56691"/>
                  </a:lnTo>
                  <a:lnTo>
                    <a:pt x="0" y="92824"/>
                  </a:lnTo>
                  <a:lnTo>
                    <a:pt x="0" y="472668"/>
                  </a:lnTo>
                  <a:lnTo>
                    <a:pt x="361353" y="472668"/>
                  </a:lnTo>
                  <a:lnTo>
                    <a:pt x="407591" y="463477"/>
                  </a:lnTo>
                  <a:lnTo>
                    <a:pt x="445347" y="438415"/>
                  </a:lnTo>
                  <a:lnTo>
                    <a:pt x="470802" y="401243"/>
                  </a:lnTo>
                  <a:lnTo>
                    <a:pt x="480136" y="355727"/>
                  </a:lnTo>
                  <a:lnTo>
                    <a:pt x="480136" y="0"/>
                  </a:lnTo>
                  <a:close/>
                </a:path>
              </a:pathLst>
            </a:custGeom>
            <a:solidFill>
              <a:srgbClr val="B61929"/>
            </a:solidFill>
          </p:spPr>
          <p:txBody>
            <a:bodyPr wrap="square" lIns="0" tIns="0" rIns="0" bIns="0" rtlCol="0"/>
            <a:lstStyle/>
            <a:p>
              <a:endParaRPr sz="1400" dirty="0"/>
            </a:p>
          </p:txBody>
        </p:sp>
        <p:sp>
          <p:nvSpPr>
            <p:cNvPr id="98" name="object 7">
              <a:extLst>
                <a:ext uri="{FF2B5EF4-FFF2-40B4-BE49-F238E27FC236}">
                  <a16:creationId xmlns:a16="http://schemas.microsoft.com/office/drawing/2014/main" id="{BA8B1A05-8482-4539-B73B-DA7A33B9E426}"/>
                </a:ext>
              </a:extLst>
            </p:cNvPr>
            <p:cNvSpPr/>
            <p:nvPr/>
          </p:nvSpPr>
          <p:spPr>
            <a:xfrm>
              <a:off x="2530756" y="2985301"/>
              <a:ext cx="265035" cy="67735"/>
            </a:xfrm>
            <a:custGeom>
              <a:avLst/>
              <a:gdLst/>
              <a:ahLst/>
              <a:cxnLst/>
              <a:rect l="l" t="t" r="r" b="b"/>
              <a:pathLst>
                <a:path w="317500" h="85090">
                  <a:moveTo>
                    <a:pt x="115700" y="2208"/>
                  </a:moveTo>
                  <a:lnTo>
                    <a:pt x="81801" y="6935"/>
                  </a:lnTo>
                  <a:lnTo>
                    <a:pt x="50954" y="20207"/>
                  </a:lnTo>
                  <a:lnTo>
                    <a:pt x="23555" y="45077"/>
                  </a:lnTo>
                  <a:lnTo>
                    <a:pt x="0" y="84594"/>
                  </a:lnTo>
                  <a:lnTo>
                    <a:pt x="37217" y="72624"/>
                  </a:lnTo>
                  <a:lnTo>
                    <a:pt x="75395" y="68754"/>
                  </a:lnTo>
                  <a:lnTo>
                    <a:pt x="264608" y="68754"/>
                  </a:lnTo>
                  <a:lnTo>
                    <a:pt x="278763" y="61919"/>
                  </a:lnTo>
                  <a:lnTo>
                    <a:pt x="300735" y="37890"/>
                  </a:lnTo>
                  <a:lnTo>
                    <a:pt x="313313" y="8801"/>
                  </a:lnTo>
                  <a:lnTo>
                    <a:pt x="231750" y="8801"/>
                  </a:lnTo>
                  <a:lnTo>
                    <a:pt x="191071" y="6192"/>
                  </a:lnTo>
                  <a:lnTo>
                    <a:pt x="152255" y="2978"/>
                  </a:lnTo>
                  <a:lnTo>
                    <a:pt x="115700" y="2208"/>
                  </a:lnTo>
                  <a:close/>
                </a:path>
                <a:path w="317500" h="85090">
                  <a:moveTo>
                    <a:pt x="264608" y="68754"/>
                  </a:moveTo>
                  <a:lnTo>
                    <a:pt x="75395" y="68754"/>
                  </a:lnTo>
                  <a:lnTo>
                    <a:pt x="113712" y="70240"/>
                  </a:lnTo>
                  <a:lnTo>
                    <a:pt x="187496" y="78297"/>
                  </a:lnTo>
                  <a:lnTo>
                    <a:pt x="221325" y="79378"/>
                  </a:lnTo>
                  <a:lnTo>
                    <a:pt x="252020" y="74833"/>
                  </a:lnTo>
                  <a:lnTo>
                    <a:pt x="264608" y="68754"/>
                  </a:lnTo>
                  <a:close/>
                </a:path>
                <a:path w="317500" h="85090">
                  <a:moveTo>
                    <a:pt x="317119" y="0"/>
                  </a:moveTo>
                  <a:lnTo>
                    <a:pt x="273898" y="7754"/>
                  </a:lnTo>
                  <a:lnTo>
                    <a:pt x="231750" y="8801"/>
                  </a:lnTo>
                  <a:lnTo>
                    <a:pt x="313313" y="8801"/>
                  </a:lnTo>
                  <a:lnTo>
                    <a:pt x="3171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99" name="object 8">
              <a:extLst>
                <a:ext uri="{FF2B5EF4-FFF2-40B4-BE49-F238E27FC236}">
                  <a16:creationId xmlns:a16="http://schemas.microsoft.com/office/drawing/2014/main" id="{9691538C-9F77-4241-B5B5-2AE7278921CC}"/>
                </a:ext>
              </a:extLst>
            </p:cNvPr>
            <p:cNvSpPr/>
            <p:nvPr/>
          </p:nvSpPr>
          <p:spPr>
            <a:xfrm>
              <a:off x="2530751" y="3085315"/>
              <a:ext cx="209377" cy="49538"/>
            </a:xfrm>
            <a:custGeom>
              <a:avLst/>
              <a:gdLst/>
              <a:ahLst/>
              <a:cxnLst/>
              <a:rect l="l" t="t" r="r" b="b"/>
              <a:pathLst>
                <a:path w="250825" h="62230">
                  <a:moveTo>
                    <a:pt x="87374" y="1809"/>
                  </a:moveTo>
                  <a:lnTo>
                    <a:pt x="53826" y="8340"/>
                  </a:lnTo>
                  <a:lnTo>
                    <a:pt x="24480" y="26788"/>
                  </a:lnTo>
                  <a:lnTo>
                    <a:pt x="0" y="61899"/>
                  </a:lnTo>
                  <a:lnTo>
                    <a:pt x="41108" y="51614"/>
                  </a:lnTo>
                  <a:lnTo>
                    <a:pt x="200745" y="51614"/>
                  </a:lnTo>
                  <a:lnTo>
                    <a:pt x="223667" y="38174"/>
                  </a:lnTo>
                  <a:lnTo>
                    <a:pt x="245912" y="6293"/>
                  </a:lnTo>
                  <a:lnTo>
                    <a:pt x="206589" y="6293"/>
                  </a:lnTo>
                  <a:lnTo>
                    <a:pt x="164419" y="5530"/>
                  </a:lnTo>
                  <a:lnTo>
                    <a:pt x="124460" y="2454"/>
                  </a:lnTo>
                  <a:lnTo>
                    <a:pt x="87374" y="1809"/>
                  </a:lnTo>
                  <a:close/>
                </a:path>
                <a:path w="250825" h="62230">
                  <a:moveTo>
                    <a:pt x="200745" y="51614"/>
                  </a:moveTo>
                  <a:lnTo>
                    <a:pt x="41108" y="51614"/>
                  </a:lnTo>
                  <a:lnTo>
                    <a:pt x="81690" y="52068"/>
                  </a:lnTo>
                  <a:lnTo>
                    <a:pt x="120991" y="57105"/>
                  </a:lnTo>
                  <a:lnTo>
                    <a:pt x="158256" y="60572"/>
                  </a:lnTo>
                  <a:lnTo>
                    <a:pt x="192733" y="56313"/>
                  </a:lnTo>
                  <a:lnTo>
                    <a:pt x="200745" y="51614"/>
                  </a:lnTo>
                  <a:close/>
                </a:path>
                <a:path w="250825" h="62230">
                  <a:moveTo>
                    <a:pt x="250304" y="0"/>
                  </a:moveTo>
                  <a:lnTo>
                    <a:pt x="206589" y="6293"/>
                  </a:lnTo>
                  <a:lnTo>
                    <a:pt x="245912" y="6293"/>
                  </a:lnTo>
                  <a:lnTo>
                    <a:pt x="2503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00" name="object 9">
              <a:extLst>
                <a:ext uri="{FF2B5EF4-FFF2-40B4-BE49-F238E27FC236}">
                  <a16:creationId xmlns:a16="http://schemas.microsoft.com/office/drawing/2014/main" id="{36D88692-E1A7-4E50-AC3C-FEAFC11ED18F}"/>
                </a:ext>
              </a:extLst>
            </p:cNvPr>
            <p:cNvSpPr/>
            <p:nvPr/>
          </p:nvSpPr>
          <p:spPr>
            <a:xfrm>
              <a:off x="2530750" y="3171514"/>
              <a:ext cx="145239" cy="35384"/>
            </a:xfrm>
            <a:custGeom>
              <a:avLst/>
              <a:gdLst/>
              <a:ahLst/>
              <a:cxnLst/>
              <a:rect l="l" t="t" r="r" b="b"/>
              <a:pathLst>
                <a:path w="173990" h="44450">
                  <a:moveTo>
                    <a:pt x="55674" y="1710"/>
                  </a:moveTo>
                  <a:lnTo>
                    <a:pt x="24713" y="12593"/>
                  </a:lnTo>
                  <a:lnTo>
                    <a:pt x="0" y="44081"/>
                  </a:lnTo>
                  <a:lnTo>
                    <a:pt x="39804" y="36216"/>
                  </a:lnTo>
                  <a:lnTo>
                    <a:pt x="138427" y="36216"/>
                  </a:lnTo>
                  <a:lnTo>
                    <a:pt x="146727" y="33816"/>
                  </a:lnTo>
                  <a:lnTo>
                    <a:pt x="169731" y="4684"/>
                  </a:lnTo>
                  <a:lnTo>
                    <a:pt x="131295" y="4684"/>
                  </a:lnTo>
                  <a:lnTo>
                    <a:pt x="91622" y="2164"/>
                  </a:lnTo>
                  <a:lnTo>
                    <a:pt x="55674" y="1710"/>
                  </a:lnTo>
                  <a:close/>
                </a:path>
                <a:path w="173990" h="44450">
                  <a:moveTo>
                    <a:pt x="138427" y="36216"/>
                  </a:moveTo>
                  <a:lnTo>
                    <a:pt x="39804" y="36216"/>
                  </a:lnTo>
                  <a:lnTo>
                    <a:pt x="114599" y="43107"/>
                  </a:lnTo>
                  <a:lnTo>
                    <a:pt x="138427" y="36216"/>
                  </a:lnTo>
                  <a:close/>
                </a:path>
                <a:path w="173990" h="44450">
                  <a:moveTo>
                    <a:pt x="173431" y="0"/>
                  </a:moveTo>
                  <a:lnTo>
                    <a:pt x="131295" y="4684"/>
                  </a:lnTo>
                  <a:lnTo>
                    <a:pt x="169731" y="4684"/>
                  </a:lnTo>
                  <a:lnTo>
                    <a:pt x="1734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</p:grpSp>
      <p:grpSp>
        <p:nvGrpSpPr>
          <p:cNvPr id="101" name="Grupa 100">
            <a:extLst>
              <a:ext uri="{FF2B5EF4-FFF2-40B4-BE49-F238E27FC236}">
                <a16:creationId xmlns:a16="http://schemas.microsoft.com/office/drawing/2014/main" id="{5432E103-5CFC-44A6-AB80-CF2144445842}"/>
              </a:ext>
            </a:extLst>
          </p:cNvPr>
          <p:cNvGrpSpPr/>
          <p:nvPr/>
        </p:nvGrpSpPr>
        <p:grpSpPr>
          <a:xfrm>
            <a:off x="2518746" y="2461570"/>
            <a:ext cx="263873" cy="259391"/>
            <a:chOff x="2437541" y="2901430"/>
            <a:chExt cx="401262" cy="376587"/>
          </a:xfrm>
        </p:grpSpPr>
        <p:sp>
          <p:nvSpPr>
            <p:cNvPr id="102" name="object 6">
              <a:extLst>
                <a:ext uri="{FF2B5EF4-FFF2-40B4-BE49-F238E27FC236}">
                  <a16:creationId xmlns:a16="http://schemas.microsoft.com/office/drawing/2014/main" id="{EB44FABB-13E4-41B0-8550-24CA3087801F}"/>
                </a:ext>
              </a:extLst>
            </p:cNvPr>
            <p:cNvSpPr/>
            <p:nvPr/>
          </p:nvSpPr>
          <p:spPr>
            <a:xfrm>
              <a:off x="2437541" y="2901430"/>
              <a:ext cx="401262" cy="376587"/>
            </a:xfrm>
            <a:custGeom>
              <a:avLst/>
              <a:gdLst/>
              <a:ahLst/>
              <a:cxnLst/>
              <a:rect l="l" t="t" r="r" b="b"/>
              <a:pathLst>
                <a:path w="480694" h="473075">
                  <a:moveTo>
                    <a:pt x="480136" y="0"/>
                  </a:moveTo>
                  <a:lnTo>
                    <a:pt x="94297" y="0"/>
                  </a:lnTo>
                  <a:lnTo>
                    <a:pt x="57591" y="7293"/>
                  </a:lnTo>
                  <a:lnTo>
                    <a:pt x="27617" y="27185"/>
                  </a:lnTo>
                  <a:lnTo>
                    <a:pt x="7409" y="56691"/>
                  </a:lnTo>
                  <a:lnTo>
                    <a:pt x="0" y="92824"/>
                  </a:lnTo>
                  <a:lnTo>
                    <a:pt x="0" y="472668"/>
                  </a:lnTo>
                  <a:lnTo>
                    <a:pt x="361353" y="472668"/>
                  </a:lnTo>
                  <a:lnTo>
                    <a:pt x="407591" y="463477"/>
                  </a:lnTo>
                  <a:lnTo>
                    <a:pt x="445347" y="438415"/>
                  </a:lnTo>
                  <a:lnTo>
                    <a:pt x="470802" y="401243"/>
                  </a:lnTo>
                  <a:lnTo>
                    <a:pt x="480136" y="355727"/>
                  </a:lnTo>
                  <a:lnTo>
                    <a:pt x="480136" y="0"/>
                  </a:lnTo>
                  <a:close/>
                </a:path>
              </a:pathLst>
            </a:custGeom>
            <a:solidFill>
              <a:srgbClr val="B61929"/>
            </a:solidFill>
          </p:spPr>
          <p:txBody>
            <a:bodyPr wrap="square" lIns="0" tIns="0" rIns="0" bIns="0" rtlCol="0"/>
            <a:lstStyle/>
            <a:p>
              <a:endParaRPr sz="1400" dirty="0"/>
            </a:p>
          </p:txBody>
        </p:sp>
        <p:sp>
          <p:nvSpPr>
            <p:cNvPr id="103" name="object 7">
              <a:extLst>
                <a:ext uri="{FF2B5EF4-FFF2-40B4-BE49-F238E27FC236}">
                  <a16:creationId xmlns:a16="http://schemas.microsoft.com/office/drawing/2014/main" id="{BB202ADF-AFF6-4C86-B496-7836D42D9934}"/>
                </a:ext>
              </a:extLst>
            </p:cNvPr>
            <p:cNvSpPr/>
            <p:nvPr/>
          </p:nvSpPr>
          <p:spPr>
            <a:xfrm>
              <a:off x="2530756" y="2985301"/>
              <a:ext cx="265035" cy="67735"/>
            </a:xfrm>
            <a:custGeom>
              <a:avLst/>
              <a:gdLst/>
              <a:ahLst/>
              <a:cxnLst/>
              <a:rect l="l" t="t" r="r" b="b"/>
              <a:pathLst>
                <a:path w="317500" h="85090">
                  <a:moveTo>
                    <a:pt x="115700" y="2208"/>
                  </a:moveTo>
                  <a:lnTo>
                    <a:pt x="81801" y="6935"/>
                  </a:lnTo>
                  <a:lnTo>
                    <a:pt x="50954" y="20207"/>
                  </a:lnTo>
                  <a:lnTo>
                    <a:pt x="23555" y="45077"/>
                  </a:lnTo>
                  <a:lnTo>
                    <a:pt x="0" y="84594"/>
                  </a:lnTo>
                  <a:lnTo>
                    <a:pt x="37217" y="72624"/>
                  </a:lnTo>
                  <a:lnTo>
                    <a:pt x="75395" y="68754"/>
                  </a:lnTo>
                  <a:lnTo>
                    <a:pt x="264608" y="68754"/>
                  </a:lnTo>
                  <a:lnTo>
                    <a:pt x="278763" y="61919"/>
                  </a:lnTo>
                  <a:lnTo>
                    <a:pt x="300735" y="37890"/>
                  </a:lnTo>
                  <a:lnTo>
                    <a:pt x="313313" y="8801"/>
                  </a:lnTo>
                  <a:lnTo>
                    <a:pt x="231750" y="8801"/>
                  </a:lnTo>
                  <a:lnTo>
                    <a:pt x="191071" y="6192"/>
                  </a:lnTo>
                  <a:lnTo>
                    <a:pt x="152255" y="2978"/>
                  </a:lnTo>
                  <a:lnTo>
                    <a:pt x="115700" y="2208"/>
                  </a:lnTo>
                  <a:close/>
                </a:path>
                <a:path w="317500" h="85090">
                  <a:moveTo>
                    <a:pt x="264608" y="68754"/>
                  </a:moveTo>
                  <a:lnTo>
                    <a:pt x="75395" y="68754"/>
                  </a:lnTo>
                  <a:lnTo>
                    <a:pt x="113712" y="70240"/>
                  </a:lnTo>
                  <a:lnTo>
                    <a:pt x="187496" y="78297"/>
                  </a:lnTo>
                  <a:lnTo>
                    <a:pt x="221325" y="79378"/>
                  </a:lnTo>
                  <a:lnTo>
                    <a:pt x="252020" y="74833"/>
                  </a:lnTo>
                  <a:lnTo>
                    <a:pt x="264608" y="68754"/>
                  </a:lnTo>
                  <a:close/>
                </a:path>
                <a:path w="317500" h="85090">
                  <a:moveTo>
                    <a:pt x="317119" y="0"/>
                  </a:moveTo>
                  <a:lnTo>
                    <a:pt x="273898" y="7754"/>
                  </a:lnTo>
                  <a:lnTo>
                    <a:pt x="231750" y="8801"/>
                  </a:lnTo>
                  <a:lnTo>
                    <a:pt x="313313" y="8801"/>
                  </a:lnTo>
                  <a:lnTo>
                    <a:pt x="3171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04" name="object 8">
              <a:extLst>
                <a:ext uri="{FF2B5EF4-FFF2-40B4-BE49-F238E27FC236}">
                  <a16:creationId xmlns:a16="http://schemas.microsoft.com/office/drawing/2014/main" id="{90AA9DAB-7BF6-455B-9FCA-708CDA9FCBCA}"/>
                </a:ext>
              </a:extLst>
            </p:cNvPr>
            <p:cNvSpPr/>
            <p:nvPr/>
          </p:nvSpPr>
          <p:spPr>
            <a:xfrm>
              <a:off x="2530751" y="3085315"/>
              <a:ext cx="209377" cy="49538"/>
            </a:xfrm>
            <a:custGeom>
              <a:avLst/>
              <a:gdLst/>
              <a:ahLst/>
              <a:cxnLst/>
              <a:rect l="l" t="t" r="r" b="b"/>
              <a:pathLst>
                <a:path w="250825" h="62230">
                  <a:moveTo>
                    <a:pt x="87374" y="1809"/>
                  </a:moveTo>
                  <a:lnTo>
                    <a:pt x="53826" y="8340"/>
                  </a:lnTo>
                  <a:lnTo>
                    <a:pt x="24480" y="26788"/>
                  </a:lnTo>
                  <a:lnTo>
                    <a:pt x="0" y="61899"/>
                  </a:lnTo>
                  <a:lnTo>
                    <a:pt x="41108" y="51614"/>
                  </a:lnTo>
                  <a:lnTo>
                    <a:pt x="200745" y="51614"/>
                  </a:lnTo>
                  <a:lnTo>
                    <a:pt x="223667" y="38174"/>
                  </a:lnTo>
                  <a:lnTo>
                    <a:pt x="245912" y="6293"/>
                  </a:lnTo>
                  <a:lnTo>
                    <a:pt x="206589" y="6293"/>
                  </a:lnTo>
                  <a:lnTo>
                    <a:pt x="164419" y="5530"/>
                  </a:lnTo>
                  <a:lnTo>
                    <a:pt x="124460" y="2454"/>
                  </a:lnTo>
                  <a:lnTo>
                    <a:pt x="87374" y="1809"/>
                  </a:lnTo>
                  <a:close/>
                </a:path>
                <a:path w="250825" h="62230">
                  <a:moveTo>
                    <a:pt x="200745" y="51614"/>
                  </a:moveTo>
                  <a:lnTo>
                    <a:pt x="41108" y="51614"/>
                  </a:lnTo>
                  <a:lnTo>
                    <a:pt x="81690" y="52068"/>
                  </a:lnTo>
                  <a:lnTo>
                    <a:pt x="120991" y="57105"/>
                  </a:lnTo>
                  <a:lnTo>
                    <a:pt x="158256" y="60572"/>
                  </a:lnTo>
                  <a:lnTo>
                    <a:pt x="192733" y="56313"/>
                  </a:lnTo>
                  <a:lnTo>
                    <a:pt x="200745" y="51614"/>
                  </a:lnTo>
                  <a:close/>
                </a:path>
                <a:path w="250825" h="62230">
                  <a:moveTo>
                    <a:pt x="250304" y="0"/>
                  </a:moveTo>
                  <a:lnTo>
                    <a:pt x="206589" y="6293"/>
                  </a:lnTo>
                  <a:lnTo>
                    <a:pt x="245912" y="6293"/>
                  </a:lnTo>
                  <a:lnTo>
                    <a:pt x="2503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05" name="object 9">
              <a:extLst>
                <a:ext uri="{FF2B5EF4-FFF2-40B4-BE49-F238E27FC236}">
                  <a16:creationId xmlns:a16="http://schemas.microsoft.com/office/drawing/2014/main" id="{E391716B-7218-4BBE-957C-6C859E25521E}"/>
                </a:ext>
              </a:extLst>
            </p:cNvPr>
            <p:cNvSpPr/>
            <p:nvPr/>
          </p:nvSpPr>
          <p:spPr>
            <a:xfrm>
              <a:off x="2530750" y="3171514"/>
              <a:ext cx="145239" cy="35384"/>
            </a:xfrm>
            <a:custGeom>
              <a:avLst/>
              <a:gdLst/>
              <a:ahLst/>
              <a:cxnLst/>
              <a:rect l="l" t="t" r="r" b="b"/>
              <a:pathLst>
                <a:path w="173990" h="44450">
                  <a:moveTo>
                    <a:pt x="55674" y="1710"/>
                  </a:moveTo>
                  <a:lnTo>
                    <a:pt x="24713" y="12593"/>
                  </a:lnTo>
                  <a:lnTo>
                    <a:pt x="0" y="44081"/>
                  </a:lnTo>
                  <a:lnTo>
                    <a:pt x="39804" y="36216"/>
                  </a:lnTo>
                  <a:lnTo>
                    <a:pt x="138427" y="36216"/>
                  </a:lnTo>
                  <a:lnTo>
                    <a:pt x="146727" y="33816"/>
                  </a:lnTo>
                  <a:lnTo>
                    <a:pt x="169731" y="4684"/>
                  </a:lnTo>
                  <a:lnTo>
                    <a:pt x="131295" y="4684"/>
                  </a:lnTo>
                  <a:lnTo>
                    <a:pt x="91622" y="2164"/>
                  </a:lnTo>
                  <a:lnTo>
                    <a:pt x="55674" y="1710"/>
                  </a:lnTo>
                  <a:close/>
                </a:path>
                <a:path w="173990" h="44450">
                  <a:moveTo>
                    <a:pt x="138427" y="36216"/>
                  </a:moveTo>
                  <a:lnTo>
                    <a:pt x="39804" y="36216"/>
                  </a:lnTo>
                  <a:lnTo>
                    <a:pt x="114599" y="43107"/>
                  </a:lnTo>
                  <a:lnTo>
                    <a:pt x="138427" y="36216"/>
                  </a:lnTo>
                  <a:close/>
                </a:path>
                <a:path w="173990" h="44450">
                  <a:moveTo>
                    <a:pt x="173431" y="0"/>
                  </a:moveTo>
                  <a:lnTo>
                    <a:pt x="131295" y="4684"/>
                  </a:lnTo>
                  <a:lnTo>
                    <a:pt x="169731" y="4684"/>
                  </a:lnTo>
                  <a:lnTo>
                    <a:pt x="1734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</p:grpSp>
      <p:sp>
        <p:nvSpPr>
          <p:cNvPr id="74" name="pole tekstowe 73">
            <a:extLst>
              <a:ext uri="{FF2B5EF4-FFF2-40B4-BE49-F238E27FC236}">
                <a16:creationId xmlns:a16="http://schemas.microsoft.com/office/drawing/2014/main" id="{67A1D880-2817-4BA7-BA68-9560C26614B0}"/>
              </a:ext>
            </a:extLst>
          </p:cNvPr>
          <p:cNvSpPr txBox="1"/>
          <p:nvPr/>
        </p:nvSpPr>
        <p:spPr>
          <a:xfrm>
            <a:off x="1635607" y="6465243"/>
            <a:ext cx="10362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Zainteresowanych zapraszamy do kontaktu</a:t>
            </a:r>
            <a:r>
              <a:rPr lang="pl-PL" sz="1600" dirty="0">
                <a:solidFill>
                  <a:srgbClr val="FF0000"/>
                </a:solidFill>
              </a:rPr>
              <a:t>: </a:t>
            </a:r>
            <a:r>
              <a:rPr lang="pl-PL" sz="1600" dirty="0">
                <a:solidFill>
                  <a:srgbClr val="FF0000"/>
                </a:solidFill>
                <a:hlinkClick r:id="rId20"/>
              </a:rPr>
              <a:t>pmt@paih.gov.pl</a:t>
            </a:r>
            <a:r>
              <a:rPr lang="pl-PL" sz="1600" dirty="0">
                <a:solidFill>
                  <a:srgbClr val="FF0000"/>
                </a:solidFill>
              </a:rPr>
              <a:t> </a:t>
            </a:r>
            <a:r>
              <a:rPr lang="pl-PL" sz="1600" dirty="0"/>
              <a:t>i na stronę </a:t>
            </a:r>
            <a:r>
              <a:rPr lang="pl-PL" sz="1600" dirty="0">
                <a:solidFill>
                  <a:srgbClr val="FF0000"/>
                </a:solidFill>
                <a:hlinkClick r:id="rId21"/>
              </a:rPr>
              <a:t>https://pmt.paih.gov.pl/</a:t>
            </a:r>
            <a:endParaRPr lang="pl-PL" sz="1600" dirty="0">
              <a:solidFill>
                <a:srgbClr val="FF0000"/>
              </a:solidFill>
            </a:endParaRPr>
          </a:p>
          <a:p>
            <a:endParaRPr lang="pl-PL" sz="1600" dirty="0">
              <a:solidFill>
                <a:srgbClr val="FF0000"/>
              </a:solidFill>
            </a:endParaRPr>
          </a:p>
          <a:p>
            <a:r>
              <a:rPr lang="pl-PL" sz="1600" dirty="0">
                <a:solidFill>
                  <a:srgbClr val="FF0000"/>
                </a:solidFill>
              </a:rPr>
              <a:t> 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2807413950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zawartości 1">
            <a:extLst>
              <a:ext uri="{FF2B5EF4-FFF2-40B4-BE49-F238E27FC236}">
                <a16:creationId xmlns:a16="http://schemas.microsoft.com/office/drawing/2014/main" id="{47D53AB8-9A4F-4C2F-93BB-C78B81236AD4}"/>
              </a:ext>
            </a:extLst>
          </p:cNvPr>
          <p:cNvSpPr txBox="1">
            <a:spLocks/>
          </p:cNvSpPr>
          <p:nvPr/>
        </p:nvSpPr>
        <p:spPr>
          <a:xfrm>
            <a:off x="323850" y="1287138"/>
            <a:ext cx="8496000" cy="37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dirty="0">
                <a:solidFill>
                  <a:srgbClr val="C00000"/>
                </a:solidFill>
              </a:rPr>
              <a:t>PMT – doradztwo i wsparcie w procesie umiędzynarodowienia </a:t>
            </a:r>
            <a:endParaRPr lang="pl-PL" sz="1600" dirty="0">
              <a:solidFill>
                <a:srgbClr val="C00000"/>
              </a:solidFill>
            </a:endParaRPr>
          </a:p>
        </p:txBody>
      </p:sp>
      <p:sp>
        <p:nvSpPr>
          <p:cNvPr id="6" name="Symbol zastępczy tekstu 6">
            <a:extLst>
              <a:ext uri="{FF2B5EF4-FFF2-40B4-BE49-F238E27FC236}">
                <a16:creationId xmlns:a16="http://schemas.microsoft.com/office/drawing/2014/main" id="{F5AB8AC3-B577-45A1-828F-49FEB7132AE1}"/>
              </a:ext>
            </a:extLst>
          </p:cNvPr>
          <p:cNvSpPr txBox="1">
            <a:spLocks/>
          </p:cNvSpPr>
          <p:nvPr/>
        </p:nvSpPr>
        <p:spPr>
          <a:xfrm>
            <a:off x="194157" y="377576"/>
            <a:ext cx="9612000" cy="8270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/>
              <a:t>POLSKIE MOSTY TECHNOLOGICZNE</a:t>
            </a:r>
            <a:endParaRPr lang="pl-PL" dirty="0"/>
          </a:p>
        </p:txBody>
      </p:sp>
      <p:pic>
        <p:nvPicPr>
          <p:cNvPr id="8" name="Obraz 7" descr="C:\Users\cborowski\AppData\Local\Microsoft\Windows\INetCache\Content.Word\EFRR-PFR.JPG">
            <a:extLst>
              <a:ext uri="{FF2B5EF4-FFF2-40B4-BE49-F238E27FC236}">
                <a16:creationId xmlns:a16="http://schemas.microsoft.com/office/drawing/2014/main" id="{7BAC282A-BF31-405D-8682-A475F4E892B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55" y="309397"/>
            <a:ext cx="6167415" cy="5847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ymbol zastępczy zawartości 1">
            <a:extLst>
              <a:ext uri="{FF2B5EF4-FFF2-40B4-BE49-F238E27FC236}">
                <a16:creationId xmlns:a16="http://schemas.microsoft.com/office/drawing/2014/main" id="{CE27076E-D1CE-40AD-8B5D-C528A920D5F0}"/>
              </a:ext>
            </a:extLst>
          </p:cNvPr>
          <p:cNvSpPr txBox="1">
            <a:spLocks/>
          </p:cNvSpPr>
          <p:nvPr/>
        </p:nvSpPr>
        <p:spPr>
          <a:xfrm>
            <a:off x="1688916" y="3752355"/>
            <a:ext cx="6622482" cy="21479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b="1" dirty="0">
                <a:solidFill>
                  <a:srgbClr val="000000"/>
                </a:solidFill>
              </a:rPr>
              <a:t>Dokumentacja projektowa na stronie: </a:t>
            </a:r>
            <a:r>
              <a:rPr lang="pl-PL" sz="2000" b="1" i="1" dirty="0">
                <a:solidFill>
                  <a:srgbClr val="000000"/>
                </a:solidFill>
              </a:rPr>
              <a:t>www.paih.gov.pl/pmt</a:t>
            </a:r>
          </a:p>
          <a:p>
            <a:r>
              <a:rPr lang="pl-PL" sz="2200" dirty="0"/>
              <a:t>Kryteria oceny wniosków</a:t>
            </a:r>
          </a:p>
          <a:p>
            <a:r>
              <a:rPr lang="pl-PL" sz="2200" dirty="0"/>
              <a:t>Katalog wydatków kwalifikowanych</a:t>
            </a:r>
          </a:p>
          <a:p>
            <a:r>
              <a:rPr lang="pl-PL" sz="2200" dirty="0"/>
              <a:t>Wzór umowy</a:t>
            </a:r>
          </a:p>
          <a:p>
            <a:r>
              <a:rPr lang="pl-PL" sz="2200" dirty="0"/>
              <a:t>Regulamin danego naboru</a:t>
            </a:r>
          </a:p>
          <a:p>
            <a:pPr marL="0" indent="0">
              <a:buNone/>
            </a:pPr>
            <a:endParaRPr lang="pl-PL" sz="20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pl-PL" sz="2000" b="1" dirty="0">
              <a:solidFill>
                <a:srgbClr val="000000"/>
              </a:solidFill>
            </a:endParaRPr>
          </a:p>
        </p:txBody>
      </p:sp>
      <p:sp>
        <p:nvSpPr>
          <p:cNvPr id="10" name="Symbol zastępczy zawartości 1">
            <a:extLst>
              <a:ext uri="{FF2B5EF4-FFF2-40B4-BE49-F238E27FC236}">
                <a16:creationId xmlns:a16="http://schemas.microsoft.com/office/drawing/2014/main" id="{F1BD64EB-A7D5-42D1-BF29-4840DC1D3320}"/>
              </a:ext>
            </a:extLst>
          </p:cNvPr>
          <p:cNvSpPr txBox="1">
            <a:spLocks/>
          </p:cNvSpPr>
          <p:nvPr/>
        </p:nvSpPr>
        <p:spPr>
          <a:xfrm>
            <a:off x="831091" y="1990566"/>
            <a:ext cx="9276906" cy="14438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b="1" dirty="0">
                <a:solidFill>
                  <a:srgbClr val="000000"/>
                </a:solidFill>
              </a:rPr>
              <a:t>Beneficjent projektu</a:t>
            </a:r>
          </a:p>
          <a:p>
            <a:r>
              <a:rPr lang="pl-PL" sz="2200" dirty="0"/>
              <a:t>Mikro, małe I średnie przedsiębiorstwa z wszystkich sektorów kwalifikujących się do otrzymania pomocy de </a:t>
            </a:r>
            <a:r>
              <a:rPr lang="pl-PL" sz="2200" dirty="0" err="1"/>
              <a:t>minimis</a:t>
            </a:r>
            <a:r>
              <a:rPr lang="pl-PL" sz="2200" dirty="0"/>
              <a:t>, posiadających innowacyjny produkt, usługę lub technologię</a:t>
            </a:r>
          </a:p>
          <a:p>
            <a:pPr marL="0" indent="0">
              <a:buNone/>
            </a:pPr>
            <a:endParaRPr lang="pl-PL" sz="20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pl-PL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1493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zawartości 1">
            <a:extLst>
              <a:ext uri="{FF2B5EF4-FFF2-40B4-BE49-F238E27FC236}">
                <a16:creationId xmlns:a16="http://schemas.microsoft.com/office/drawing/2014/main" id="{47D53AB8-9A4F-4C2F-93BB-C78B81236AD4}"/>
              </a:ext>
            </a:extLst>
          </p:cNvPr>
          <p:cNvSpPr txBox="1">
            <a:spLocks/>
          </p:cNvSpPr>
          <p:nvPr/>
        </p:nvSpPr>
        <p:spPr>
          <a:xfrm>
            <a:off x="323850" y="1287138"/>
            <a:ext cx="8496000" cy="37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dirty="0">
                <a:solidFill>
                  <a:srgbClr val="C00000"/>
                </a:solidFill>
              </a:rPr>
              <a:t>PMT – doradztwo i wsparcie w procesie umiędzynarodowienia </a:t>
            </a:r>
            <a:endParaRPr lang="pl-PL" sz="1600" dirty="0">
              <a:solidFill>
                <a:srgbClr val="C00000"/>
              </a:solidFill>
            </a:endParaRPr>
          </a:p>
        </p:txBody>
      </p:sp>
      <p:sp>
        <p:nvSpPr>
          <p:cNvPr id="6" name="Symbol zastępczy tekstu 6">
            <a:extLst>
              <a:ext uri="{FF2B5EF4-FFF2-40B4-BE49-F238E27FC236}">
                <a16:creationId xmlns:a16="http://schemas.microsoft.com/office/drawing/2014/main" id="{F5AB8AC3-B577-45A1-828F-49FEB7132AE1}"/>
              </a:ext>
            </a:extLst>
          </p:cNvPr>
          <p:cNvSpPr txBox="1">
            <a:spLocks/>
          </p:cNvSpPr>
          <p:nvPr/>
        </p:nvSpPr>
        <p:spPr>
          <a:xfrm>
            <a:off x="194157" y="377576"/>
            <a:ext cx="9612000" cy="8270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POLSKIE MOSTY TECHNOLOGICZNE</a:t>
            </a:r>
          </a:p>
        </p:txBody>
      </p:sp>
      <p:pic>
        <p:nvPicPr>
          <p:cNvPr id="8" name="Obraz 7" descr="C:\Users\cborowski\AppData\Local\Microsoft\Windows\INetCache\Content.Word\EFRR-PFR.JPG">
            <a:extLst>
              <a:ext uri="{FF2B5EF4-FFF2-40B4-BE49-F238E27FC236}">
                <a16:creationId xmlns:a16="http://schemas.microsoft.com/office/drawing/2014/main" id="{7BAC282A-BF31-405D-8682-A475F4E892B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55" y="309397"/>
            <a:ext cx="6167415" cy="5847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ymbol zastępczy zawartości 1">
            <a:extLst>
              <a:ext uri="{FF2B5EF4-FFF2-40B4-BE49-F238E27FC236}">
                <a16:creationId xmlns:a16="http://schemas.microsoft.com/office/drawing/2014/main" id="{CE27076E-D1CE-40AD-8B5D-C528A920D5F0}"/>
              </a:ext>
            </a:extLst>
          </p:cNvPr>
          <p:cNvSpPr txBox="1">
            <a:spLocks/>
          </p:cNvSpPr>
          <p:nvPr/>
        </p:nvSpPr>
        <p:spPr>
          <a:xfrm>
            <a:off x="834112" y="1983334"/>
            <a:ext cx="10878235" cy="38848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b="1" dirty="0">
                <a:solidFill>
                  <a:srgbClr val="000000"/>
                </a:solidFill>
              </a:rPr>
              <a:t>Elementy wsparcia</a:t>
            </a:r>
          </a:p>
          <a:p>
            <a:r>
              <a:rPr lang="pl-PL" sz="2200" dirty="0"/>
              <a:t>Pomoc de </a:t>
            </a:r>
            <a:r>
              <a:rPr lang="pl-PL" sz="2200" dirty="0" err="1"/>
              <a:t>minimis</a:t>
            </a:r>
            <a:r>
              <a:rPr lang="pl-PL" sz="2200" dirty="0"/>
              <a:t> do 200 </a:t>
            </a:r>
            <a:r>
              <a:rPr lang="pl-PL" sz="2200" dirty="0" err="1"/>
              <a:t>tys.PLN</a:t>
            </a:r>
            <a:r>
              <a:rPr lang="pl-PL" sz="2200" dirty="0"/>
              <a:t> w formie bezgotówkowej i gotówkowej (w tym 120tys.PLN do wydania na rynku zagranicznym)</a:t>
            </a:r>
          </a:p>
          <a:p>
            <a:r>
              <a:rPr lang="pl-PL" sz="2200" dirty="0"/>
              <a:t>Udział w warsztatach na temat wybranego rynku – 3 dni praktycznych informacji</a:t>
            </a:r>
          </a:p>
          <a:p>
            <a:r>
              <a:rPr lang="pl-PL" sz="2200" dirty="0"/>
              <a:t>Konsultacje z ekspertem w celu stworzenia strategii ekspansji – 40 godz. doradztwa</a:t>
            </a:r>
          </a:p>
          <a:p>
            <a:r>
              <a:rPr lang="pl-PL" sz="2200" dirty="0"/>
              <a:t>Strategia ekspansji produktu/usługi/technologii na wybrany rynek</a:t>
            </a:r>
          </a:p>
          <a:p>
            <a:r>
              <a:rPr lang="pl-PL" sz="2200" dirty="0"/>
              <a:t>Udostępnienie na 30 dni miejsca do pracy i urządzeń biurowych w wybranym ZBH </a:t>
            </a:r>
          </a:p>
          <a:p>
            <a:r>
              <a:rPr lang="pl-PL" sz="2200" dirty="0"/>
              <a:t>Wsparcie operacyjne i merytoryczne ZBH w zakresie spotkań B2B z potencjalnymi partnerami</a:t>
            </a:r>
          </a:p>
          <a:p>
            <a:pPr marL="0" indent="0">
              <a:buNone/>
            </a:pPr>
            <a:endParaRPr lang="pl-PL" sz="20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pl-PL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738221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ole tekstowe 37">
            <a:extLst>
              <a:ext uri="{FF2B5EF4-FFF2-40B4-BE49-F238E27FC236}">
                <a16:creationId xmlns:a16="http://schemas.microsoft.com/office/drawing/2014/main" id="{87836770-E2D7-463A-A46A-F1078ECAC586}"/>
              </a:ext>
            </a:extLst>
          </p:cNvPr>
          <p:cNvSpPr txBox="1"/>
          <p:nvPr/>
        </p:nvSpPr>
        <p:spPr>
          <a:xfrm>
            <a:off x="1025771" y="6409189"/>
            <a:ext cx="100467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Projekt współfinansowany z Europejskiego Funduszu Rozwoju Regionalnego w ramach Programu Operacyjnego Inteligentny Rozwój, Działanie 3.3. Poddziałanie 3.3.1.</a:t>
            </a:r>
          </a:p>
        </p:txBody>
      </p:sp>
      <p:grpSp>
        <p:nvGrpSpPr>
          <p:cNvPr id="41" name="Grupa 40">
            <a:extLst>
              <a:ext uri="{FF2B5EF4-FFF2-40B4-BE49-F238E27FC236}">
                <a16:creationId xmlns:a16="http://schemas.microsoft.com/office/drawing/2014/main" id="{D77F20F1-377B-4681-9723-087557DB278E}"/>
              </a:ext>
            </a:extLst>
          </p:cNvPr>
          <p:cNvGrpSpPr/>
          <p:nvPr/>
        </p:nvGrpSpPr>
        <p:grpSpPr>
          <a:xfrm>
            <a:off x="1343407" y="2422459"/>
            <a:ext cx="9072293" cy="717597"/>
            <a:chOff x="1002434" y="1308100"/>
            <a:chExt cx="10046781" cy="997675"/>
          </a:xfrm>
        </p:grpSpPr>
        <p:grpSp>
          <p:nvGrpSpPr>
            <p:cNvPr id="42" name="Grupa 41">
              <a:extLst>
                <a:ext uri="{FF2B5EF4-FFF2-40B4-BE49-F238E27FC236}">
                  <a16:creationId xmlns:a16="http://schemas.microsoft.com/office/drawing/2014/main" id="{4E33DF9D-DE6B-4CF9-91DD-8A61081A2462}"/>
                </a:ext>
              </a:extLst>
            </p:cNvPr>
            <p:cNvGrpSpPr/>
            <p:nvPr/>
          </p:nvGrpSpPr>
          <p:grpSpPr>
            <a:xfrm>
              <a:off x="1002434" y="1308100"/>
              <a:ext cx="10046781" cy="997675"/>
              <a:chOff x="18950" y="2948915"/>
              <a:chExt cx="8976246" cy="576002"/>
            </a:xfrm>
          </p:grpSpPr>
          <p:sp>
            <p:nvSpPr>
              <p:cNvPr id="49" name="Rectangle 16">
                <a:extLst>
                  <a:ext uri="{FF2B5EF4-FFF2-40B4-BE49-F238E27FC236}">
                    <a16:creationId xmlns:a16="http://schemas.microsoft.com/office/drawing/2014/main" id="{BC5E2584-B2C6-4F63-AF3C-2ADC30EF08AB}"/>
                  </a:ext>
                </a:extLst>
              </p:cNvPr>
              <p:cNvSpPr/>
              <p:nvPr/>
            </p:nvSpPr>
            <p:spPr>
              <a:xfrm>
                <a:off x="2940856" y="2948917"/>
                <a:ext cx="6054340" cy="57600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72000" rIns="36000" bIns="72000" rtlCol="0" anchor="ctr"/>
              <a:lstStyle/>
              <a:p>
                <a:pPr marL="269875" defTabSz="914400"/>
                <a:r>
                  <a:rPr lang="pl-PL" sz="2000" b="1" dirty="0">
                    <a:solidFill>
                      <a:srgbClr val="626769"/>
                    </a:solidFill>
                    <a:cs typeface="Arial" panose="020B0604020202020204" pitchFamily="34" charset="0"/>
                  </a:rPr>
                  <a:t>ARABIA SAUDYJSKA, SENEGAL, SINGAPUR - 04.2020 r.</a:t>
                </a:r>
              </a:p>
            </p:txBody>
          </p:sp>
          <p:sp>
            <p:nvSpPr>
              <p:cNvPr id="50" name="Rectangle 17">
                <a:extLst>
                  <a:ext uri="{FF2B5EF4-FFF2-40B4-BE49-F238E27FC236}">
                    <a16:creationId xmlns:a16="http://schemas.microsoft.com/office/drawing/2014/main" id="{B62D04EC-14C3-4615-8338-45DC095B6861}"/>
                  </a:ext>
                </a:extLst>
              </p:cNvPr>
              <p:cNvSpPr/>
              <p:nvPr/>
            </p:nvSpPr>
            <p:spPr>
              <a:xfrm>
                <a:off x="18950" y="2948915"/>
                <a:ext cx="2832380" cy="576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252000" bIns="72000" rtlCol="0" anchor="ctr"/>
              <a:lstStyle/>
              <a:p>
                <a:pPr indent="1257300" defTabSz="914400">
                  <a:tabLst>
                    <a:tab pos="2692400" algn="l"/>
                  </a:tabLst>
                </a:pPr>
                <a:r>
                  <a:rPr lang="pl-PL" sz="2000" b="1" dirty="0">
                    <a:solidFill>
                      <a:srgbClr val="626769"/>
                    </a:solidFill>
                    <a:cs typeface="Arial" panose="020B0604020202020204" pitchFamily="34" charset="0"/>
                  </a:rPr>
                  <a:t>    II NABÓR</a:t>
                </a:r>
              </a:p>
            </p:txBody>
          </p:sp>
        </p:grpSp>
        <p:grpSp>
          <p:nvGrpSpPr>
            <p:cNvPr id="43" name="Grupa 42">
              <a:extLst>
                <a:ext uri="{FF2B5EF4-FFF2-40B4-BE49-F238E27FC236}">
                  <a16:creationId xmlns:a16="http://schemas.microsoft.com/office/drawing/2014/main" id="{EDA7B83F-8B51-44D9-A2CC-6CB5061AF0BF}"/>
                </a:ext>
              </a:extLst>
            </p:cNvPr>
            <p:cNvGrpSpPr/>
            <p:nvPr/>
          </p:nvGrpSpPr>
          <p:grpSpPr>
            <a:xfrm>
              <a:off x="4019856" y="1608138"/>
              <a:ext cx="399665" cy="438097"/>
              <a:chOff x="3664256" y="2054718"/>
              <a:chExt cx="399665" cy="438097"/>
            </a:xfrm>
          </p:grpSpPr>
          <p:sp>
            <p:nvSpPr>
              <p:cNvPr id="45" name="object 6">
                <a:extLst>
                  <a:ext uri="{FF2B5EF4-FFF2-40B4-BE49-F238E27FC236}">
                    <a16:creationId xmlns:a16="http://schemas.microsoft.com/office/drawing/2014/main" id="{58EBCA44-E3B1-404E-A704-0D8C2D8F8E4D}"/>
                  </a:ext>
                </a:extLst>
              </p:cNvPr>
              <p:cNvSpPr/>
              <p:nvPr/>
            </p:nvSpPr>
            <p:spPr>
              <a:xfrm>
                <a:off x="3664256" y="2054718"/>
                <a:ext cx="399665" cy="438097"/>
              </a:xfrm>
              <a:custGeom>
                <a:avLst/>
                <a:gdLst/>
                <a:ahLst/>
                <a:cxnLst/>
                <a:rect l="l" t="t" r="r" b="b"/>
                <a:pathLst>
                  <a:path w="480694" h="473075">
                    <a:moveTo>
                      <a:pt x="480136" y="0"/>
                    </a:moveTo>
                    <a:lnTo>
                      <a:pt x="94297" y="0"/>
                    </a:lnTo>
                    <a:lnTo>
                      <a:pt x="57591" y="7293"/>
                    </a:lnTo>
                    <a:lnTo>
                      <a:pt x="27617" y="27185"/>
                    </a:lnTo>
                    <a:lnTo>
                      <a:pt x="7409" y="56691"/>
                    </a:lnTo>
                    <a:lnTo>
                      <a:pt x="0" y="92824"/>
                    </a:lnTo>
                    <a:lnTo>
                      <a:pt x="0" y="472668"/>
                    </a:lnTo>
                    <a:lnTo>
                      <a:pt x="361353" y="472668"/>
                    </a:lnTo>
                    <a:lnTo>
                      <a:pt x="407591" y="463477"/>
                    </a:lnTo>
                    <a:lnTo>
                      <a:pt x="445347" y="438415"/>
                    </a:lnTo>
                    <a:lnTo>
                      <a:pt x="470802" y="401243"/>
                    </a:lnTo>
                    <a:lnTo>
                      <a:pt x="480136" y="355727"/>
                    </a:lnTo>
                    <a:lnTo>
                      <a:pt x="480136" y="0"/>
                    </a:lnTo>
                    <a:close/>
                  </a:path>
                </a:pathLst>
              </a:custGeom>
              <a:solidFill>
                <a:srgbClr val="B61929"/>
              </a:solidFill>
            </p:spPr>
            <p:txBody>
              <a:bodyPr wrap="square" lIns="0" tIns="0" rIns="0" bIns="0" rtlCol="0"/>
              <a:lstStyle/>
              <a:p>
                <a:endParaRPr sz="2000"/>
              </a:p>
            </p:txBody>
          </p:sp>
          <p:sp>
            <p:nvSpPr>
              <p:cNvPr id="46" name="object 7">
                <a:extLst>
                  <a:ext uri="{FF2B5EF4-FFF2-40B4-BE49-F238E27FC236}">
                    <a16:creationId xmlns:a16="http://schemas.microsoft.com/office/drawing/2014/main" id="{3DF30F89-B80B-49FE-8292-5867CAD3BAF3}"/>
                  </a:ext>
                </a:extLst>
              </p:cNvPr>
              <p:cNvSpPr/>
              <p:nvPr/>
            </p:nvSpPr>
            <p:spPr>
              <a:xfrm>
                <a:off x="3733613" y="2140026"/>
                <a:ext cx="263980" cy="78799"/>
              </a:xfrm>
              <a:custGeom>
                <a:avLst/>
                <a:gdLst/>
                <a:ahLst/>
                <a:cxnLst/>
                <a:rect l="l" t="t" r="r" b="b"/>
                <a:pathLst>
                  <a:path w="317500" h="85090">
                    <a:moveTo>
                      <a:pt x="115700" y="2208"/>
                    </a:moveTo>
                    <a:lnTo>
                      <a:pt x="81801" y="6935"/>
                    </a:lnTo>
                    <a:lnTo>
                      <a:pt x="50954" y="20207"/>
                    </a:lnTo>
                    <a:lnTo>
                      <a:pt x="23555" y="45077"/>
                    </a:lnTo>
                    <a:lnTo>
                      <a:pt x="0" y="84594"/>
                    </a:lnTo>
                    <a:lnTo>
                      <a:pt x="37217" y="72624"/>
                    </a:lnTo>
                    <a:lnTo>
                      <a:pt x="75395" y="68754"/>
                    </a:lnTo>
                    <a:lnTo>
                      <a:pt x="264608" y="68754"/>
                    </a:lnTo>
                    <a:lnTo>
                      <a:pt x="278763" y="61919"/>
                    </a:lnTo>
                    <a:lnTo>
                      <a:pt x="300735" y="37890"/>
                    </a:lnTo>
                    <a:lnTo>
                      <a:pt x="313313" y="8801"/>
                    </a:lnTo>
                    <a:lnTo>
                      <a:pt x="231750" y="8801"/>
                    </a:lnTo>
                    <a:lnTo>
                      <a:pt x="191071" y="6192"/>
                    </a:lnTo>
                    <a:lnTo>
                      <a:pt x="152255" y="2978"/>
                    </a:lnTo>
                    <a:lnTo>
                      <a:pt x="115700" y="2208"/>
                    </a:lnTo>
                    <a:close/>
                  </a:path>
                  <a:path w="317500" h="85090">
                    <a:moveTo>
                      <a:pt x="264608" y="68754"/>
                    </a:moveTo>
                    <a:lnTo>
                      <a:pt x="75395" y="68754"/>
                    </a:lnTo>
                    <a:lnTo>
                      <a:pt x="113712" y="70240"/>
                    </a:lnTo>
                    <a:lnTo>
                      <a:pt x="187496" y="78297"/>
                    </a:lnTo>
                    <a:lnTo>
                      <a:pt x="221325" y="79378"/>
                    </a:lnTo>
                    <a:lnTo>
                      <a:pt x="252020" y="74833"/>
                    </a:lnTo>
                    <a:lnTo>
                      <a:pt x="264608" y="68754"/>
                    </a:lnTo>
                    <a:close/>
                  </a:path>
                  <a:path w="317500" h="85090">
                    <a:moveTo>
                      <a:pt x="317119" y="0"/>
                    </a:moveTo>
                    <a:lnTo>
                      <a:pt x="273898" y="7754"/>
                    </a:lnTo>
                    <a:lnTo>
                      <a:pt x="231750" y="8801"/>
                    </a:lnTo>
                    <a:lnTo>
                      <a:pt x="313313" y="8801"/>
                    </a:lnTo>
                    <a:lnTo>
                      <a:pt x="31711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000"/>
              </a:p>
            </p:txBody>
          </p:sp>
          <p:sp>
            <p:nvSpPr>
              <p:cNvPr id="47" name="object 8">
                <a:extLst>
                  <a:ext uri="{FF2B5EF4-FFF2-40B4-BE49-F238E27FC236}">
                    <a16:creationId xmlns:a16="http://schemas.microsoft.com/office/drawing/2014/main" id="{F42277DF-7492-4A93-8EEA-6063B9B385C2}"/>
                  </a:ext>
                </a:extLst>
              </p:cNvPr>
              <p:cNvSpPr/>
              <p:nvPr/>
            </p:nvSpPr>
            <p:spPr>
              <a:xfrm>
                <a:off x="3733613" y="2256382"/>
                <a:ext cx="208544" cy="57629"/>
              </a:xfrm>
              <a:custGeom>
                <a:avLst/>
                <a:gdLst/>
                <a:ahLst/>
                <a:cxnLst/>
                <a:rect l="l" t="t" r="r" b="b"/>
                <a:pathLst>
                  <a:path w="250825" h="62230">
                    <a:moveTo>
                      <a:pt x="87374" y="1809"/>
                    </a:moveTo>
                    <a:lnTo>
                      <a:pt x="53826" y="8340"/>
                    </a:lnTo>
                    <a:lnTo>
                      <a:pt x="24480" y="26788"/>
                    </a:lnTo>
                    <a:lnTo>
                      <a:pt x="0" y="61899"/>
                    </a:lnTo>
                    <a:lnTo>
                      <a:pt x="41108" y="51614"/>
                    </a:lnTo>
                    <a:lnTo>
                      <a:pt x="200745" y="51614"/>
                    </a:lnTo>
                    <a:lnTo>
                      <a:pt x="223667" y="38174"/>
                    </a:lnTo>
                    <a:lnTo>
                      <a:pt x="245912" y="6293"/>
                    </a:lnTo>
                    <a:lnTo>
                      <a:pt x="206589" y="6293"/>
                    </a:lnTo>
                    <a:lnTo>
                      <a:pt x="164419" y="5530"/>
                    </a:lnTo>
                    <a:lnTo>
                      <a:pt x="124460" y="2454"/>
                    </a:lnTo>
                    <a:lnTo>
                      <a:pt x="87374" y="1809"/>
                    </a:lnTo>
                    <a:close/>
                  </a:path>
                  <a:path w="250825" h="62230">
                    <a:moveTo>
                      <a:pt x="200745" y="51614"/>
                    </a:moveTo>
                    <a:lnTo>
                      <a:pt x="41108" y="51614"/>
                    </a:lnTo>
                    <a:lnTo>
                      <a:pt x="81690" y="52068"/>
                    </a:lnTo>
                    <a:lnTo>
                      <a:pt x="120991" y="57105"/>
                    </a:lnTo>
                    <a:lnTo>
                      <a:pt x="158256" y="60572"/>
                    </a:lnTo>
                    <a:lnTo>
                      <a:pt x="192733" y="56313"/>
                    </a:lnTo>
                    <a:lnTo>
                      <a:pt x="200745" y="51614"/>
                    </a:lnTo>
                    <a:close/>
                  </a:path>
                  <a:path w="250825" h="62230">
                    <a:moveTo>
                      <a:pt x="250304" y="0"/>
                    </a:moveTo>
                    <a:lnTo>
                      <a:pt x="206589" y="6293"/>
                    </a:lnTo>
                    <a:lnTo>
                      <a:pt x="245912" y="6293"/>
                    </a:lnTo>
                    <a:lnTo>
                      <a:pt x="25030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000"/>
              </a:p>
            </p:txBody>
          </p:sp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id="{9F6671CD-93A5-4B14-9460-366551B060A1}"/>
                  </a:ext>
                </a:extLst>
              </p:cNvPr>
              <p:cNvSpPr/>
              <p:nvPr/>
            </p:nvSpPr>
            <p:spPr>
              <a:xfrm>
                <a:off x="3733613" y="2356685"/>
                <a:ext cx="144661" cy="41164"/>
              </a:xfrm>
              <a:custGeom>
                <a:avLst/>
                <a:gdLst/>
                <a:ahLst/>
                <a:cxnLst/>
                <a:rect l="l" t="t" r="r" b="b"/>
                <a:pathLst>
                  <a:path w="173990" h="44450">
                    <a:moveTo>
                      <a:pt x="55674" y="1710"/>
                    </a:moveTo>
                    <a:lnTo>
                      <a:pt x="24713" y="12593"/>
                    </a:lnTo>
                    <a:lnTo>
                      <a:pt x="0" y="44081"/>
                    </a:lnTo>
                    <a:lnTo>
                      <a:pt x="39804" y="36216"/>
                    </a:lnTo>
                    <a:lnTo>
                      <a:pt x="138427" y="36216"/>
                    </a:lnTo>
                    <a:lnTo>
                      <a:pt x="146727" y="33816"/>
                    </a:lnTo>
                    <a:lnTo>
                      <a:pt x="169731" y="4684"/>
                    </a:lnTo>
                    <a:lnTo>
                      <a:pt x="131295" y="4684"/>
                    </a:lnTo>
                    <a:lnTo>
                      <a:pt x="91622" y="2164"/>
                    </a:lnTo>
                    <a:lnTo>
                      <a:pt x="55674" y="1710"/>
                    </a:lnTo>
                    <a:close/>
                  </a:path>
                  <a:path w="173990" h="44450">
                    <a:moveTo>
                      <a:pt x="138427" y="36216"/>
                    </a:moveTo>
                    <a:lnTo>
                      <a:pt x="39804" y="36216"/>
                    </a:lnTo>
                    <a:lnTo>
                      <a:pt x="114599" y="43107"/>
                    </a:lnTo>
                    <a:lnTo>
                      <a:pt x="138427" y="36216"/>
                    </a:lnTo>
                    <a:close/>
                  </a:path>
                  <a:path w="173990" h="44450">
                    <a:moveTo>
                      <a:pt x="173431" y="0"/>
                    </a:moveTo>
                    <a:lnTo>
                      <a:pt x="131295" y="4684"/>
                    </a:lnTo>
                    <a:lnTo>
                      <a:pt x="169731" y="4684"/>
                    </a:lnTo>
                    <a:lnTo>
                      <a:pt x="17343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000"/>
              </a:p>
            </p:txBody>
          </p:sp>
        </p:grpSp>
      </p:grpSp>
      <p:grpSp>
        <p:nvGrpSpPr>
          <p:cNvPr id="58" name="Grupa 57">
            <a:extLst>
              <a:ext uri="{FF2B5EF4-FFF2-40B4-BE49-F238E27FC236}">
                <a16:creationId xmlns:a16="http://schemas.microsoft.com/office/drawing/2014/main" id="{B3C768EF-E94C-40C0-BB58-57F7723AE731}"/>
              </a:ext>
            </a:extLst>
          </p:cNvPr>
          <p:cNvGrpSpPr/>
          <p:nvPr/>
        </p:nvGrpSpPr>
        <p:grpSpPr>
          <a:xfrm>
            <a:off x="1343407" y="1494494"/>
            <a:ext cx="9072293" cy="717597"/>
            <a:chOff x="1002434" y="1308100"/>
            <a:chExt cx="10046781" cy="997675"/>
          </a:xfrm>
        </p:grpSpPr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5C74E73A-245A-4738-A37C-A91E120EBF26}"/>
                </a:ext>
              </a:extLst>
            </p:cNvPr>
            <p:cNvGrpSpPr/>
            <p:nvPr/>
          </p:nvGrpSpPr>
          <p:grpSpPr>
            <a:xfrm>
              <a:off x="1002434" y="1308100"/>
              <a:ext cx="10046781" cy="997675"/>
              <a:chOff x="18950" y="2948915"/>
              <a:chExt cx="8976246" cy="576002"/>
            </a:xfrm>
          </p:grpSpPr>
          <p:sp>
            <p:nvSpPr>
              <p:cNvPr id="85" name="Rectangle 16">
                <a:extLst>
                  <a:ext uri="{FF2B5EF4-FFF2-40B4-BE49-F238E27FC236}">
                    <a16:creationId xmlns:a16="http://schemas.microsoft.com/office/drawing/2014/main" id="{E0DA14E0-2220-4EC6-B504-45A7A30711CD}"/>
                  </a:ext>
                </a:extLst>
              </p:cNvPr>
              <p:cNvSpPr/>
              <p:nvPr/>
            </p:nvSpPr>
            <p:spPr>
              <a:xfrm>
                <a:off x="2940856" y="2948917"/>
                <a:ext cx="6054340" cy="57600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72000" rIns="36000" bIns="72000" rtlCol="0" anchor="ctr"/>
              <a:lstStyle/>
              <a:p>
                <a:pPr marL="269875" defTabSz="914400"/>
                <a:r>
                  <a:rPr lang="pl-PL" sz="2000" b="1" dirty="0">
                    <a:solidFill>
                      <a:srgbClr val="626769"/>
                    </a:solidFill>
                    <a:cs typeface="Arial" panose="020B0604020202020204" pitchFamily="34" charset="0"/>
                  </a:rPr>
                  <a:t>CHINY, MALEZJA, MEKSYK - 03.2020 r.</a:t>
                </a:r>
              </a:p>
            </p:txBody>
          </p:sp>
          <p:sp>
            <p:nvSpPr>
              <p:cNvPr id="86" name="Rectangle 17">
                <a:extLst>
                  <a:ext uri="{FF2B5EF4-FFF2-40B4-BE49-F238E27FC236}">
                    <a16:creationId xmlns:a16="http://schemas.microsoft.com/office/drawing/2014/main" id="{AA029518-4A2D-490A-9796-CE1CE089D0D2}"/>
                  </a:ext>
                </a:extLst>
              </p:cNvPr>
              <p:cNvSpPr/>
              <p:nvPr/>
            </p:nvSpPr>
            <p:spPr>
              <a:xfrm>
                <a:off x="18950" y="2948915"/>
                <a:ext cx="2832380" cy="576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252000" bIns="72000" rtlCol="0" anchor="ctr"/>
              <a:lstStyle/>
              <a:p>
                <a:pPr indent="1257300" defTabSz="914400">
                  <a:tabLst>
                    <a:tab pos="2692400" algn="l"/>
                  </a:tabLst>
                </a:pPr>
                <a:r>
                  <a:rPr lang="pl-PL" sz="2000" b="1" dirty="0">
                    <a:solidFill>
                      <a:srgbClr val="626769"/>
                    </a:solidFill>
                    <a:cs typeface="Arial" panose="020B0604020202020204" pitchFamily="34" charset="0"/>
                  </a:rPr>
                  <a:t>    I NABÓR</a:t>
                </a:r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5F21ADFC-2928-4161-89D4-CE4F1A94B66C}"/>
                </a:ext>
              </a:extLst>
            </p:cNvPr>
            <p:cNvGrpSpPr/>
            <p:nvPr/>
          </p:nvGrpSpPr>
          <p:grpSpPr>
            <a:xfrm>
              <a:off x="4019856" y="1608138"/>
              <a:ext cx="399665" cy="438097"/>
              <a:chOff x="3664256" y="2054718"/>
              <a:chExt cx="399665" cy="438097"/>
            </a:xfrm>
          </p:grpSpPr>
          <p:sp>
            <p:nvSpPr>
              <p:cNvPr id="61" name="object 6">
                <a:extLst>
                  <a:ext uri="{FF2B5EF4-FFF2-40B4-BE49-F238E27FC236}">
                    <a16:creationId xmlns:a16="http://schemas.microsoft.com/office/drawing/2014/main" id="{61846164-5F8A-48E2-8764-B7E3646C1819}"/>
                  </a:ext>
                </a:extLst>
              </p:cNvPr>
              <p:cNvSpPr/>
              <p:nvPr/>
            </p:nvSpPr>
            <p:spPr>
              <a:xfrm>
                <a:off x="3664256" y="2054718"/>
                <a:ext cx="399665" cy="438097"/>
              </a:xfrm>
              <a:custGeom>
                <a:avLst/>
                <a:gdLst/>
                <a:ahLst/>
                <a:cxnLst/>
                <a:rect l="l" t="t" r="r" b="b"/>
                <a:pathLst>
                  <a:path w="480694" h="473075">
                    <a:moveTo>
                      <a:pt x="480136" y="0"/>
                    </a:moveTo>
                    <a:lnTo>
                      <a:pt x="94297" y="0"/>
                    </a:lnTo>
                    <a:lnTo>
                      <a:pt x="57591" y="7293"/>
                    </a:lnTo>
                    <a:lnTo>
                      <a:pt x="27617" y="27185"/>
                    </a:lnTo>
                    <a:lnTo>
                      <a:pt x="7409" y="56691"/>
                    </a:lnTo>
                    <a:lnTo>
                      <a:pt x="0" y="92824"/>
                    </a:lnTo>
                    <a:lnTo>
                      <a:pt x="0" y="472668"/>
                    </a:lnTo>
                    <a:lnTo>
                      <a:pt x="361353" y="472668"/>
                    </a:lnTo>
                    <a:lnTo>
                      <a:pt x="407591" y="463477"/>
                    </a:lnTo>
                    <a:lnTo>
                      <a:pt x="445347" y="438415"/>
                    </a:lnTo>
                    <a:lnTo>
                      <a:pt x="470802" y="401243"/>
                    </a:lnTo>
                    <a:lnTo>
                      <a:pt x="480136" y="355727"/>
                    </a:lnTo>
                    <a:lnTo>
                      <a:pt x="480136" y="0"/>
                    </a:lnTo>
                    <a:close/>
                  </a:path>
                </a:pathLst>
              </a:custGeom>
              <a:solidFill>
                <a:srgbClr val="B61929"/>
              </a:solidFill>
            </p:spPr>
            <p:txBody>
              <a:bodyPr wrap="square" lIns="0" tIns="0" rIns="0" bIns="0" rtlCol="0"/>
              <a:lstStyle/>
              <a:p>
                <a:endParaRPr sz="2000" b="1"/>
              </a:p>
            </p:txBody>
          </p:sp>
          <p:sp>
            <p:nvSpPr>
              <p:cNvPr id="62" name="object 7">
                <a:extLst>
                  <a:ext uri="{FF2B5EF4-FFF2-40B4-BE49-F238E27FC236}">
                    <a16:creationId xmlns:a16="http://schemas.microsoft.com/office/drawing/2014/main" id="{8E81AB14-B7B9-436C-9D24-9424C4BADC81}"/>
                  </a:ext>
                </a:extLst>
              </p:cNvPr>
              <p:cNvSpPr/>
              <p:nvPr/>
            </p:nvSpPr>
            <p:spPr>
              <a:xfrm>
                <a:off x="3733613" y="2140026"/>
                <a:ext cx="263980" cy="78799"/>
              </a:xfrm>
              <a:custGeom>
                <a:avLst/>
                <a:gdLst/>
                <a:ahLst/>
                <a:cxnLst/>
                <a:rect l="l" t="t" r="r" b="b"/>
                <a:pathLst>
                  <a:path w="317500" h="85090">
                    <a:moveTo>
                      <a:pt x="115700" y="2208"/>
                    </a:moveTo>
                    <a:lnTo>
                      <a:pt x="81801" y="6935"/>
                    </a:lnTo>
                    <a:lnTo>
                      <a:pt x="50954" y="20207"/>
                    </a:lnTo>
                    <a:lnTo>
                      <a:pt x="23555" y="45077"/>
                    </a:lnTo>
                    <a:lnTo>
                      <a:pt x="0" y="84594"/>
                    </a:lnTo>
                    <a:lnTo>
                      <a:pt x="37217" y="72624"/>
                    </a:lnTo>
                    <a:lnTo>
                      <a:pt x="75395" y="68754"/>
                    </a:lnTo>
                    <a:lnTo>
                      <a:pt x="264608" y="68754"/>
                    </a:lnTo>
                    <a:lnTo>
                      <a:pt x="278763" y="61919"/>
                    </a:lnTo>
                    <a:lnTo>
                      <a:pt x="300735" y="37890"/>
                    </a:lnTo>
                    <a:lnTo>
                      <a:pt x="313313" y="8801"/>
                    </a:lnTo>
                    <a:lnTo>
                      <a:pt x="231750" y="8801"/>
                    </a:lnTo>
                    <a:lnTo>
                      <a:pt x="191071" y="6192"/>
                    </a:lnTo>
                    <a:lnTo>
                      <a:pt x="152255" y="2978"/>
                    </a:lnTo>
                    <a:lnTo>
                      <a:pt x="115700" y="2208"/>
                    </a:lnTo>
                    <a:close/>
                  </a:path>
                  <a:path w="317500" h="85090">
                    <a:moveTo>
                      <a:pt x="264608" y="68754"/>
                    </a:moveTo>
                    <a:lnTo>
                      <a:pt x="75395" y="68754"/>
                    </a:lnTo>
                    <a:lnTo>
                      <a:pt x="113712" y="70240"/>
                    </a:lnTo>
                    <a:lnTo>
                      <a:pt x="187496" y="78297"/>
                    </a:lnTo>
                    <a:lnTo>
                      <a:pt x="221325" y="79378"/>
                    </a:lnTo>
                    <a:lnTo>
                      <a:pt x="252020" y="74833"/>
                    </a:lnTo>
                    <a:lnTo>
                      <a:pt x="264608" y="68754"/>
                    </a:lnTo>
                    <a:close/>
                  </a:path>
                  <a:path w="317500" h="85090">
                    <a:moveTo>
                      <a:pt x="317119" y="0"/>
                    </a:moveTo>
                    <a:lnTo>
                      <a:pt x="273898" y="7754"/>
                    </a:lnTo>
                    <a:lnTo>
                      <a:pt x="231750" y="8801"/>
                    </a:lnTo>
                    <a:lnTo>
                      <a:pt x="313313" y="8801"/>
                    </a:lnTo>
                    <a:lnTo>
                      <a:pt x="31711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000" b="1"/>
              </a:p>
            </p:txBody>
          </p:sp>
          <p:sp>
            <p:nvSpPr>
              <p:cNvPr id="65" name="object 8">
                <a:extLst>
                  <a:ext uri="{FF2B5EF4-FFF2-40B4-BE49-F238E27FC236}">
                    <a16:creationId xmlns:a16="http://schemas.microsoft.com/office/drawing/2014/main" id="{5B01311A-13E5-49AC-980C-1C6B2818508C}"/>
                  </a:ext>
                </a:extLst>
              </p:cNvPr>
              <p:cNvSpPr/>
              <p:nvPr/>
            </p:nvSpPr>
            <p:spPr>
              <a:xfrm>
                <a:off x="3733613" y="2256382"/>
                <a:ext cx="208544" cy="57629"/>
              </a:xfrm>
              <a:custGeom>
                <a:avLst/>
                <a:gdLst/>
                <a:ahLst/>
                <a:cxnLst/>
                <a:rect l="l" t="t" r="r" b="b"/>
                <a:pathLst>
                  <a:path w="250825" h="62230">
                    <a:moveTo>
                      <a:pt x="87374" y="1809"/>
                    </a:moveTo>
                    <a:lnTo>
                      <a:pt x="53826" y="8340"/>
                    </a:lnTo>
                    <a:lnTo>
                      <a:pt x="24480" y="26788"/>
                    </a:lnTo>
                    <a:lnTo>
                      <a:pt x="0" y="61899"/>
                    </a:lnTo>
                    <a:lnTo>
                      <a:pt x="41108" y="51614"/>
                    </a:lnTo>
                    <a:lnTo>
                      <a:pt x="200745" y="51614"/>
                    </a:lnTo>
                    <a:lnTo>
                      <a:pt x="223667" y="38174"/>
                    </a:lnTo>
                    <a:lnTo>
                      <a:pt x="245912" y="6293"/>
                    </a:lnTo>
                    <a:lnTo>
                      <a:pt x="206589" y="6293"/>
                    </a:lnTo>
                    <a:lnTo>
                      <a:pt x="164419" y="5530"/>
                    </a:lnTo>
                    <a:lnTo>
                      <a:pt x="124460" y="2454"/>
                    </a:lnTo>
                    <a:lnTo>
                      <a:pt x="87374" y="1809"/>
                    </a:lnTo>
                    <a:close/>
                  </a:path>
                  <a:path w="250825" h="62230">
                    <a:moveTo>
                      <a:pt x="200745" y="51614"/>
                    </a:moveTo>
                    <a:lnTo>
                      <a:pt x="41108" y="51614"/>
                    </a:lnTo>
                    <a:lnTo>
                      <a:pt x="81690" y="52068"/>
                    </a:lnTo>
                    <a:lnTo>
                      <a:pt x="120991" y="57105"/>
                    </a:lnTo>
                    <a:lnTo>
                      <a:pt x="158256" y="60572"/>
                    </a:lnTo>
                    <a:lnTo>
                      <a:pt x="192733" y="56313"/>
                    </a:lnTo>
                    <a:lnTo>
                      <a:pt x="200745" y="51614"/>
                    </a:lnTo>
                    <a:close/>
                  </a:path>
                  <a:path w="250825" h="62230">
                    <a:moveTo>
                      <a:pt x="250304" y="0"/>
                    </a:moveTo>
                    <a:lnTo>
                      <a:pt x="206589" y="6293"/>
                    </a:lnTo>
                    <a:lnTo>
                      <a:pt x="245912" y="6293"/>
                    </a:lnTo>
                    <a:lnTo>
                      <a:pt x="25030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000" b="1"/>
              </a:p>
            </p:txBody>
          </p:sp>
          <p:sp>
            <p:nvSpPr>
              <p:cNvPr id="84" name="object 9">
                <a:extLst>
                  <a:ext uri="{FF2B5EF4-FFF2-40B4-BE49-F238E27FC236}">
                    <a16:creationId xmlns:a16="http://schemas.microsoft.com/office/drawing/2014/main" id="{61BF9EAC-BC9A-4A52-9CCB-5CE6F366A7CC}"/>
                  </a:ext>
                </a:extLst>
              </p:cNvPr>
              <p:cNvSpPr/>
              <p:nvPr/>
            </p:nvSpPr>
            <p:spPr>
              <a:xfrm>
                <a:off x="3733613" y="2356685"/>
                <a:ext cx="144661" cy="41164"/>
              </a:xfrm>
              <a:custGeom>
                <a:avLst/>
                <a:gdLst/>
                <a:ahLst/>
                <a:cxnLst/>
                <a:rect l="l" t="t" r="r" b="b"/>
                <a:pathLst>
                  <a:path w="173990" h="44450">
                    <a:moveTo>
                      <a:pt x="55674" y="1710"/>
                    </a:moveTo>
                    <a:lnTo>
                      <a:pt x="24713" y="12593"/>
                    </a:lnTo>
                    <a:lnTo>
                      <a:pt x="0" y="44081"/>
                    </a:lnTo>
                    <a:lnTo>
                      <a:pt x="39804" y="36216"/>
                    </a:lnTo>
                    <a:lnTo>
                      <a:pt x="138427" y="36216"/>
                    </a:lnTo>
                    <a:lnTo>
                      <a:pt x="146727" y="33816"/>
                    </a:lnTo>
                    <a:lnTo>
                      <a:pt x="169731" y="4684"/>
                    </a:lnTo>
                    <a:lnTo>
                      <a:pt x="131295" y="4684"/>
                    </a:lnTo>
                    <a:lnTo>
                      <a:pt x="91622" y="2164"/>
                    </a:lnTo>
                    <a:lnTo>
                      <a:pt x="55674" y="1710"/>
                    </a:lnTo>
                    <a:close/>
                  </a:path>
                  <a:path w="173990" h="44450">
                    <a:moveTo>
                      <a:pt x="138427" y="36216"/>
                    </a:moveTo>
                    <a:lnTo>
                      <a:pt x="39804" y="36216"/>
                    </a:lnTo>
                    <a:lnTo>
                      <a:pt x="114599" y="43107"/>
                    </a:lnTo>
                    <a:lnTo>
                      <a:pt x="138427" y="36216"/>
                    </a:lnTo>
                    <a:close/>
                  </a:path>
                  <a:path w="173990" h="44450">
                    <a:moveTo>
                      <a:pt x="173431" y="0"/>
                    </a:moveTo>
                    <a:lnTo>
                      <a:pt x="131295" y="4684"/>
                    </a:lnTo>
                    <a:lnTo>
                      <a:pt x="169731" y="4684"/>
                    </a:lnTo>
                    <a:lnTo>
                      <a:pt x="17343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000" b="1"/>
              </a:p>
            </p:txBody>
          </p:sp>
        </p:grpSp>
      </p:grpSp>
      <p:grpSp>
        <p:nvGrpSpPr>
          <p:cNvPr id="97" name="Grupa 96">
            <a:extLst>
              <a:ext uri="{FF2B5EF4-FFF2-40B4-BE49-F238E27FC236}">
                <a16:creationId xmlns:a16="http://schemas.microsoft.com/office/drawing/2014/main" id="{7C65B867-BE89-415A-A795-C49FC78830DF}"/>
              </a:ext>
            </a:extLst>
          </p:cNvPr>
          <p:cNvGrpSpPr/>
          <p:nvPr/>
        </p:nvGrpSpPr>
        <p:grpSpPr>
          <a:xfrm>
            <a:off x="1343407" y="3336523"/>
            <a:ext cx="9072293" cy="717597"/>
            <a:chOff x="1002434" y="1308102"/>
            <a:chExt cx="10046781" cy="997674"/>
          </a:xfrm>
        </p:grpSpPr>
        <p:grpSp>
          <p:nvGrpSpPr>
            <p:cNvPr id="98" name="Grupa 97">
              <a:extLst>
                <a:ext uri="{FF2B5EF4-FFF2-40B4-BE49-F238E27FC236}">
                  <a16:creationId xmlns:a16="http://schemas.microsoft.com/office/drawing/2014/main" id="{464358CD-0AF3-4CCE-AC8F-0C01B6031C35}"/>
                </a:ext>
              </a:extLst>
            </p:cNvPr>
            <p:cNvGrpSpPr/>
            <p:nvPr/>
          </p:nvGrpSpPr>
          <p:grpSpPr>
            <a:xfrm>
              <a:off x="1002434" y="1308102"/>
              <a:ext cx="10046781" cy="997674"/>
              <a:chOff x="18950" y="2948914"/>
              <a:chExt cx="8976246" cy="576001"/>
            </a:xfrm>
          </p:grpSpPr>
          <p:sp>
            <p:nvSpPr>
              <p:cNvPr id="104" name="Rectangle 16">
                <a:extLst>
                  <a:ext uri="{FF2B5EF4-FFF2-40B4-BE49-F238E27FC236}">
                    <a16:creationId xmlns:a16="http://schemas.microsoft.com/office/drawing/2014/main" id="{F41ED2BC-094B-48BC-813C-9D0444B06CDA}"/>
                  </a:ext>
                </a:extLst>
              </p:cNvPr>
              <p:cNvSpPr/>
              <p:nvPr/>
            </p:nvSpPr>
            <p:spPr>
              <a:xfrm>
                <a:off x="2940856" y="2948914"/>
                <a:ext cx="6054340" cy="57600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72000" rIns="36000" bIns="72000" rtlCol="0" anchor="ctr"/>
              <a:lstStyle/>
              <a:p>
                <a:pPr marL="269875" defTabSz="914400"/>
                <a:r>
                  <a:rPr lang="pl-PL" sz="2000" b="1" dirty="0">
                    <a:solidFill>
                      <a:srgbClr val="626769"/>
                    </a:solidFill>
                    <a:cs typeface="Arial" panose="020B0604020202020204" pitchFamily="34" charset="0"/>
                  </a:rPr>
                  <a:t>KANADA, KAZACHSTAN, ZEA – 05.2020 r.</a:t>
                </a:r>
                <a:endParaRPr lang="pl-PL" sz="2000" dirty="0">
                  <a:solidFill>
                    <a:srgbClr val="626769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Rectangle 17">
                <a:extLst>
                  <a:ext uri="{FF2B5EF4-FFF2-40B4-BE49-F238E27FC236}">
                    <a16:creationId xmlns:a16="http://schemas.microsoft.com/office/drawing/2014/main" id="{A0AB011D-627C-4003-8346-2B777099E5F5}"/>
                  </a:ext>
                </a:extLst>
              </p:cNvPr>
              <p:cNvSpPr/>
              <p:nvPr/>
            </p:nvSpPr>
            <p:spPr>
              <a:xfrm>
                <a:off x="18950" y="2948915"/>
                <a:ext cx="2832380" cy="576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252000" bIns="72000" rtlCol="0" anchor="ctr"/>
              <a:lstStyle/>
              <a:p>
                <a:pPr indent="1257300" defTabSz="914400">
                  <a:tabLst>
                    <a:tab pos="2692400" algn="l"/>
                  </a:tabLst>
                </a:pPr>
                <a:r>
                  <a:rPr lang="pl-PL" sz="2000" b="1" dirty="0">
                    <a:solidFill>
                      <a:srgbClr val="626769"/>
                    </a:solidFill>
                    <a:cs typeface="Arial" panose="020B0604020202020204" pitchFamily="34" charset="0"/>
                  </a:rPr>
                  <a:t>     III NABÓR</a:t>
                </a:r>
              </a:p>
            </p:txBody>
          </p:sp>
        </p:grpSp>
        <p:grpSp>
          <p:nvGrpSpPr>
            <p:cNvPr id="99" name="Grupa 98">
              <a:extLst>
                <a:ext uri="{FF2B5EF4-FFF2-40B4-BE49-F238E27FC236}">
                  <a16:creationId xmlns:a16="http://schemas.microsoft.com/office/drawing/2014/main" id="{7BABD437-7979-43E3-BD25-A3C3C8595775}"/>
                </a:ext>
              </a:extLst>
            </p:cNvPr>
            <p:cNvGrpSpPr/>
            <p:nvPr/>
          </p:nvGrpSpPr>
          <p:grpSpPr>
            <a:xfrm>
              <a:off x="4019856" y="1608138"/>
              <a:ext cx="399665" cy="438097"/>
              <a:chOff x="3664256" y="2054718"/>
              <a:chExt cx="399665" cy="438097"/>
            </a:xfrm>
          </p:grpSpPr>
          <p:sp>
            <p:nvSpPr>
              <p:cNvPr id="100" name="object 6">
                <a:extLst>
                  <a:ext uri="{FF2B5EF4-FFF2-40B4-BE49-F238E27FC236}">
                    <a16:creationId xmlns:a16="http://schemas.microsoft.com/office/drawing/2014/main" id="{BCA07E4D-A5A7-4EE9-A552-D78880237C19}"/>
                  </a:ext>
                </a:extLst>
              </p:cNvPr>
              <p:cNvSpPr/>
              <p:nvPr/>
            </p:nvSpPr>
            <p:spPr>
              <a:xfrm>
                <a:off x="3664256" y="2054718"/>
                <a:ext cx="399665" cy="438097"/>
              </a:xfrm>
              <a:custGeom>
                <a:avLst/>
                <a:gdLst/>
                <a:ahLst/>
                <a:cxnLst/>
                <a:rect l="l" t="t" r="r" b="b"/>
                <a:pathLst>
                  <a:path w="480694" h="473075">
                    <a:moveTo>
                      <a:pt x="480136" y="0"/>
                    </a:moveTo>
                    <a:lnTo>
                      <a:pt x="94297" y="0"/>
                    </a:lnTo>
                    <a:lnTo>
                      <a:pt x="57591" y="7293"/>
                    </a:lnTo>
                    <a:lnTo>
                      <a:pt x="27617" y="27185"/>
                    </a:lnTo>
                    <a:lnTo>
                      <a:pt x="7409" y="56691"/>
                    </a:lnTo>
                    <a:lnTo>
                      <a:pt x="0" y="92824"/>
                    </a:lnTo>
                    <a:lnTo>
                      <a:pt x="0" y="472668"/>
                    </a:lnTo>
                    <a:lnTo>
                      <a:pt x="361353" y="472668"/>
                    </a:lnTo>
                    <a:lnTo>
                      <a:pt x="407591" y="463477"/>
                    </a:lnTo>
                    <a:lnTo>
                      <a:pt x="445347" y="438415"/>
                    </a:lnTo>
                    <a:lnTo>
                      <a:pt x="470802" y="401243"/>
                    </a:lnTo>
                    <a:lnTo>
                      <a:pt x="480136" y="355727"/>
                    </a:lnTo>
                    <a:lnTo>
                      <a:pt x="480136" y="0"/>
                    </a:lnTo>
                    <a:close/>
                  </a:path>
                </a:pathLst>
              </a:custGeom>
              <a:solidFill>
                <a:srgbClr val="B61929"/>
              </a:solidFill>
            </p:spPr>
            <p:txBody>
              <a:bodyPr wrap="square" lIns="0" tIns="0" rIns="0" bIns="0" rtlCol="0"/>
              <a:lstStyle/>
              <a:p>
                <a:endParaRPr sz="2000"/>
              </a:p>
            </p:txBody>
          </p:sp>
          <p:sp>
            <p:nvSpPr>
              <p:cNvPr id="101" name="object 7">
                <a:extLst>
                  <a:ext uri="{FF2B5EF4-FFF2-40B4-BE49-F238E27FC236}">
                    <a16:creationId xmlns:a16="http://schemas.microsoft.com/office/drawing/2014/main" id="{95CF6EFC-DF30-40BE-9B97-D09D6A3ED666}"/>
                  </a:ext>
                </a:extLst>
              </p:cNvPr>
              <p:cNvSpPr/>
              <p:nvPr/>
            </p:nvSpPr>
            <p:spPr>
              <a:xfrm>
                <a:off x="3733613" y="2140026"/>
                <a:ext cx="263980" cy="78799"/>
              </a:xfrm>
              <a:custGeom>
                <a:avLst/>
                <a:gdLst/>
                <a:ahLst/>
                <a:cxnLst/>
                <a:rect l="l" t="t" r="r" b="b"/>
                <a:pathLst>
                  <a:path w="317500" h="85090">
                    <a:moveTo>
                      <a:pt x="115700" y="2208"/>
                    </a:moveTo>
                    <a:lnTo>
                      <a:pt x="81801" y="6935"/>
                    </a:lnTo>
                    <a:lnTo>
                      <a:pt x="50954" y="20207"/>
                    </a:lnTo>
                    <a:lnTo>
                      <a:pt x="23555" y="45077"/>
                    </a:lnTo>
                    <a:lnTo>
                      <a:pt x="0" y="84594"/>
                    </a:lnTo>
                    <a:lnTo>
                      <a:pt x="37217" y="72624"/>
                    </a:lnTo>
                    <a:lnTo>
                      <a:pt x="75395" y="68754"/>
                    </a:lnTo>
                    <a:lnTo>
                      <a:pt x="264608" y="68754"/>
                    </a:lnTo>
                    <a:lnTo>
                      <a:pt x="278763" y="61919"/>
                    </a:lnTo>
                    <a:lnTo>
                      <a:pt x="300735" y="37890"/>
                    </a:lnTo>
                    <a:lnTo>
                      <a:pt x="313313" y="8801"/>
                    </a:lnTo>
                    <a:lnTo>
                      <a:pt x="231750" y="8801"/>
                    </a:lnTo>
                    <a:lnTo>
                      <a:pt x="191071" y="6192"/>
                    </a:lnTo>
                    <a:lnTo>
                      <a:pt x="152255" y="2978"/>
                    </a:lnTo>
                    <a:lnTo>
                      <a:pt x="115700" y="2208"/>
                    </a:lnTo>
                    <a:close/>
                  </a:path>
                  <a:path w="317500" h="85090">
                    <a:moveTo>
                      <a:pt x="264608" y="68754"/>
                    </a:moveTo>
                    <a:lnTo>
                      <a:pt x="75395" y="68754"/>
                    </a:lnTo>
                    <a:lnTo>
                      <a:pt x="113712" y="70240"/>
                    </a:lnTo>
                    <a:lnTo>
                      <a:pt x="187496" y="78297"/>
                    </a:lnTo>
                    <a:lnTo>
                      <a:pt x="221325" y="79378"/>
                    </a:lnTo>
                    <a:lnTo>
                      <a:pt x="252020" y="74833"/>
                    </a:lnTo>
                    <a:lnTo>
                      <a:pt x="264608" y="68754"/>
                    </a:lnTo>
                    <a:close/>
                  </a:path>
                  <a:path w="317500" h="85090">
                    <a:moveTo>
                      <a:pt x="317119" y="0"/>
                    </a:moveTo>
                    <a:lnTo>
                      <a:pt x="273898" y="7754"/>
                    </a:lnTo>
                    <a:lnTo>
                      <a:pt x="231750" y="8801"/>
                    </a:lnTo>
                    <a:lnTo>
                      <a:pt x="313313" y="8801"/>
                    </a:lnTo>
                    <a:lnTo>
                      <a:pt x="31711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000"/>
              </a:p>
            </p:txBody>
          </p:sp>
          <p:sp>
            <p:nvSpPr>
              <p:cNvPr id="102" name="object 8">
                <a:extLst>
                  <a:ext uri="{FF2B5EF4-FFF2-40B4-BE49-F238E27FC236}">
                    <a16:creationId xmlns:a16="http://schemas.microsoft.com/office/drawing/2014/main" id="{850F9085-E8A9-492C-A02B-2ACC4C2B9001}"/>
                  </a:ext>
                </a:extLst>
              </p:cNvPr>
              <p:cNvSpPr/>
              <p:nvPr/>
            </p:nvSpPr>
            <p:spPr>
              <a:xfrm>
                <a:off x="3733613" y="2256382"/>
                <a:ext cx="208544" cy="57629"/>
              </a:xfrm>
              <a:custGeom>
                <a:avLst/>
                <a:gdLst/>
                <a:ahLst/>
                <a:cxnLst/>
                <a:rect l="l" t="t" r="r" b="b"/>
                <a:pathLst>
                  <a:path w="250825" h="62230">
                    <a:moveTo>
                      <a:pt x="87374" y="1809"/>
                    </a:moveTo>
                    <a:lnTo>
                      <a:pt x="53826" y="8340"/>
                    </a:lnTo>
                    <a:lnTo>
                      <a:pt x="24480" y="26788"/>
                    </a:lnTo>
                    <a:lnTo>
                      <a:pt x="0" y="61899"/>
                    </a:lnTo>
                    <a:lnTo>
                      <a:pt x="41108" y="51614"/>
                    </a:lnTo>
                    <a:lnTo>
                      <a:pt x="200745" y="51614"/>
                    </a:lnTo>
                    <a:lnTo>
                      <a:pt x="223667" y="38174"/>
                    </a:lnTo>
                    <a:lnTo>
                      <a:pt x="245912" y="6293"/>
                    </a:lnTo>
                    <a:lnTo>
                      <a:pt x="206589" y="6293"/>
                    </a:lnTo>
                    <a:lnTo>
                      <a:pt x="164419" y="5530"/>
                    </a:lnTo>
                    <a:lnTo>
                      <a:pt x="124460" y="2454"/>
                    </a:lnTo>
                    <a:lnTo>
                      <a:pt x="87374" y="1809"/>
                    </a:lnTo>
                    <a:close/>
                  </a:path>
                  <a:path w="250825" h="62230">
                    <a:moveTo>
                      <a:pt x="200745" y="51614"/>
                    </a:moveTo>
                    <a:lnTo>
                      <a:pt x="41108" y="51614"/>
                    </a:lnTo>
                    <a:lnTo>
                      <a:pt x="81690" y="52068"/>
                    </a:lnTo>
                    <a:lnTo>
                      <a:pt x="120991" y="57105"/>
                    </a:lnTo>
                    <a:lnTo>
                      <a:pt x="158256" y="60572"/>
                    </a:lnTo>
                    <a:lnTo>
                      <a:pt x="192733" y="56313"/>
                    </a:lnTo>
                    <a:lnTo>
                      <a:pt x="200745" y="51614"/>
                    </a:lnTo>
                    <a:close/>
                  </a:path>
                  <a:path w="250825" h="62230">
                    <a:moveTo>
                      <a:pt x="250304" y="0"/>
                    </a:moveTo>
                    <a:lnTo>
                      <a:pt x="206589" y="6293"/>
                    </a:lnTo>
                    <a:lnTo>
                      <a:pt x="245912" y="6293"/>
                    </a:lnTo>
                    <a:lnTo>
                      <a:pt x="25030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000"/>
              </a:p>
            </p:txBody>
          </p:sp>
          <p:sp>
            <p:nvSpPr>
              <p:cNvPr id="103" name="object 9">
                <a:extLst>
                  <a:ext uri="{FF2B5EF4-FFF2-40B4-BE49-F238E27FC236}">
                    <a16:creationId xmlns:a16="http://schemas.microsoft.com/office/drawing/2014/main" id="{47489825-CD85-4233-B5F5-CEA442ED924A}"/>
                  </a:ext>
                </a:extLst>
              </p:cNvPr>
              <p:cNvSpPr/>
              <p:nvPr/>
            </p:nvSpPr>
            <p:spPr>
              <a:xfrm>
                <a:off x="3733613" y="2356685"/>
                <a:ext cx="144661" cy="41164"/>
              </a:xfrm>
              <a:custGeom>
                <a:avLst/>
                <a:gdLst/>
                <a:ahLst/>
                <a:cxnLst/>
                <a:rect l="l" t="t" r="r" b="b"/>
                <a:pathLst>
                  <a:path w="173990" h="44450">
                    <a:moveTo>
                      <a:pt x="55674" y="1710"/>
                    </a:moveTo>
                    <a:lnTo>
                      <a:pt x="24713" y="12593"/>
                    </a:lnTo>
                    <a:lnTo>
                      <a:pt x="0" y="44081"/>
                    </a:lnTo>
                    <a:lnTo>
                      <a:pt x="39804" y="36216"/>
                    </a:lnTo>
                    <a:lnTo>
                      <a:pt x="138427" y="36216"/>
                    </a:lnTo>
                    <a:lnTo>
                      <a:pt x="146727" y="33816"/>
                    </a:lnTo>
                    <a:lnTo>
                      <a:pt x="169731" y="4684"/>
                    </a:lnTo>
                    <a:lnTo>
                      <a:pt x="131295" y="4684"/>
                    </a:lnTo>
                    <a:lnTo>
                      <a:pt x="91622" y="2164"/>
                    </a:lnTo>
                    <a:lnTo>
                      <a:pt x="55674" y="1710"/>
                    </a:lnTo>
                    <a:close/>
                  </a:path>
                  <a:path w="173990" h="44450">
                    <a:moveTo>
                      <a:pt x="138427" y="36216"/>
                    </a:moveTo>
                    <a:lnTo>
                      <a:pt x="39804" y="36216"/>
                    </a:lnTo>
                    <a:lnTo>
                      <a:pt x="114599" y="43107"/>
                    </a:lnTo>
                    <a:lnTo>
                      <a:pt x="138427" y="36216"/>
                    </a:lnTo>
                    <a:close/>
                  </a:path>
                  <a:path w="173990" h="44450">
                    <a:moveTo>
                      <a:pt x="173431" y="0"/>
                    </a:moveTo>
                    <a:lnTo>
                      <a:pt x="131295" y="4684"/>
                    </a:lnTo>
                    <a:lnTo>
                      <a:pt x="169731" y="4684"/>
                    </a:lnTo>
                    <a:lnTo>
                      <a:pt x="17343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000"/>
              </a:p>
            </p:txBody>
          </p:sp>
        </p:grpSp>
      </p:grpSp>
      <p:grpSp>
        <p:nvGrpSpPr>
          <p:cNvPr id="32" name="Grupa 31">
            <a:extLst>
              <a:ext uri="{FF2B5EF4-FFF2-40B4-BE49-F238E27FC236}">
                <a16:creationId xmlns:a16="http://schemas.microsoft.com/office/drawing/2014/main" id="{342AE7CA-1F32-4083-BEF3-E2E1CEC083A2}"/>
              </a:ext>
            </a:extLst>
          </p:cNvPr>
          <p:cNvGrpSpPr/>
          <p:nvPr/>
        </p:nvGrpSpPr>
        <p:grpSpPr>
          <a:xfrm>
            <a:off x="1343407" y="4269925"/>
            <a:ext cx="9072293" cy="717597"/>
            <a:chOff x="1002434" y="1308102"/>
            <a:chExt cx="10046781" cy="997674"/>
          </a:xfrm>
        </p:grpSpPr>
        <p:grpSp>
          <p:nvGrpSpPr>
            <p:cNvPr id="33" name="Grupa 32">
              <a:extLst>
                <a:ext uri="{FF2B5EF4-FFF2-40B4-BE49-F238E27FC236}">
                  <a16:creationId xmlns:a16="http://schemas.microsoft.com/office/drawing/2014/main" id="{312E4BBC-4AC1-48B9-8823-D7549782F928}"/>
                </a:ext>
              </a:extLst>
            </p:cNvPr>
            <p:cNvGrpSpPr/>
            <p:nvPr/>
          </p:nvGrpSpPr>
          <p:grpSpPr>
            <a:xfrm>
              <a:off x="1002434" y="1308102"/>
              <a:ext cx="10046781" cy="997674"/>
              <a:chOff x="18950" y="2948914"/>
              <a:chExt cx="8976246" cy="576001"/>
            </a:xfrm>
          </p:grpSpPr>
          <p:sp>
            <p:nvSpPr>
              <p:cNvPr id="40" name="Rectangle 16">
                <a:extLst>
                  <a:ext uri="{FF2B5EF4-FFF2-40B4-BE49-F238E27FC236}">
                    <a16:creationId xmlns:a16="http://schemas.microsoft.com/office/drawing/2014/main" id="{CE4A10BF-346C-4C9E-B5BA-E1DE8F650586}"/>
                  </a:ext>
                </a:extLst>
              </p:cNvPr>
              <p:cNvSpPr/>
              <p:nvPr/>
            </p:nvSpPr>
            <p:spPr>
              <a:xfrm>
                <a:off x="2940856" y="2948914"/>
                <a:ext cx="6054340" cy="57600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72000" rIns="36000" bIns="72000" rtlCol="0" anchor="ctr"/>
              <a:lstStyle/>
              <a:p>
                <a:pPr marL="269875" defTabSz="914400"/>
                <a:r>
                  <a:rPr lang="pl-PL" sz="2000" b="1" dirty="0">
                    <a:solidFill>
                      <a:srgbClr val="626769"/>
                    </a:solidFill>
                    <a:cs typeface="Arial" panose="020B0604020202020204" pitchFamily="34" charset="0"/>
                  </a:rPr>
                  <a:t>KENIA,TAJWAN, USA  - 10.2020 r.</a:t>
                </a:r>
                <a:endParaRPr lang="pl-PL" sz="2000" dirty="0">
                  <a:solidFill>
                    <a:srgbClr val="626769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" name="Rectangle 17">
                <a:extLst>
                  <a:ext uri="{FF2B5EF4-FFF2-40B4-BE49-F238E27FC236}">
                    <a16:creationId xmlns:a16="http://schemas.microsoft.com/office/drawing/2014/main" id="{BABC3BAC-AE16-4A7D-9282-A3852DA8D90E}"/>
                  </a:ext>
                </a:extLst>
              </p:cNvPr>
              <p:cNvSpPr/>
              <p:nvPr/>
            </p:nvSpPr>
            <p:spPr>
              <a:xfrm>
                <a:off x="18950" y="2948915"/>
                <a:ext cx="2832380" cy="576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252000" bIns="72000" rtlCol="0" anchor="ctr"/>
              <a:lstStyle/>
              <a:p>
                <a:pPr indent="1257300" defTabSz="914400">
                  <a:tabLst>
                    <a:tab pos="2692400" algn="l"/>
                  </a:tabLst>
                </a:pPr>
                <a:r>
                  <a:rPr lang="pl-PL" sz="2000" b="1" dirty="0">
                    <a:solidFill>
                      <a:srgbClr val="626769"/>
                    </a:solidFill>
                    <a:cs typeface="Arial" panose="020B0604020202020204" pitchFamily="34" charset="0"/>
                  </a:rPr>
                  <a:t>     IV NABÓR</a:t>
                </a:r>
              </a:p>
            </p:txBody>
          </p:sp>
        </p:grpSp>
        <p:grpSp>
          <p:nvGrpSpPr>
            <p:cNvPr id="34" name="Grupa 33">
              <a:extLst>
                <a:ext uri="{FF2B5EF4-FFF2-40B4-BE49-F238E27FC236}">
                  <a16:creationId xmlns:a16="http://schemas.microsoft.com/office/drawing/2014/main" id="{31EC7CEB-31A2-48E7-863E-A0F5029101BF}"/>
                </a:ext>
              </a:extLst>
            </p:cNvPr>
            <p:cNvGrpSpPr/>
            <p:nvPr/>
          </p:nvGrpSpPr>
          <p:grpSpPr>
            <a:xfrm>
              <a:off x="4019856" y="1608138"/>
              <a:ext cx="399665" cy="438097"/>
              <a:chOff x="3664256" y="2054718"/>
              <a:chExt cx="399665" cy="438097"/>
            </a:xfrm>
          </p:grpSpPr>
          <p:sp>
            <p:nvSpPr>
              <p:cNvPr id="35" name="object 6">
                <a:extLst>
                  <a:ext uri="{FF2B5EF4-FFF2-40B4-BE49-F238E27FC236}">
                    <a16:creationId xmlns:a16="http://schemas.microsoft.com/office/drawing/2014/main" id="{304AF256-ACFB-4E15-8F29-37673EAF691C}"/>
                  </a:ext>
                </a:extLst>
              </p:cNvPr>
              <p:cNvSpPr/>
              <p:nvPr/>
            </p:nvSpPr>
            <p:spPr>
              <a:xfrm>
                <a:off x="3664256" y="2054718"/>
                <a:ext cx="399665" cy="438097"/>
              </a:xfrm>
              <a:custGeom>
                <a:avLst/>
                <a:gdLst/>
                <a:ahLst/>
                <a:cxnLst/>
                <a:rect l="l" t="t" r="r" b="b"/>
                <a:pathLst>
                  <a:path w="480694" h="473075">
                    <a:moveTo>
                      <a:pt x="480136" y="0"/>
                    </a:moveTo>
                    <a:lnTo>
                      <a:pt x="94297" y="0"/>
                    </a:lnTo>
                    <a:lnTo>
                      <a:pt x="57591" y="7293"/>
                    </a:lnTo>
                    <a:lnTo>
                      <a:pt x="27617" y="27185"/>
                    </a:lnTo>
                    <a:lnTo>
                      <a:pt x="7409" y="56691"/>
                    </a:lnTo>
                    <a:lnTo>
                      <a:pt x="0" y="92824"/>
                    </a:lnTo>
                    <a:lnTo>
                      <a:pt x="0" y="472668"/>
                    </a:lnTo>
                    <a:lnTo>
                      <a:pt x="361353" y="472668"/>
                    </a:lnTo>
                    <a:lnTo>
                      <a:pt x="407591" y="463477"/>
                    </a:lnTo>
                    <a:lnTo>
                      <a:pt x="445347" y="438415"/>
                    </a:lnTo>
                    <a:lnTo>
                      <a:pt x="470802" y="401243"/>
                    </a:lnTo>
                    <a:lnTo>
                      <a:pt x="480136" y="355727"/>
                    </a:lnTo>
                    <a:lnTo>
                      <a:pt x="480136" y="0"/>
                    </a:lnTo>
                    <a:close/>
                  </a:path>
                </a:pathLst>
              </a:custGeom>
              <a:solidFill>
                <a:srgbClr val="B61929"/>
              </a:solidFill>
            </p:spPr>
            <p:txBody>
              <a:bodyPr wrap="square" lIns="0" tIns="0" rIns="0" bIns="0" rtlCol="0"/>
              <a:lstStyle/>
              <a:p>
                <a:endParaRPr sz="2000"/>
              </a:p>
            </p:txBody>
          </p:sp>
          <p:sp>
            <p:nvSpPr>
              <p:cNvPr id="36" name="object 7">
                <a:extLst>
                  <a:ext uri="{FF2B5EF4-FFF2-40B4-BE49-F238E27FC236}">
                    <a16:creationId xmlns:a16="http://schemas.microsoft.com/office/drawing/2014/main" id="{0A27E57B-5F42-4497-A550-E72E936BB60C}"/>
                  </a:ext>
                </a:extLst>
              </p:cNvPr>
              <p:cNvSpPr/>
              <p:nvPr/>
            </p:nvSpPr>
            <p:spPr>
              <a:xfrm>
                <a:off x="3733613" y="2140026"/>
                <a:ext cx="263980" cy="78799"/>
              </a:xfrm>
              <a:custGeom>
                <a:avLst/>
                <a:gdLst/>
                <a:ahLst/>
                <a:cxnLst/>
                <a:rect l="l" t="t" r="r" b="b"/>
                <a:pathLst>
                  <a:path w="317500" h="85090">
                    <a:moveTo>
                      <a:pt x="115700" y="2208"/>
                    </a:moveTo>
                    <a:lnTo>
                      <a:pt x="81801" y="6935"/>
                    </a:lnTo>
                    <a:lnTo>
                      <a:pt x="50954" y="20207"/>
                    </a:lnTo>
                    <a:lnTo>
                      <a:pt x="23555" y="45077"/>
                    </a:lnTo>
                    <a:lnTo>
                      <a:pt x="0" y="84594"/>
                    </a:lnTo>
                    <a:lnTo>
                      <a:pt x="37217" y="72624"/>
                    </a:lnTo>
                    <a:lnTo>
                      <a:pt x="75395" y="68754"/>
                    </a:lnTo>
                    <a:lnTo>
                      <a:pt x="264608" y="68754"/>
                    </a:lnTo>
                    <a:lnTo>
                      <a:pt x="278763" y="61919"/>
                    </a:lnTo>
                    <a:lnTo>
                      <a:pt x="300735" y="37890"/>
                    </a:lnTo>
                    <a:lnTo>
                      <a:pt x="313313" y="8801"/>
                    </a:lnTo>
                    <a:lnTo>
                      <a:pt x="231750" y="8801"/>
                    </a:lnTo>
                    <a:lnTo>
                      <a:pt x="191071" y="6192"/>
                    </a:lnTo>
                    <a:lnTo>
                      <a:pt x="152255" y="2978"/>
                    </a:lnTo>
                    <a:lnTo>
                      <a:pt x="115700" y="2208"/>
                    </a:lnTo>
                    <a:close/>
                  </a:path>
                  <a:path w="317500" h="85090">
                    <a:moveTo>
                      <a:pt x="264608" y="68754"/>
                    </a:moveTo>
                    <a:lnTo>
                      <a:pt x="75395" y="68754"/>
                    </a:lnTo>
                    <a:lnTo>
                      <a:pt x="113712" y="70240"/>
                    </a:lnTo>
                    <a:lnTo>
                      <a:pt x="187496" y="78297"/>
                    </a:lnTo>
                    <a:lnTo>
                      <a:pt x="221325" y="79378"/>
                    </a:lnTo>
                    <a:lnTo>
                      <a:pt x="252020" y="74833"/>
                    </a:lnTo>
                    <a:lnTo>
                      <a:pt x="264608" y="68754"/>
                    </a:lnTo>
                    <a:close/>
                  </a:path>
                  <a:path w="317500" h="85090">
                    <a:moveTo>
                      <a:pt x="317119" y="0"/>
                    </a:moveTo>
                    <a:lnTo>
                      <a:pt x="273898" y="7754"/>
                    </a:lnTo>
                    <a:lnTo>
                      <a:pt x="231750" y="8801"/>
                    </a:lnTo>
                    <a:lnTo>
                      <a:pt x="313313" y="8801"/>
                    </a:lnTo>
                    <a:lnTo>
                      <a:pt x="31711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000"/>
              </a:p>
            </p:txBody>
          </p:sp>
          <p:sp>
            <p:nvSpPr>
              <p:cNvPr id="37" name="object 8">
                <a:extLst>
                  <a:ext uri="{FF2B5EF4-FFF2-40B4-BE49-F238E27FC236}">
                    <a16:creationId xmlns:a16="http://schemas.microsoft.com/office/drawing/2014/main" id="{FD936B3C-2B5A-4F17-9583-9D193756B93D}"/>
                  </a:ext>
                </a:extLst>
              </p:cNvPr>
              <p:cNvSpPr/>
              <p:nvPr/>
            </p:nvSpPr>
            <p:spPr>
              <a:xfrm>
                <a:off x="3733613" y="2256382"/>
                <a:ext cx="208544" cy="57629"/>
              </a:xfrm>
              <a:custGeom>
                <a:avLst/>
                <a:gdLst/>
                <a:ahLst/>
                <a:cxnLst/>
                <a:rect l="l" t="t" r="r" b="b"/>
                <a:pathLst>
                  <a:path w="250825" h="62230">
                    <a:moveTo>
                      <a:pt x="87374" y="1809"/>
                    </a:moveTo>
                    <a:lnTo>
                      <a:pt x="53826" y="8340"/>
                    </a:lnTo>
                    <a:lnTo>
                      <a:pt x="24480" y="26788"/>
                    </a:lnTo>
                    <a:lnTo>
                      <a:pt x="0" y="61899"/>
                    </a:lnTo>
                    <a:lnTo>
                      <a:pt x="41108" y="51614"/>
                    </a:lnTo>
                    <a:lnTo>
                      <a:pt x="200745" y="51614"/>
                    </a:lnTo>
                    <a:lnTo>
                      <a:pt x="223667" y="38174"/>
                    </a:lnTo>
                    <a:lnTo>
                      <a:pt x="245912" y="6293"/>
                    </a:lnTo>
                    <a:lnTo>
                      <a:pt x="206589" y="6293"/>
                    </a:lnTo>
                    <a:lnTo>
                      <a:pt x="164419" y="5530"/>
                    </a:lnTo>
                    <a:lnTo>
                      <a:pt x="124460" y="2454"/>
                    </a:lnTo>
                    <a:lnTo>
                      <a:pt x="87374" y="1809"/>
                    </a:lnTo>
                    <a:close/>
                  </a:path>
                  <a:path w="250825" h="62230">
                    <a:moveTo>
                      <a:pt x="200745" y="51614"/>
                    </a:moveTo>
                    <a:lnTo>
                      <a:pt x="41108" y="51614"/>
                    </a:lnTo>
                    <a:lnTo>
                      <a:pt x="81690" y="52068"/>
                    </a:lnTo>
                    <a:lnTo>
                      <a:pt x="120991" y="57105"/>
                    </a:lnTo>
                    <a:lnTo>
                      <a:pt x="158256" y="60572"/>
                    </a:lnTo>
                    <a:lnTo>
                      <a:pt x="192733" y="56313"/>
                    </a:lnTo>
                    <a:lnTo>
                      <a:pt x="200745" y="51614"/>
                    </a:lnTo>
                    <a:close/>
                  </a:path>
                  <a:path w="250825" h="62230">
                    <a:moveTo>
                      <a:pt x="250304" y="0"/>
                    </a:moveTo>
                    <a:lnTo>
                      <a:pt x="206589" y="6293"/>
                    </a:lnTo>
                    <a:lnTo>
                      <a:pt x="245912" y="6293"/>
                    </a:lnTo>
                    <a:lnTo>
                      <a:pt x="25030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000"/>
              </a:p>
            </p:txBody>
          </p:sp>
          <p:sp>
            <p:nvSpPr>
              <p:cNvPr id="39" name="object 9">
                <a:extLst>
                  <a:ext uri="{FF2B5EF4-FFF2-40B4-BE49-F238E27FC236}">
                    <a16:creationId xmlns:a16="http://schemas.microsoft.com/office/drawing/2014/main" id="{CF8FBE77-68FA-4557-9059-71E30B8F68F1}"/>
                  </a:ext>
                </a:extLst>
              </p:cNvPr>
              <p:cNvSpPr/>
              <p:nvPr/>
            </p:nvSpPr>
            <p:spPr>
              <a:xfrm>
                <a:off x="3733613" y="2356685"/>
                <a:ext cx="144661" cy="41164"/>
              </a:xfrm>
              <a:custGeom>
                <a:avLst/>
                <a:gdLst/>
                <a:ahLst/>
                <a:cxnLst/>
                <a:rect l="l" t="t" r="r" b="b"/>
                <a:pathLst>
                  <a:path w="173990" h="44450">
                    <a:moveTo>
                      <a:pt x="55674" y="1710"/>
                    </a:moveTo>
                    <a:lnTo>
                      <a:pt x="24713" y="12593"/>
                    </a:lnTo>
                    <a:lnTo>
                      <a:pt x="0" y="44081"/>
                    </a:lnTo>
                    <a:lnTo>
                      <a:pt x="39804" y="36216"/>
                    </a:lnTo>
                    <a:lnTo>
                      <a:pt x="138427" y="36216"/>
                    </a:lnTo>
                    <a:lnTo>
                      <a:pt x="146727" y="33816"/>
                    </a:lnTo>
                    <a:lnTo>
                      <a:pt x="169731" y="4684"/>
                    </a:lnTo>
                    <a:lnTo>
                      <a:pt x="131295" y="4684"/>
                    </a:lnTo>
                    <a:lnTo>
                      <a:pt x="91622" y="2164"/>
                    </a:lnTo>
                    <a:lnTo>
                      <a:pt x="55674" y="1710"/>
                    </a:lnTo>
                    <a:close/>
                  </a:path>
                  <a:path w="173990" h="44450">
                    <a:moveTo>
                      <a:pt x="138427" y="36216"/>
                    </a:moveTo>
                    <a:lnTo>
                      <a:pt x="39804" y="36216"/>
                    </a:lnTo>
                    <a:lnTo>
                      <a:pt x="114599" y="43107"/>
                    </a:lnTo>
                    <a:lnTo>
                      <a:pt x="138427" y="36216"/>
                    </a:lnTo>
                    <a:close/>
                  </a:path>
                  <a:path w="173990" h="44450">
                    <a:moveTo>
                      <a:pt x="173431" y="0"/>
                    </a:moveTo>
                    <a:lnTo>
                      <a:pt x="131295" y="4684"/>
                    </a:lnTo>
                    <a:lnTo>
                      <a:pt x="169731" y="4684"/>
                    </a:lnTo>
                    <a:lnTo>
                      <a:pt x="17343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000"/>
              </a:p>
            </p:txBody>
          </p:sp>
        </p:grpSp>
      </p:grpSp>
      <p:sp>
        <p:nvSpPr>
          <p:cNvPr id="51" name="Symbol zastępczy zawartości 1">
            <a:extLst>
              <a:ext uri="{FF2B5EF4-FFF2-40B4-BE49-F238E27FC236}">
                <a16:creationId xmlns:a16="http://schemas.microsoft.com/office/drawing/2014/main" id="{3557A95E-3DB4-4E5E-9634-03D7DF5C414E}"/>
              </a:ext>
            </a:extLst>
          </p:cNvPr>
          <p:cNvSpPr txBox="1">
            <a:spLocks/>
          </p:cNvSpPr>
          <p:nvPr/>
        </p:nvSpPr>
        <p:spPr>
          <a:xfrm>
            <a:off x="7472198" y="5330015"/>
            <a:ext cx="4046479" cy="9498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b="1" dirty="0">
                <a:solidFill>
                  <a:srgbClr val="000000"/>
                </a:solidFill>
              </a:rPr>
              <a:t>Opiekun merytoryczny</a:t>
            </a:r>
          </a:p>
          <a:p>
            <a:pPr marL="0" indent="0">
              <a:buNone/>
            </a:pPr>
            <a:r>
              <a:rPr lang="pl-PL" sz="2200" i="1" dirty="0">
                <a:solidFill>
                  <a:srgbClr val="0070C0"/>
                </a:solidFill>
              </a:rPr>
              <a:t>leszek.kolodziejczyk@paih.gov.pl</a:t>
            </a:r>
          </a:p>
          <a:p>
            <a:pPr marL="0" indent="0">
              <a:buNone/>
            </a:pPr>
            <a:endParaRPr lang="pl-PL" sz="2200" dirty="0"/>
          </a:p>
          <a:p>
            <a:endParaRPr lang="pl-PL" sz="2200" dirty="0"/>
          </a:p>
          <a:p>
            <a:pPr marL="0" indent="0">
              <a:buNone/>
            </a:pPr>
            <a:endParaRPr lang="pl-PL" sz="20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pl-PL" sz="2000" b="1" dirty="0">
              <a:solidFill>
                <a:srgbClr val="000000"/>
              </a:solidFill>
            </a:endParaRPr>
          </a:p>
        </p:txBody>
      </p:sp>
      <p:sp>
        <p:nvSpPr>
          <p:cNvPr id="52" name="Symbol zastępczy tekstu 6">
            <a:extLst>
              <a:ext uri="{FF2B5EF4-FFF2-40B4-BE49-F238E27FC236}">
                <a16:creationId xmlns:a16="http://schemas.microsoft.com/office/drawing/2014/main" id="{1F58BCEA-BBAF-470F-86BA-1050EB84B7EA}"/>
              </a:ext>
            </a:extLst>
          </p:cNvPr>
          <p:cNvSpPr txBox="1">
            <a:spLocks/>
          </p:cNvSpPr>
          <p:nvPr/>
        </p:nvSpPr>
        <p:spPr>
          <a:xfrm>
            <a:off x="194157" y="377576"/>
            <a:ext cx="9612000" cy="8270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POLSKIE MOSTY TECHNOLOGICZNE</a:t>
            </a:r>
          </a:p>
        </p:txBody>
      </p:sp>
      <p:pic>
        <p:nvPicPr>
          <p:cNvPr id="53" name="Obraz 52" descr="C:\Users\cborowski\AppData\Local\Microsoft\Windows\INetCache\Content.Word\EFRR-PFR.JPG">
            <a:extLst>
              <a:ext uri="{FF2B5EF4-FFF2-40B4-BE49-F238E27FC236}">
                <a16:creationId xmlns:a16="http://schemas.microsoft.com/office/drawing/2014/main" id="{C2A33E01-DBDE-4E1C-90EE-997A3561AA8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55" y="309397"/>
            <a:ext cx="6167415" cy="584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9293728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obrazu 7">
            <a:extLst>
              <a:ext uri="{FF2B5EF4-FFF2-40B4-BE49-F238E27FC236}">
                <a16:creationId xmlns:a16="http://schemas.microsoft.com/office/drawing/2014/main" id="{37745B2F-0F9B-490B-802B-72CDE95AB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52" y="4583289"/>
            <a:ext cx="5948340" cy="1998132"/>
          </a:xfrm>
          <a:prstGeom prst="rect">
            <a:avLst/>
          </a:prstGeom>
        </p:spPr>
      </p:pic>
      <p:sp>
        <p:nvSpPr>
          <p:cNvPr id="5" name="Symbol zastępczy tekstu 2">
            <a:extLst>
              <a:ext uri="{FF2B5EF4-FFF2-40B4-BE49-F238E27FC236}">
                <a16:creationId xmlns:a16="http://schemas.microsoft.com/office/drawing/2014/main" id="{55452BB7-4245-46F2-AA61-829673A41353}"/>
              </a:ext>
            </a:extLst>
          </p:cNvPr>
          <p:cNvSpPr txBox="1">
            <a:spLocks/>
          </p:cNvSpPr>
          <p:nvPr/>
        </p:nvSpPr>
        <p:spPr>
          <a:xfrm>
            <a:off x="357643" y="1849293"/>
            <a:ext cx="7295321" cy="8270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dirty="0"/>
              <a:t>Oferta inwestycyjna - przykład</a:t>
            </a:r>
            <a:endParaRPr lang="pl-PL" sz="2000" dirty="0"/>
          </a:p>
          <a:p>
            <a:endParaRPr lang="pl-PL" dirty="0"/>
          </a:p>
        </p:txBody>
      </p:sp>
      <p:sp>
        <p:nvSpPr>
          <p:cNvPr id="6" name="Symbol zastępczy zawartości 1">
            <a:extLst>
              <a:ext uri="{FF2B5EF4-FFF2-40B4-BE49-F238E27FC236}">
                <a16:creationId xmlns:a16="http://schemas.microsoft.com/office/drawing/2014/main" id="{C12E490E-6C89-4873-8B5D-E3F0AD279849}"/>
              </a:ext>
            </a:extLst>
          </p:cNvPr>
          <p:cNvSpPr txBox="1">
            <a:spLocks/>
          </p:cNvSpPr>
          <p:nvPr/>
        </p:nvSpPr>
        <p:spPr>
          <a:xfrm>
            <a:off x="430794" y="3994296"/>
            <a:ext cx="8496000" cy="3746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pl-PL" sz="2000" dirty="0">
                <a:solidFill>
                  <a:srgbClr val="C00000"/>
                </a:solidFill>
              </a:rPr>
              <a:t>Oferta Inwestycyjna – Invest in … </a:t>
            </a:r>
          </a:p>
        </p:txBody>
      </p:sp>
    </p:spTree>
    <p:extLst>
      <p:ext uri="{BB962C8B-B14F-4D97-AF65-F5344CB8AC3E}">
        <p14:creationId xmlns:p14="http://schemas.microsoft.com/office/powerpoint/2010/main" val="33210730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obrazu 7">
            <a:extLst>
              <a:ext uri="{FF2B5EF4-FFF2-40B4-BE49-F238E27FC236}">
                <a16:creationId xmlns:a16="http://schemas.microsoft.com/office/drawing/2014/main" id="{37745B2F-0F9B-490B-802B-72CDE95AB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24" y="4583289"/>
            <a:ext cx="5948340" cy="1998132"/>
          </a:xfrm>
          <a:prstGeom prst="rect">
            <a:avLst/>
          </a:prstGeom>
        </p:spPr>
      </p:pic>
      <p:sp>
        <p:nvSpPr>
          <p:cNvPr id="5" name="Symbol zastępczy tekstu 2">
            <a:extLst>
              <a:ext uri="{FF2B5EF4-FFF2-40B4-BE49-F238E27FC236}">
                <a16:creationId xmlns:a16="http://schemas.microsoft.com/office/drawing/2014/main" id="{55452BB7-4245-46F2-AA61-829673A41353}"/>
              </a:ext>
            </a:extLst>
          </p:cNvPr>
          <p:cNvSpPr txBox="1">
            <a:spLocks/>
          </p:cNvSpPr>
          <p:nvPr/>
        </p:nvSpPr>
        <p:spPr>
          <a:xfrm>
            <a:off x="357643" y="1849293"/>
            <a:ext cx="7295321" cy="8270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dirty="0"/>
              <a:t>Informacje o projekcie SOI w samorządzie</a:t>
            </a:r>
            <a:endParaRPr lang="pl-PL" sz="2000" dirty="0"/>
          </a:p>
          <a:p>
            <a:endParaRPr lang="pl-PL" dirty="0"/>
          </a:p>
        </p:txBody>
      </p:sp>
      <p:sp>
        <p:nvSpPr>
          <p:cNvPr id="6" name="Symbol zastępczy zawartości 1">
            <a:extLst>
              <a:ext uri="{FF2B5EF4-FFF2-40B4-BE49-F238E27FC236}">
                <a16:creationId xmlns:a16="http://schemas.microsoft.com/office/drawing/2014/main" id="{C12E490E-6C89-4873-8B5D-E3F0AD279849}"/>
              </a:ext>
            </a:extLst>
          </p:cNvPr>
          <p:cNvSpPr txBox="1">
            <a:spLocks/>
          </p:cNvSpPr>
          <p:nvPr/>
        </p:nvSpPr>
        <p:spPr>
          <a:xfrm>
            <a:off x="430794" y="3994296"/>
            <a:ext cx="8496000" cy="3746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pl-PL" sz="2000" dirty="0">
                <a:solidFill>
                  <a:srgbClr val="C00000"/>
                </a:solidFill>
              </a:rPr>
              <a:t>Marketing Mix / Marketing 4P</a:t>
            </a:r>
          </a:p>
        </p:txBody>
      </p:sp>
    </p:spTree>
    <p:extLst>
      <p:ext uri="{BB962C8B-B14F-4D97-AF65-F5344CB8AC3E}">
        <p14:creationId xmlns:p14="http://schemas.microsoft.com/office/powerpoint/2010/main" val="1625666470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zawartości 1">
            <a:extLst>
              <a:ext uri="{FF2B5EF4-FFF2-40B4-BE49-F238E27FC236}">
                <a16:creationId xmlns:a16="http://schemas.microsoft.com/office/drawing/2014/main" id="{47D53AB8-9A4F-4C2F-93BB-C78B81236AD4}"/>
              </a:ext>
            </a:extLst>
          </p:cNvPr>
          <p:cNvSpPr txBox="1">
            <a:spLocks/>
          </p:cNvSpPr>
          <p:nvPr/>
        </p:nvSpPr>
        <p:spPr>
          <a:xfrm>
            <a:off x="323850" y="1287138"/>
            <a:ext cx="8496000" cy="37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dirty="0">
                <a:solidFill>
                  <a:srgbClr val="C00000"/>
                </a:solidFill>
              </a:rPr>
              <a:t>Standaryzacja ofert</a:t>
            </a:r>
            <a:endParaRPr lang="pl-PL" sz="1600" dirty="0">
              <a:solidFill>
                <a:srgbClr val="C00000"/>
              </a:solidFill>
            </a:endParaRPr>
          </a:p>
        </p:txBody>
      </p:sp>
      <p:sp>
        <p:nvSpPr>
          <p:cNvPr id="7" name="Symbol zastępczy tekstu 1">
            <a:extLst>
              <a:ext uri="{FF2B5EF4-FFF2-40B4-BE49-F238E27FC236}">
                <a16:creationId xmlns:a16="http://schemas.microsoft.com/office/drawing/2014/main" id="{ABA39273-DE18-44B0-803D-73A4C2193DBF}"/>
              </a:ext>
            </a:extLst>
          </p:cNvPr>
          <p:cNvSpPr txBox="1">
            <a:spLocks/>
          </p:cNvSpPr>
          <p:nvPr/>
        </p:nvSpPr>
        <p:spPr>
          <a:xfrm>
            <a:off x="323999" y="324914"/>
            <a:ext cx="9612000" cy="8270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Oferta inwestycyjna – Invest in …</a:t>
            </a:r>
            <a:endParaRPr lang="pl-PL" sz="6600" dirty="0"/>
          </a:p>
          <a:p>
            <a:endParaRPr lang="pl-PL" dirty="0"/>
          </a:p>
        </p:txBody>
      </p:sp>
      <p:sp>
        <p:nvSpPr>
          <p:cNvPr id="5" name="Symbol zastępczy zawartości 1">
            <a:extLst>
              <a:ext uri="{FF2B5EF4-FFF2-40B4-BE49-F238E27FC236}">
                <a16:creationId xmlns:a16="http://schemas.microsoft.com/office/drawing/2014/main" id="{99BCA533-0A14-4833-8E29-19547D1EE9B3}"/>
              </a:ext>
            </a:extLst>
          </p:cNvPr>
          <p:cNvSpPr txBox="1">
            <a:spLocks/>
          </p:cNvSpPr>
          <p:nvPr/>
        </p:nvSpPr>
        <p:spPr>
          <a:xfrm>
            <a:off x="1456198" y="2171574"/>
            <a:ext cx="7363652" cy="36894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b="1" dirty="0">
                <a:solidFill>
                  <a:srgbClr val="000000"/>
                </a:solidFill>
              </a:rPr>
              <a:t>Standaryzacja oferty inwestycyjnej – geneza</a:t>
            </a:r>
          </a:p>
          <a:p>
            <a:r>
              <a:rPr lang="en-US" sz="2400" dirty="0"/>
              <a:t>2006 – Invest in Poland</a:t>
            </a:r>
            <a:endParaRPr lang="pl-PL" sz="2400" dirty="0"/>
          </a:p>
          <a:p>
            <a:r>
              <a:rPr lang="en-US" sz="2400" dirty="0"/>
              <a:t>2010 – Invest in Region</a:t>
            </a:r>
            <a:endParaRPr lang="pl-PL" sz="2400" dirty="0"/>
          </a:p>
          <a:p>
            <a:r>
              <a:rPr lang="pl-PL" sz="2400" dirty="0"/>
              <a:t>2013 – Invest in Gmina</a:t>
            </a:r>
          </a:p>
          <a:p>
            <a:r>
              <a:rPr lang="pl-PL" sz="2400" dirty="0"/>
              <a:t>2018 – Standardy Obsługi Inwestora w Samorządzie (projekt pilotażowy w woj. warmińsko-mazurskim)</a:t>
            </a:r>
          </a:p>
          <a:p>
            <a:r>
              <a:rPr lang="pl-PL" sz="2400" dirty="0"/>
              <a:t>2019 – Generator Ofert Inwestycyjnych PAIH S.A.</a:t>
            </a:r>
          </a:p>
          <a:p>
            <a:pPr marL="0" indent="0">
              <a:buNone/>
            </a:pPr>
            <a:endParaRPr lang="pl-PL" sz="20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pl-PL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814450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zawartości 1">
            <a:extLst>
              <a:ext uri="{FF2B5EF4-FFF2-40B4-BE49-F238E27FC236}">
                <a16:creationId xmlns:a16="http://schemas.microsoft.com/office/drawing/2014/main" id="{47D53AB8-9A4F-4C2F-93BB-C78B81236AD4}"/>
              </a:ext>
            </a:extLst>
          </p:cNvPr>
          <p:cNvSpPr txBox="1">
            <a:spLocks/>
          </p:cNvSpPr>
          <p:nvPr/>
        </p:nvSpPr>
        <p:spPr>
          <a:xfrm>
            <a:off x="323850" y="1287138"/>
            <a:ext cx="8496000" cy="37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dirty="0">
                <a:solidFill>
                  <a:srgbClr val="C00000"/>
                </a:solidFill>
              </a:rPr>
              <a:t>Oferta Inwestycyjna</a:t>
            </a:r>
            <a:endParaRPr lang="pl-PL" sz="1600" dirty="0">
              <a:solidFill>
                <a:srgbClr val="C00000"/>
              </a:solidFill>
            </a:endParaRPr>
          </a:p>
        </p:txBody>
      </p:sp>
      <p:sp>
        <p:nvSpPr>
          <p:cNvPr id="5" name="Symbol zastępczy zawartości 1">
            <a:extLst>
              <a:ext uri="{FF2B5EF4-FFF2-40B4-BE49-F238E27FC236}">
                <a16:creationId xmlns:a16="http://schemas.microsoft.com/office/drawing/2014/main" id="{99BCA533-0A14-4833-8E29-19547D1EE9B3}"/>
              </a:ext>
            </a:extLst>
          </p:cNvPr>
          <p:cNvSpPr txBox="1">
            <a:spLocks/>
          </p:cNvSpPr>
          <p:nvPr/>
        </p:nvSpPr>
        <p:spPr>
          <a:xfrm>
            <a:off x="1378977" y="1796925"/>
            <a:ext cx="7363652" cy="5162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b="1" dirty="0">
                <a:solidFill>
                  <a:srgbClr val="000000"/>
                </a:solidFill>
              </a:rPr>
              <a:t>Kluczowe elementy oferty inwestycyjnej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63A6A48A-0A23-43E3-B123-1614EF6EF4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6281206"/>
              </p:ext>
            </p:extLst>
          </p:nvPr>
        </p:nvGraphicFramePr>
        <p:xfrm>
          <a:off x="1489166" y="2381250"/>
          <a:ext cx="7467478" cy="3619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ymbol zastępczy tekstu 1">
            <a:extLst>
              <a:ext uri="{FF2B5EF4-FFF2-40B4-BE49-F238E27FC236}">
                <a16:creationId xmlns:a16="http://schemas.microsoft.com/office/drawing/2014/main" id="{EE9FC21C-F5D8-44EC-87A2-2F3787BEF8C8}"/>
              </a:ext>
            </a:extLst>
          </p:cNvPr>
          <p:cNvSpPr txBox="1">
            <a:spLocks/>
          </p:cNvSpPr>
          <p:nvPr/>
        </p:nvSpPr>
        <p:spPr>
          <a:xfrm>
            <a:off x="323999" y="324914"/>
            <a:ext cx="9612000" cy="8270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Oferta inwestycyjna – Invest in …</a:t>
            </a:r>
            <a:endParaRPr lang="pl-PL" sz="66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52876982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zawartości 1">
            <a:extLst>
              <a:ext uri="{FF2B5EF4-FFF2-40B4-BE49-F238E27FC236}">
                <a16:creationId xmlns:a16="http://schemas.microsoft.com/office/drawing/2014/main" id="{47D53AB8-9A4F-4C2F-93BB-C78B81236AD4}"/>
              </a:ext>
            </a:extLst>
          </p:cNvPr>
          <p:cNvSpPr txBox="1">
            <a:spLocks/>
          </p:cNvSpPr>
          <p:nvPr/>
        </p:nvSpPr>
        <p:spPr>
          <a:xfrm>
            <a:off x="323850" y="1287138"/>
            <a:ext cx="8496000" cy="37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dirty="0">
                <a:solidFill>
                  <a:srgbClr val="C00000"/>
                </a:solidFill>
              </a:rPr>
              <a:t>Oferta Inwestycyjna</a:t>
            </a:r>
            <a:endParaRPr lang="pl-PL" sz="1600" dirty="0">
              <a:solidFill>
                <a:srgbClr val="C00000"/>
              </a:solidFill>
            </a:endParaRPr>
          </a:p>
        </p:txBody>
      </p:sp>
      <p:sp>
        <p:nvSpPr>
          <p:cNvPr id="5" name="Symbol zastępczy zawartości 1">
            <a:extLst>
              <a:ext uri="{FF2B5EF4-FFF2-40B4-BE49-F238E27FC236}">
                <a16:creationId xmlns:a16="http://schemas.microsoft.com/office/drawing/2014/main" id="{99BCA533-0A14-4833-8E29-19547D1EE9B3}"/>
              </a:ext>
            </a:extLst>
          </p:cNvPr>
          <p:cNvSpPr txBox="1">
            <a:spLocks/>
          </p:cNvSpPr>
          <p:nvPr/>
        </p:nvSpPr>
        <p:spPr>
          <a:xfrm>
            <a:off x="1378977" y="1796925"/>
            <a:ext cx="7363652" cy="5162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b="1" dirty="0">
                <a:solidFill>
                  <a:srgbClr val="000000"/>
                </a:solidFill>
              </a:rPr>
              <a:t>Definicja oferty inwestycyjnej wg. PAIH S.A.</a:t>
            </a:r>
          </a:p>
        </p:txBody>
      </p:sp>
      <p:pic>
        <p:nvPicPr>
          <p:cNvPr id="6" name="Obraz 5" descr="Oferta inwestycyjna 2">
            <a:extLst>
              <a:ext uri="{FF2B5EF4-FFF2-40B4-BE49-F238E27FC236}">
                <a16:creationId xmlns:a16="http://schemas.microsoft.com/office/drawing/2014/main" id="{FBB8845B-7B4D-40FB-ABD1-83A8834E13B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223" y="2313207"/>
            <a:ext cx="4946423" cy="396132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A3055E3-1B6E-45E0-AA40-E7531374C763}"/>
              </a:ext>
            </a:extLst>
          </p:cNvPr>
          <p:cNvSpPr txBox="1">
            <a:spLocks/>
          </p:cNvSpPr>
          <p:nvPr/>
        </p:nvSpPr>
        <p:spPr>
          <a:xfrm>
            <a:off x="4166385" y="2548338"/>
            <a:ext cx="6928333" cy="4160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l-PL" sz="1800" dirty="0"/>
              <a:t>Oferta inwestycyjna to pełna oferta gminy zawierająca przydatne dla inwestora informacje o gminie.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pl-PL" sz="1800" dirty="0"/>
          </a:p>
          <a:p>
            <a:pPr>
              <a:spcBef>
                <a:spcPts val="0"/>
              </a:spcBef>
            </a:pPr>
            <a:r>
              <a:rPr lang="pl-PL" sz="1800" dirty="0"/>
              <a:t>Odpowiedź na pytania: </a:t>
            </a:r>
            <a:r>
              <a:rPr lang="pl-PL" sz="1800" b="1" dirty="0">
                <a:solidFill>
                  <a:srgbClr val="0070C0"/>
                </a:solidFill>
              </a:rPr>
              <a:t>dlaczego warto tu zainwestować</a:t>
            </a:r>
            <a:r>
              <a:rPr lang="pl-PL" sz="1800" b="1" dirty="0"/>
              <a:t> </a:t>
            </a:r>
            <a:r>
              <a:rPr lang="pl-PL" sz="1800" dirty="0"/>
              <a:t>i jakimi elementami wsparcia gmina dysponuje.</a:t>
            </a:r>
          </a:p>
          <a:p>
            <a:pPr>
              <a:spcBef>
                <a:spcPts val="0"/>
              </a:spcBef>
            </a:pPr>
            <a:endParaRPr lang="pl-PL" sz="18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l-PL" sz="1800" dirty="0"/>
              <a:t>Działalność </a:t>
            </a:r>
            <a:r>
              <a:rPr lang="pl-PL" sz="1800" b="1" dirty="0">
                <a:solidFill>
                  <a:srgbClr val="0070C0"/>
                </a:solidFill>
              </a:rPr>
              <a:t>POP zorganizowana jest wokół tego, co gmina ma do zaoferowania inwestorom</a:t>
            </a:r>
            <a:r>
              <a:rPr lang="pl-PL" sz="1800" dirty="0"/>
              <a:t>, czyli oferty inwestycyjnej. Wokół niej prowadzone są: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pl-PL" sz="1800" dirty="0"/>
          </a:p>
          <a:p>
            <a:pPr>
              <a:spcBef>
                <a:spcPts val="0"/>
              </a:spcBef>
            </a:pPr>
            <a:r>
              <a:rPr lang="pl-PL" sz="1800" b="1" dirty="0">
                <a:solidFill>
                  <a:srgbClr val="0070C0"/>
                </a:solidFill>
              </a:rPr>
              <a:t>gromadzenie</a:t>
            </a:r>
            <a:r>
              <a:rPr lang="pl-PL" sz="1800" dirty="0"/>
              <a:t> i aktualizacja danych,</a:t>
            </a:r>
          </a:p>
          <a:p>
            <a:pPr>
              <a:spcBef>
                <a:spcPts val="0"/>
              </a:spcBef>
            </a:pPr>
            <a:r>
              <a:rPr lang="pl-PL" sz="1800" b="1" dirty="0">
                <a:solidFill>
                  <a:srgbClr val="0070C0"/>
                </a:solidFill>
              </a:rPr>
              <a:t>tworzenie i aktualizacja strony internetowej </a:t>
            </a:r>
            <a:r>
              <a:rPr lang="pl-PL" sz="1800" dirty="0"/>
              <a:t>POP i Gminy, </a:t>
            </a:r>
          </a:p>
          <a:p>
            <a:pPr>
              <a:spcBef>
                <a:spcPts val="0"/>
              </a:spcBef>
            </a:pPr>
            <a:r>
              <a:rPr lang="pl-PL" sz="1800" b="1" dirty="0">
                <a:solidFill>
                  <a:srgbClr val="0070C0"/>
                </a:solidFill>
              </a:rPr>
              <a:t>obsługa projektów</a:t>
            </a:r>
            <a:r>
              <a:rPr lang="pl-PL" sz="1800" b="1" dirty="0"/>
              <a:t> </a:t>
            </a:r>
            <a:r>
              <a:rPr lang="pl-PL" sz="1800" dirty="0"/>
              <a:t>inwestycyjnych – samodzielna i we współpracy z innymi partnerami,</a:t>
            </a:r>
          </a:p>
          <a:p>
            <a:pPr>
              <a:spcBef>
                <a:spcPts val="0"/>
              </a:spcBef>
            </a:pPr>
            <a:r>
              <a:rPr lang="pl-PL" sz="1800" b="1" dirty="0">
                <a:solidFill>
                  <a:srgbClr val="0070C0"/>
                </a:solidFill>
              </a:rPr>
              <a:t>działania promocyjne</a:t>
            </a:r>
            <a:r>
              <a:rPr lang="pl-PL" sz="1800" dirty="0"/>
              <a:t>.</a:t>
            </a:r>
          </a:p>
          <a:p>
            <a:pPr>
              <a:spcBef>
                <a:spcPts val="0"/>
              </a:spcBef>
            </a:pPr>
            <a:endParaRPr lang="pl-PL" sz="2000" dirty="0"/>
          </a:p>
        </p:txBody>
      </p:sp>
      <p:sp>
        <p:nvSpPr>
          <p:cNvPr id="8" name="Symbol zastępczy tekstu 1">
            <a:extLst>
              <a:ext uri="{FF2B5EF4-FFF2-40B4-BE49-F238E27FC236}">
                <a16:creationId xmlns:a16="http://schemas.microsoft.com/office/drawing/2014/main" id="{678B41C9-86AD-4D4E-9865-E78519C21BF7}"/>
              </a:ext>
            </a:extLst>
          </p:cNvPr>
          <p:cNvSpPr txBox="1">
            <a:spLocks/>
          </p:cNvSpPr>
          <p:nvPr/>
        </p:nvSpPr>
        <p:spPr>
          <a:xfrm>
            <a:off x="323999" y="324914"/>
            <a:ext cx="9612000" cy="8270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Oferta inwestycyjna – Invest in …</a:t>
            </a:r>
            <a:endParaRPr lang="pl-PL" sz="66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31961015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utoShape 14">
            <a:extLst>
              <a:ext uri="{FF2B5EF4-FFF2-40B4-BE49-F238E27FC236}">
                <a16:creationId xmlns:a16="http://schemas.microsoft.com/office/drawing/2014/main" id="{8EEDF830-5E35-4C35-90D0-57CB8B65F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5424" y="1728901"/>
            <a:ext cx="3468402" cy="2571552"/>
          </a:xfrm>
          <a:prstGeom prst="flowChartProcess">
            <a:avLst/>
          </a:prstGeom>
          <a:solidFill>
            <a:srgbClr val="FFFFFF">
              <a:lumMod val="85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>
              <a:spcBef>
                <a:spcPts val="0"/>
              </a:spcBef>
              <a:buNone/>
              <a:defRPr/>
            </a:pPr>
            <a:r>
              <a:rPr lang="pl-PL" altLang="pl-PL" sz="2000" b="1" kern="0" dirty="0">
                <a:solidFill>
                  <a:srgbClr val="4D4D4D"/>
                </a:solidFill>
                <a:latin typeface="+mn-lt"/>
              </a:rPr>
              <a:t>Polska Strefa Inwestycji</a:t>
            </a:r>
          </a:p>
          <a:p>
            <a:pPr algn="ctr" defTabSz="914400">
              <a:spcBef>
                <a:spcPts val="0"/>
              </a:spcBef>
              <a:buNone/>
              <a:defRPr/>
            </a:pPr>
            <a:r>
              <a:rPr lang="pl-PL" altLang="pl-PL" sz="1800" b="1" kern="0" dirty="0">
                <a:solidFill>
                  <a:srgbClr val="4D4D4D"/>
                </a:solidFill>
                <a:latin typeface="+mn-lt"/>
              </a:rPr>
              <a:t>Spółki Zarządzające (SSE)</a:t>
            </a:r>
          </a:p>
        </p:txBody>
      </p:sp>
      <p:sp>
        <p:nvSpPr>
          <p:cNvPr id="30" name="AutoShape 14">
            <a:extLst>
              <a:ext uri="{FF2B5EF4-FFF2-40B4-BE49-F238E27FC236}">
                <a16:creationId xmlns:a16="http://schemas.microsoft.com/office/drawing/2014/main" id="{0964D7F3-9F21-4587-A727-357818601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6177" y="4617267"/>
            <a:ext cx="4608511" cy="1792586"/>
          </a:xfrm>
          <a:prstGeom prst="flowChartProcess">
            <a:avLst/>
          </a:prstGeom>
          <a:solidFill>
            <a:srgbClr val="FFFFFF">
              <a:lumMod val="85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>
              <a:spcBef>
                <a:spcPts val="0"/>
              </a:spcBef>
              <a:buNone/>
              <a:defRPr/>
            </a:pPr>
            <a:endParaRPr lang="pl-PL" altLang="pl-PL" sz="2000" b="1" kern="0" dirty="0">
              <a:solidFill>
                <a:srgbClr val="4D4D4D"/>
              </a:solidFill>
              <a:latin typeface="+mn-lt"/>
            </a:endParaRPr>
          </a:p>
          <a:p>
            <a:pPr algn="ctr" defTabSz="914400">
              <a:spcBef>
                <a:spcPts val="0"/>
              </a:spcBef>
              <a:buNone/>
              <a:defRPr/>
            </a:pPr>
            <a:endParaRPr lang="pl-PL" altLang="pl-PL" sz="2000" b="1" kern="0" dirty="0">
              <a:solidFill>
                <a:srgbClr val="4D4D4D"/>
              </a:solidFill>
              <a:latin typeface="+mn-lt"/>
            </a:endParaRPr>
          </a:p>
          <a:p>
            <a:pPr algn="ctr" defTabSz="914400">
              <a:spcBef>
                <a:spcPts val="0"/>
              </a:spcBef>
              <a:buNone/>
              <a:defRPr/>
            </a:pPr>
            <a:endParaRPr lang="pl-PL" altLang="pl-PL" sz="2000" b="1" kern="0" dirty="0">
              <a:solidFill>
                <a:srgbClr val="4D4D4D"/>
              </a:solidFill>
              <a:latin typeface="+mn-lt"/>
            </a:endParaRPr>
          </a:p>
          <a:p>
            <a:pPr algn="ctr" defTabSz="914400">
              <a:spcBef>
                <a:spcPts val="0"/>
              </a:spcBef>
              <a:buNone/>
              <a:defRPr/>
            </a:pPr>
            <a:endParaRPr lang="pl-PL" altLang="pl-PL" sz="2000" b="1" kern="0" dirty="0">
              <a:solidFill>
                <a:srgbClr val="4D4D4D"/>
              </a:solidFill>
              <a:latin typeface="+mn-lt"/>
            </a:endParaRPr>
          </a:p>
          <a:p>
            <a:pPr algn="ctr" defTabSz="914400">
              <a:spcBef>
                <a:spcPts val="600"/>
              </a:spcBef>
              <a:buNone/>
              <a:defRPr/>
            </a:pPr>
            <a:r>
              <a:rPr lang="pl-PL" altLang="pl-PL" sz="1800" b="1" kern="0" dirty="0">
                <a:solidFill>
                  <a:srgbClr val="4D4D4D"/>
                </a:solidFill>
                <a:latin typeface="+mn-lt"/>
              </a:rPr>
              <a:t>Centrum Inwestycji Strategicznych</a:t>
            </a:r>
          </a:p>
        </p:txBody>
      </p:sp>
      <p:sp>
        <p:nvSpPr>
          <p:cNvPr id="5" name="Text Box 13">
            <a:extLst>
              <a:ext uri="{FF2B5EF4-FFF2-40B4-BE49-F238E27FC236}">
                <a16:creationId xmlns:a16="http://schemas.microsoft.com/office/drawing/2014/main" id="{EDBC8045-6E94-487A-B139-5E89FBF54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7042" y="2108704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pl-PL" sz="18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AutoShape 14">
            <a:extLst>
              <a:ext uri="{FF2B5EF4-FFF2-40B4-BE49-F238E27FC236}">
                <a16:creationId xmlns:a16="http://schemas.microsoft.com/office/drawing/2014/main" id="{F8FF8D72-1BEF-46A4-ADDA-72B2A9816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7091" y="4837825"/>
            <a:ext cx="1657350" cy="1101245"/>
          </a:xfrm>
          <a:prstGeom prst="flowChartProcess">
            <a:avLst/>
          </a:prstGeom>
          <a:solidFill>
            <a:srgbClr val="FFFFFF">
              <a:lumMod val="85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>
              <a:spcBef>
                <a:spcPts val="0"/>
              </a:spcBef>
              <a:buNone/>
              <a:defRPr/>
            </a:pPr>
            <a:r>
              <a:rPr lang="pl-PL" altLang="pl-PL" sz="2000" b="1" kern="0" dirty="0">
                <a:solidFill>
                  <a:srgbClr val="4D4D4D"/>
                </a:solidFill>
                <a:latin typeface="+mn-lt"/>
              </a:rPr>
              <a:t>Obsługa </a:t>
            </a:r>
          </a:p>
          <a:p>
            <a:pPr algn="ctr" defTabSz="914400">
              <a:spcBef>
                <a:spcPts val="0"/>
              </a:spcBef>
              <a:buNone/>
              <a:defRPr/>
            </a:pPr>
            <a:r>
              <a:rPr lang="pl-PL" altLang="pl-PL" sz="2000" b="1" kern="0" dirty="0">
                <a:solidFill>
                  <a:srgbClr val="4D4D4D"/>
                </a:solidFill>
                <a:latin typeface="+mn-lt"/>
              </a:rPr>
              <a:t>Inwestora</a:t>
            </a:r>
          </a:p>
        </p:txBody>
      </p:sp>
      <p:sp>
        <p:nvSpPr>
          <p:cNvPr id="7" name="AutoShape 15">
            <a:extLst>
              <a:ext uri="{FF2B5EF4-FFF2-40B4-BE49-F238E27FC236}">
                <a16:creationId xmlns:a16="http://schemas.microsoft.com/office/drawing/2014/main" id="{C8EB5D13-50BD-40B3-9620-05B04A975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5242" y="4837825"/>
            <a:ext cx="1910229" cy="1101245"/>
          </a:xfrm>
          <a:prstGeom prst="flowChartProcess">
            <a:avLst/>
          </a:prstGeom>
          <a:solidFill>
            <a:srgbClr val="FFFFFF">
              <a:lumMod val="85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>
              <a:spcBef>
                <a:spcPts val="0"/>
              </a:spcBef>
              <a:buNone/>
              <a:defRPr/>
            </a:pPr>
            <a:r>
              <a:rPr lang="pl-PL" altLang="pl-PL" sz="2000" b="1" kern="0" dirty="0">
                <a:solidFill>
                  <a:srgbClr val="4D4D4D"/>
                </a:solidFill>
                <a:latin typeface="+mn-lt"/>
              </a:rPr>
              <a:t>Doradztwo</a:t>
            </a:r>
          </a:p>
          <a:p>
            <a:pPr algn="ctr" defTabSz="914400">
              <a:spcBef>
                <a:spcPts val="0"/>
              </a:spcBef>
              <a:buNone/>
              <a:defRPr/>
            </a:pPr>
            <a:r>
              <a:rPr lang="pl-PL" altLang="pl-PL" sz="2000" b="1" kern="0" dirty="0">
                <a:solidFill>
                  <a:srgbClr val="4D4D4D"/>
                </a:solidFill>
                <a:latin typeface="+mn-lt"/>
              </a:rPr>
              <a:t>Lokalizacyjne</a:t>
            </a:r>
          </a:p>
        </p:txBody>
      </p:sp>
      <p:sp>
        <p:nvSpPr>
          <p:cNvPr id="8" name="Oval 16">
            <a:extLst>
              <a:ext uri="{FF2B5EF4-FFF2-40B4-BE49-F238E27FC236}">
                <a16:creationId xmlns:a16="http://schemas.microsoft.com/office/drawing/2014/main" id="{836D9256-0248-4DD9-8D91-3350C087F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7250" y="2406447"/>
            <a:ext cx="2137632" cy="863600"/>
          </a:xfrm>
          <a:prstGeom prst="ellipse">
            <a:avLst/>
          </a:prstGeom>
          <a:solidFill>
            <a:srgbClr val="808080"/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>
              <a:spcBef>
                <a:spcPct val="50000"/>
              </a:spcBef>
              <a:buNone/>
              <a:defRPr/>
            </a:pPr>
            <a:r>
              <a:rPr lang="pl-PL" altLang="pl-PL" sz="2000" b="1" kern="0" dirty="0">
                <a:solidFill>
                  <a:prstClr val="white"/>
                </a:solidFill>
                <a:latin typeface="+mn-lt"/>
              </a:rPr>
              <a:t>Inwestor</a:t>
            </a:r>
          </a:p>
        </p:txBody>
      </p:sp>
      <p:sp>
        <p:nvSpPr>
          <p:cNvPr id="9" name="Line 17">
            <a:extLst>
              <a:ext uri="{FF2B5EF4-FFF2-40B4-BE49-F238E27FC236}">
                <a16:creationId xmlns:a16="http://schemas.microsoft.com/office/drawing/2014/main" id="{BB03A2B3-C4C7-43B1-9BC9-C62C08885B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66067" y="3270047"/>
            <a:ext cx="1" cy="1694402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pl-PL" kern="0">
              <a:solidFill>
                <a:srgbClr val="000000"/>
              </a:solidFill>
            </a:endParaRPr>
          </a:p>
        </p:txBody>
      </p:sp>
      <p:sp>
        <p:nvSpPr>
          <p:cNvPr id="10" name="Line 18">
            <a:extLst>
              <a:ext uri="{FF2B5EF4-FFF2-40B4-BE49-F238E27FC236}">
                <a16:creationId xmlns:a16="http://schemas.microsoft.com/office/drawing/2014/main" id="{055D2053-BB4B-4F1F-8449-F6B30D253556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6933" y="5383802"/>
            <a:ext cx="790158" cy="0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pl-PL" kern="0">
              <a:solidFill>
                <a:srgbClr val="000000"/>
              </a:solidFill>
            </a:endParaRPr>
          </a:p>
        </p:txBody>
      </p:sp>
      <p:sp>
        <p:nvSpPr>
          <p:cNvPr id="11" name="Line 19">
            <a:extLst>
              <a:ext uri="{FF2B5EF4-FFF2-40B4-BE49-F238E27FC236}">
                <a16:creationId xmlns:a16="http://schemas.microsoft.com/office/drawing/2014/main" id="{39D4FDEC-5A43-475C-ABA3-66C2B717C5D3}"/>
              </a:ext>
            </a:extLst>
          </p:cNvPr>
          <p:cNvSpPr>
            <a:spLocks noChangeShapeType="1"/>
          </p:cNvSpPr>
          <p:nvPr/>
        </p:nvSpPr>
        <p:spPr bwMode="auto">
          <a:xfrm>
            <a:off x="6274441" y="5499359"/>
            <a:ext cx="250800" cy="0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pl-PL" kern="0">
              <a:solidFill>
                <a:srgbClr val="000000"/>
              </a:solidFill>
            </a:endParaRPr>
          </a:p>
        </p:txBody>
      </p:sp>
      <p:sp>
        <p:nvSpPr>
          <p:cNvPr id="12" name="Line 20">
            <a:extLst>
              <a:ext uri="{FF2B5EF4-FFF2-40B4-BE49-F238E27FC236}">
                <a16:creationId xmlns:a16="http://schemas.microsoft.com/office/drawing/2014/main" id="{5C860303-6B56-41E7-B4A0-101B2B9D3694}"/>
              </a:ext>
            </a:extLst>
          </p:cNvPr>
          <p:cNvSpPr>
            <a:spLocks noChangeShapeType="1"/>
          </p:cNvSpPr>
          <p:nvPr/>
        </p:nvSpPr>
        <p:spPr bwMode="auto">
          <a:xfrm>
            <a:off x="8435470" y="5227263"/>
            <a:ext cx="545836" cy="0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pl-PL" kern="0">
              <a:solidFill>
                <a:srgbClr val="000000"/>
              </a:solidFill>
            </a:endParaRPr>
          </a:p>
        </p:txBody>
      </p:sp>
      <p:sp>
        <p:nvSpPr>
          <p:cNvPr id="16" name="Line 24">
            <a:extLst>
              <a:ext uri="{FF2B5EF4-FFF2-40B4-BE49-F238E27FC236}">
                <a16:creationId xmlns:a16="http://schemas.microsoft.com/office/drawing/2014/main" id="{16BD24BB-20A1-471A-9453-339C4C43848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20207" y="2823905"/>
            <a:ext cx="11478" cy="2037135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pl-PL" kern="0">
              <a:solidFill>
                <a:srgbClr val="000000"/>
              </a:solidFill>
            </a:endParaRPr>
          </a:p>
        </p:txBody>
      </p:sp>
      <p:sp>
        <p:nvSpPr>
          <p:cNvPr id="17" name="Line 25">
            <a:extLst>
              <a:ext uri="{FF2B5EF4-FFF2-40B4-BE49-F238E27FC236}">
                <a16:creationId xmlns:a16="http://schemas.microsoft.com/office/drawing/2014/main" id="{87AD421D-00B7-48A7-99A5-37FC616C484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19339" y="2823905"/>
            <a:ext cx="1300868" cy="1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pl-PL" kern="0">
              <a:solidFill>
                <a:srgbClr val="000000"/>
              </a:solidFill>
            </a:endParaRPr>
          </a:p>
        </p:txBody>
      </p:sp>
      <p:sp>
        <p:nvSpPr>
          <p:cNvPr id="19" name="AutoShape 27">
            <a:extLst>
              <a:ext uri="{FF2B5EF4-FFF2-40B4-BE49-F238E27FC236}">
                <a16:creationId xmlns:a16="http://schemas.microsoft.com/office/drawing/2014/main" id="{21DE59D7-722C-4375-837C-42D3EDD0B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0222" y="1918905"/>
            <a:ext cx="2740267" cy="705759"/>
          </a:xfrm>
          <a:prstGeom prst="flowChartProcess">
            <a:avLst/>
          </a:prstGeom>
          <a:gradFill flip="none" rotWithShape="1">
            <a:gsLst>
              <a:gs pos="0">
                <a:srgbClr val="808080">
                  <a:lumMod val="40000"/>
                  <a:lumOff val="60000"/>
                  <a:shade val="30000"/>
                  <a:satMod val="115000"/>
                </a:srgbClr>
              </a:gs>
              <a:gs pos="50000">
                <a:srgbClr val="808080">
                  <a:lumMod val="40000"/>
                  <a:lumOff val="60000"/>
                  <a:shade val="67500"/>
                  <a:satMod val="115000"/>
                </a:srgbClr>
              </a:gs>
              <a:gs pos="100000">
                <a:srgbClr val="808080">
                  <a:lumMod val="40000"/>
                  <a:lumOff val="60000"/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 cap="flat" cmpd="sng" algn="ctr">
            <a:noFill/>
            <a:prstDash val="solid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>
              <a:spcBef>
                <a:spcPts val="0"/>
              </a:spcBef>
              <a:buNone/>
              <a:defRPr/>
            </a:pPr>
            <a:r>
              <a:rPr lang="pl-PL" altLang="pl-PL" sz="2000" b="1" kern="0" dirty="0">
                <a:solidFill>
                  <a:srgbClr val="4D4D4D"/>
                </a:solidFill>
                <a:latin typeface="+mn-lt"/>
              </a:rPr>
              <a:t>Oferta Inwestycyjna</a:t>
            </a:r>
          </a:p>
          <a:p>
            <a:pPr algn="ctr" defTabSz="914400">
              <a:spcBef>
                <a:spcPts val="0"/>
              </a:spcBef>
              <a:buNone/>
              <a:defRPr/>
            </a:pPr>
            <a:r>
              <a:rPr lang="pl-PL" altLang="pl-PL" sz="1800" b="1" kern="0" dirty="0">
                <a:solidFill>
                  <a:srgbClr val="4D4D4D"/>
                </a:solidFill>
                <a:latin typeface="+mn-lt"/>
              </a:rPr>
              <a:t>Gminy</a:t>
            </a:r>
          </a:p>
        </p:txBody>
      </p:sp>
      <p:sp>
        <p:nvSpPr>
          <p:cNvPr id="24" name="AutoShape 34">
            <a:extLst>
              <a:ext uri="{FF2B5EF4-FFF2-40B4-BE49-F238E27FC236}">
                <a16:creationId xmlns:a16="http://schemas.microsoft.com/office/drawing/2014/main" id="{35E375D2-A509-48CE-A86C-D7E06E521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0188" y="4964450"/>
            <a:ext cx="2160588" cy="790575"/>
          </a:xfrm>
          <a:prstGeom prst="flowChartInputOutpu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>
              <a:spcBef>
                <a:spcPct val="0"/>
              </a:spcBef>
              <a:buNone/>
              <a:defRPr/>
            </a:pPr>
            <a:r>
              <a:rPr lang="pl-PL" altLang="pl-PL" sz="1600" b="1" kern="0" dirty="0">
                <a:solidFill>
                  <a:srgbClr val="4D4D4D"/>
                </a:solidFill>
                <a:latin typeface="+mn-lt"/>
              </a:rPr>
              <a:t>Zgłoszenie </a:t>
            </a:r>
          </a:p>
          <a:p>
            <a:pPr algn="ctr" defTabSz="914400">
              <a:spcBef>
                <a:spcPct val="0"/>
              </a:spcBef>
              <a:buNone/>
              <a:defRPr/>
            </a:pPr>
            <a:r>
              <a:rPr lang="pl-PL" altLang="pl-PL" sz="1600" b="1" kern="0" dirty="0">
                <a:solidFill>
                  <a:srgbClr val="4D4D4D"/>
                </a:solidFill>
                <a:latin typeface="+mn-lt"/>
              </a:rPr>
              <a:t>zapotrzebowania</a:t>
            </a:r>
          </a:p>
        </p:txBody>
      </p:sp>
      <p:sp>
        <p:nvSpPr>
          <p:cNvPr id="25" name="AutoShape 35">
            <a:extLst>
              <a:ext uri="{FF2B5EF4-FFF2-40B4-BE49-F238E27FC236}">
                <a16:creationId xmlns:a16="http://schemas.microsoft.com/office/drawing/2014/main" id="{9DA2FDCE-23AD-4E47-889A-281EA496F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1306" y="4865511"/>
            <a:ext cx="1441450" cy="1004708"/>
          </a:xfrm>
          <a:prstGeom prst="flowChartDocumen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>
              <a:spcBef>
                <a:spcPts val="0"/>
              </a:spcBef>
              <a:buNone/>
              <a:defRPr/>
            </a:pPr>
            <a:r>
              <a:rPr lang="pl-PL" altLang="pl-PL" sz="1600" b="1" kern="0" dirty="0">
                <a:solidFill>
                  <a:srgbClr val="4D4D4D"/>
                </a:solidFill>
                <a:latin typeface="+mn-lt"/>
              </a:rPr>
              <a:t>Generator </a:t>
            </a:r>
          </a:p>
          <a:p>
            <a:pPr algn="ctr" defTabSz="914400">
              <a:spcBef>
                <a:spcPts val="0"/>
              </a:spcBef>
              <a:buNone/>
              <a:defRPr/>
            </a:pPr>
            <a:r>
              <a:rPr lang="pl-PL" altLang="pl-PL" sz="1600" b="1" kern="0" dirty="0">
                <a:solidFill>
                  <a:srgbClr val="4D4D4D"/>
                </a:solidFill>
                <a:latin typeface="+mn-lt"/>
              </a:rPr>
              <a:t>Ofert </a:t>
            </a:r>
          </a:p>
          <a:p>
            <a:pPr algn="ctr" defTabSz="914400">
              <a:spcBef>
                <a:spcPts val="0"/>
              </a:spcBef>
              <a:buNone/>
              <a:defRPr/>
            </a:pPr>
            <a:r>
              <a:rPr lang="pl-PL" altLang="pl-PL" sz="1600" b="1" kern="0" dirty="0">
                <a:solidFill>
                  <a:srgbClr val="4D4D4D"/>
                </a:solidFill>
                <a:latin typeface="+mn-lt"/>
              </a:rPr>
              <a:t>Inwestycyjnych</a:t>
            </a:r>
          </a:p>
        </p:txBody>
      </p:sp>
      <p:sp>
        <p:nvSpPr>
          <p:cNvPr id="28" name="Text Box 5">
            <a:extLst>
              <a:ext uri="{FF2B5EF4-FFF2-40B4-BE49-F238E27FC236}">
                <a16:creationId xmlns:a16="http://schemas.microsoft.com/office/drawing/2014/main" id="{4E9B2B26-AEA3-45D4-B446-6E72AD6D7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419" y="6559456"/>
            <a:ext cx="46085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pl-PL" sz="1200" i="1" dirty="0">
                <a:solidFill>
                  <a:srgbClr val="000000"/>
                </a:solidFill>
                <a:latin typeface="+mn-lt"/>
              </a:rPr>
              <a:t>Źródło</a:t>
            </a:r>
            <a:r>
              <a:rPr lang="en-US" altLang="pl-PL" sz="1200" i="1" dirty="0">
                <a:solidFill>
                  <a:srgbClr val="000000"/>
                </a:solidFill>
                <a:latin typeface="+mn-lt"/>
              </a:rPr>
              <a:t>:</a:t>
            </a:r>
            <a:r>
              <a:rPr lang="pl-PL" altLang="pl-PL" sz="1200" i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pl-PL" altLang="pl-PL" sz="1200" i="1" dirty="0" err="1">
                <a:solidFill>
                  <a:srgbClr val="000000"/>
                </a:solidFill>
                <a:latin typeface="+mn-lt"/>
              </a:rPr>
              <a:t>PAIiH</a:t>
            </a:r>
            <a:endParaRPr lang="pl-PL" altLang="pl-PL" sz="1200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7" name="Line 22">
            <a:extLst>
              <a:ext uri="{FF2B5EF4-FFF2-40B4-BE49-F238E27FC236}">
                <a16:creationId xmlns:a16="http://schemas.microsoft.com/office/drawing/2014/main" id="{F7EE4878-1560-4E5F-8AAB-C8D439FA6E6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36267" y="2331845"/>
            <a:ext cx="833899" cy="4440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pl-PL" kern="0">
              <a:solidFill>
                <a:srgbClr val="000000"/>
              </a:solidFill>
            </a:endParaRPr>
          </a:p>
        </p:txBody>
      </p:sp>
      <p:sp>
        <p:nvSpPr>
          <p:cNvPr id="38" name="Line 28">
            <a:extLst>
              <a:ext uri="{FF2B5EF4-FFF2-40B4-BE49-F238E27FC236}">
                <a16:creationId xmlns:a16="http://schemas.microsoft.com/office/drawing/2014/main" id="{E5B86519-FCB3-459D-A6B2-4CDC034CF9DB}"/>
              </a:ext>
            </a:extLst>
          </p:cNvPr>
          <p:cNvSpPr>
            <a:spLocks noChangeShapeType="1"/>
          </p:cNvSpPr>
          <p:nvPr/>
        </p:nvSpPr>
        <p:spPr bwMode="auto">
          <a:xfrm>
            <a:off x="9681619" y="2331846"/>
            <a:ext cx="0" cy="2529226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pl-PL" kern="0">
              <a:solidFill>
                <a:srgbClr val="000000"/>
              </a:solidFill>
            </a:endParaRPr>
          </a:p>
        </p:txBody>
      </p:sp>
      <p:sp>
        <p:nvSpPr>
          <p:cNvPr id="32" name="Line 19">
            <a:extLst>
              <a:ext uri="{FF2B5EF4-FFF2-40B4-BE49-F238E27FC236}">
                <a16:creationId xmlns:a16="http://schemas.microsoft.com/office/drawing/2014/main" id="{943BDCA1-AA11-4841-91E0-762A9618B1E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274441" y="5271958"/>
            <a:ext cx="250800" cy="0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pl-PL" kern="0">
              <a:solidFill>
                <a:srgbClr val="000000"/>
              </a:solidFill>
            </a:endParaRPr>
          </a:p>
        </p:txBody>
      </p:sp>
      <p:sp>
        <p:nvSpPr>
          <p:cNvPr id="33" name="Line 20">
            <a:extLst>
              <a:ext uri="{FF2B5EF4-FFF2-40B4-BE49-F238E27FC236}">
                <a16:creationId xmlns:a16="http://schemas.microsoft.com/office/drawing/2014/main" id="{415922AD-268D-47FD-9169-265519DFA62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435470" y="5499359"/>
            <a:ext cx="545836" cy="0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pl-PL" kern="0">
              <a:solidFill>
                <a:srgbClr val="000000"/>
              </a:solidFill>
            </a:endParaRPr>
          </a:p>
        </p:txBody>
      </p:sp>
      <p:sp>
        <p:nvSpPr>
          <p:cNvPr id="34" name="AutoShape 27">
            <a:extLst>
              <a:ext uri="{FF2B5EF4-FFF2-40B4-BE49-F238E27FC236}">
                <a16:creationId xmlns:a16="http://schemas.microsoft.com/office/drawing/2014/main" id="{791D5C15-4941-455A-9E40-964202E49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0222" y="3429000"/>
            <a:ext cx="2740267" cy="705760"/>
          </a:xfrm>
          <a:prstGeom prst="flowChartProcess">
            <a:avLst/>
          </a:prstGeom>
          <a:gradFill flip="none" rotWithShape="1">
            <a:gsLst>
              <a:gs pos="0">
                <a:srgbClr val="808080">
                  <a:lumMod val="40000"/>
                  <a:lumOff val="60000"/>
                  <a:shade val="30000"/>
                  <a:satMod val="115000"/>
                </a:srgbClr>
              </a:gs>
              <a:gs pos="50000">
                <a:srgbClr val="808080">
                  <a:lumMod val="40000"/>
                  <a:lumOff val="60000"/>
                  <a:shade val="67500"/>
                  <a:satMod val="115000"/>
                </a:srgbClr>
              </a:gs>
              <a:gs pos="100000">
                <a:srgbClr val="808080">
                  <a:lumMod val="40000"/>
                  <a:lumOff val="60000"/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 cap="flat" cmpd="sng" algn="ctr">
            <a:noFill/>
            <a:prstDash val="solid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>
              <a:spcBef>
                <a:spcPts val="0"/>
              </a:spcBef>
              <a:buNone/>
              <a:defRPr/>
            </a:pPr>
            <a:r>
              <a:rPr lang="pl-PL" altLang="pl-PL" sz="2000" b="1" kern="0" dirty="0">
                <a:solidFill>
                  <a:srgbClr val="4D4D4D"/>
                </a:solidFill>
                <a:latin typeface="+mn-lt"/>
              </a:rPr>
              <a:t>Wsparcie regionalne</a:t>
            </a:r>
          </a:p>
          <a:p>
            <a:pPr algn="ctr" defTabSz="914400">
              <a:spcBef>
                <a:spcPts val="0"/>
              </a:spcBef>
              <a:buNone/>
              <a:defRPr/>
            </a:pPr>
            <a:r>
              <a:rPr lang="pl-PL" altLang="pl-PL" sz="1800" b="1" kern="0" dirty="0">
                <a:solidFill>
                  <a:srgbClr val="4D4D4D"/>
                </a:solidFill>
                <a:latin typeface="+mn-lt"/>
              </a:rPr>
              <a:t>COI/E</a:t>
            </a:r>
          </a:p>
        </p:txBody>
      </p:sp>
      <p:sp>
        <p:nvSpPr>
          <p:cNvPr id="40" name="Line 19">
            <a:extLst>
              <a:ext uri="{FF2B5EF4-FFF2-40B4-BE49-F238E27FC236}">
                <a16:creationId xmlns:a16="http://schemas.microsoft.com/office/drawing/2014/main" id="{A8EFE45B-8C49-4D29-9A5C-F90D4F2A832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157170" y="4302672"/>
            <a:ext cx="9917" cy="314594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pl-PL" kern="0">
              <a:solidFill>
                <a:srgbClr val="000000"/>
              </a:solidFill>
            </a:endParaRPr>
          </a:p>
        </p:txBody>
      </p:sp>
      <p:sp>
        <p:nvSpPr>
          <p:cNvPr id="41" name="Line 19">
            <a:extLst>
              <a:ext uri="{FF2B5EF4-FFF2-40B4-BE49-F238E27FC236}">
                <a16:creationId xmlns:a16="http://schemas.microsoft.com/office/drawing/2014/main" id="{3D172AAA-1F74-4CCE-8474-79F844536E0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80363" y="4309411"/>
            <a:ext cx="259" cy="307857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pl-PL" kern="0">
              <a:solidFill>
                <a:srgbClr val="000000"/>
              </a:solidFill>
            </a:endParaRPr>
          </a:p>
        </p:txBody>
      </p:sp>
      <p:sp>
        <p:nvSpPr>
          <p:cNvPr id="27" name="Symbol zastępczy zawartości 1">
            <a:extLst>
              <a:ext uri="{FF2B5EF4-FFF2-40B4-BE49-F238E27FC236}">
                <a16:creationId xmlns:a16="http://schemas.microsoft.com/office/drawing/2014/main" id="{6CAA1A4E-72E5-40EB-AD16-AD3413FCBD38}"/>
              </a:ext>
            </a:extLst>
          </p:cNvPr>
          <p:cNvSpPr txBox="1">
            <a:spLocks/>
          </p:cNvSpPr>
          <p:nvPr/>
        </p:nvSpPr>
        <p:spPr>
          <a:xfrm>
            <a:off x="323850" y="1287138"/>
            <a:ext cx="8496000" cy="37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dirty="0">
                <a:solidFill>
                  <a:srgbClr val="C00000"/>
                </a:solidFill>
              </a:rPr>
              <a:t>Oferta Inwestycyjna – zasady obsługi inwestora</a:t>
            </a:r>
            <a:endParaRPr lang="pl-PL" sz="1600" dirty="0">
              <a:solidFill>
                <a:srgbClr val="C00000"/>
              </a:solidFill>
            </a:endParaRPr>
          </a:p>
        </p:txBody>
      </p:sp>
      <p:sp>
        <p:nvSpPr>
          <p:cNvPr id="31" name="Symbol zastępczy tekstu 1">
            <a:extLst>
              <a:ext uri="{FF2B5EF4-FFF2-40B4-BE49-F238E27FC236}">
                <a16:creationId xmlns:a16="http://schemas.microsoft.com/office/drawing/2014/main" id="{78190ECD-B71A-49D6-8DDA-1C647797C800}"/>
              </a:ext>
            </a:extLst>
          </p:cNvPr>
          <p:cNvSpPr txBox="1">
            <a:spLocks/>
          </p:cNvSpPr>
          <p:nvPr/>
        </p:nvSpPr>
        <p:spPr>
          <a:xfrm>
            <a:off x="323999" y="324914"/>
            <a:ext cx="9612000" cy="8270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Oferta inwestycyjna – Invest in …</a:t>
            </a:r>
            <a:endParaRPr lang="pl-PL" sz="66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481488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0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6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7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9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0" grpId="0" animBg="1"/>
      <p:bldP spid="6" grpId="0" animBg="1"/>
      <p:bldP spid="7" grpId="0" animBg="1"/>
      <p:bldP spid="8" grpId="0" uiExpand="1" build="allAtOnce" animBg="1"/>
      <p:bldP spid="9" grpId="0" animBg="1"/>
      <p:bldP spid="10" grpId="0" animBg="1"/>
      <p:bldP spid="11" grpId="0" animBg="1"/>
      <p:bldP spid="12" grpId="0" animBg="1"/>
      <p:bldP spid="16" grpId="0" animBg="1"/>
      <p:bldP spid="17" grpId="0" animBg="1"/>
      <p:bldP spid="19" grpId="0" animBg="1"/>
      <p:bldP spid="24" grpId="0" animBg="1"/>
      <p:bldP spid="25" grpId="0" animBg="1"/>
      <p:bldP spid="37" grpId="0" animBg="1"/>
      <p:bldP spid="38" grpId="0" animBg="1"/>
      <p:bldP spid="32" grpId="0" animBg="1"/>
      <p:bldP spid="33" grpId="0" animBg="1"/>
      <p:bldP spid="34" grpId="0" animBg="1"/>
      <p:bldP spid="40" grpId="0" animBg="1"/>
      <p:bldP spid="4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obrazu 7">
            <a:extLst>
              <a:ext uri="{FF2B5EF4-FFF2-40B4-BE49-F238E27FC236}">
                <a16:creationId xmlns:a16="http://schemas.microsoft.com/office/drawing/2014/main" id="{37745B2F-0F9B-490B-802B-72CDE95AB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52" y="4583289"/>
            <a:ext cx="5948340" cy="1998132"/>
          </a:xfrm>
          <a:prstGeom prst="rect">
            <a:avLst/>
          </a:prstGeom>
        </p:spPr>
      </p:pic>
      <p:sp>
        <p:nvSpPr>
          <p:cNvPr id="5" name="Symbol zastępczy tekstu 2">
            <a:extLst>
              <a:ext uri="{FF2B5EF4-FFF2-40B4-BE49-F238E27FC236}">
                <a16:creationId xmlns:a16="http://schemas.microsoft.com/office/drawing/2014/main" id="{55452BB7-4245-46F2-AA61-829673A41353}"/>
              </a:ext>
            </a:extLst>
          </p:cNvPr>
          <p:cNvSpPr txBox="1">
            <a:spLocks/>
          </p:cNvSpPr>
          <p:nvPr/>
        </p:nvSpPr>
        <p:spPr>
          <a:xfrm>
            <a:off x="357643" y="1849293"/>
            <a:ext cx="7295321" cy="8270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dirty="0"/>
              <a:t>Oferta partnerstwa - przykład</a:t>
            </a:r>
            <a:endParaRPr lang="pl-PL" sz="2000" dirty="0"/>
          </a:p>
          <a:p>
            <a:endParaRPr lang="pl-PL" dirty="0"/>
          </a:p>
        </p:txBody>
      </p:sp>
      <p:sp>
        <p:nvSpPr>
          <p:cNvPr id="6" name="Symbol zastępczy zawartości 1">
            <a:extLst>
              <a:ext uri="{FF2B5EF4-FFF2-40B4-BE49-F238E27FC236}">
                <a16:creationId xmlns:a16="http://schemas.microsoft.com/office/drawing/2014/main" id="{C12E490E-6C89-4873-8B5D-E3F0AD279849}"/>
              </a:ext>
            </a:extLst>
          </p:cNvPr>
          <p:cNvSpPr txBox="1">
            <a:spLocks/>
          </p:cNvSpPr>
          <p:nvPr/>
        </p:nvSpPr>
        <p:spPr>
          <a:xfrm>
            <a:off x="430794" y="3994296"/>
            <a:ext cx="8496000" cy="3746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pl-PL" sz="2000" dirty="0">
                <a:solidFill>
                  <a:srgbClr val="C00000"/>
                </a:solidFill>
              </a:rPr>
              <a:t>Skuteczne techniki promocji</a:t>
            </a:r>
          </a:p>
        </p:txBody>
      </p:sp>
    </p:spTree>
    <p:extLst>
      <p:ext uri="{BB962C8B-B14F-4D97-AF65-F5344CB8AC3E}">
        <p14:creationId xmlns:p14="http://schemas.microsoft.com/office/powerpoint/2010/main" val="1585668707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zawartości 1">
            <a:extLst>
              <a:ext uri="{FF2B5EF4-FFF2-40B4-BE49-F238E27FC236}">
                <a16:creationId xmlns:a16="http://schemas.microsoft.com/office/drawing/2014/main" id="{47D53AB8-9A4F-4C2F-93BB-C78B81236AD4}"/>
              </a:ext>
            </a:extLst>
          </p:cNvPr>
          <p:cNvSpPr txBox="1">
            <a:spLocks/>
          </p:cNvSpPr>
          <p:nvPr/>
        </p:nvSpPr>
        <p:spPr>
          <a:xfrm>
            <a:off x="323850" y="1287138"/>
            <a:ext cx="8496000" cy="37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dirty="0">
                <a:solidFill>
                  <a:srgbClr val="C00000"/>
                </a:solidFill>
              </a:rPr>
              <a:t>Portal internetowy „Invest in Gmina”</a:t>
            </a:r>
            <a:endParaRPr lang="pl-PL" sz="1600" dirty="0">
              <a:solidFill>
                <a:srgbClr val="C00000"/>
              </a:solidFill>
            </a:endParaRPr>
          </a:p>
        </p:txBody>
      </p:sp>
      <p:sp>
        <p:nvSpPr>
          <p:cNvPr id="5" name="Symbol zastępczy zawartości 1">
            <a:extLst>
              <a:ext uri="{FF2B5EF4-FFF2-40B4-BE49-F238E27FC236}">
                <a16:creationId xmlns:a16="http://schemas.microsoft.com/office/drawing/2014/main" id="{99BCA533-0A14-4833-8E29-19547D1EE9B3}"/>
              </a:ext>
            </a:extLst>
          </p:cNvPr>
          <p:cNvSpPr txBox="1">
            <a:spLocks/>
          </p:cNvSpPr>
          <p:nvPr/>
        </p:nvSpPr>
        <p:spPr>
          <a:xfrm>
            <a:off x="1378977" y="1796925"/>
            <a:ext cx="7363652" cy="5162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b="1" dirty="0">
                <a:solidFill>
                  <a:srgbClr val="000000"/>
                </a:solidFill>
              </a:rPr>
              <a:t>Wytyczne do prowadzenia strony internetowej</a:t>
            </a:r>
          </a:p>
        </p:txBody>
      </p:sp>
      <p:pic>
        <p:nvPicPr>
          <p:cNvPr id="6" name="Symbol zastępczy zawartości 7" descr="Strona www gminy">
            <a:extLst>
              <a:ext uri="{FF2B5EF4-FFF2-40B4-BE49-F238E27FC236}">
                <a16:creationId xmlns:a16="http://schemas.microsoft.com/office/drawing/2014/main" id="{5AB0999E-E82B-4B24-8576-B83A78D91B9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545" y="2313207"/>
            <a:ext cx="7391400" cy="4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ymbol zastępczy tekstu 1">
            <a:extLst>
              <a:ext uri="{FF2B5EF4-FFF2-40B4-BE49-F238E27FC236}">
                <a16:creationId xmlns:a16="http://schemas.microsoft.com/office/drawing/2014/main" id="{0C67D2C9-37ED-406E-B596-372BCBEFF0AB}"/>
              </a:ext>
            </a:extLst>
          </p:cNvPr>
          <p:cNvSpPr txBox="1">
            <a:spLocks/>
          </p:cNvSpPr>
          <p:nvPr/>
        </p:nvSpPr>
        <p:spPr>
          <a:xfrm>
            <a:off x="323999" y="324914"/>
            <a:ext cx="9612000" cy="8270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Skuteczne techniki promocji</a:t>
            </a:r>
            <a:endParaRPr lang="pl-PL" sz="6600" dirty="0"/>
          </a:p>
          <a:p>
            <a:endParaRPr lang="pl-PL" dirty="0"/>
          </a:p>
        </p:txBody>
      </p:sp>
      <p:sp>
        <p:nvSpPr>
          <p:cNvPr id="2" name="Strzałka: w prawo 1">
            <a:extLst>
              <a:ext uri="{FF2B5EF4-FFF2-40B4-BE49-F238E27FC236}">
                <a16:creationId xmlns:a16="http://schemas.microsoft.com/office/drawing/2014/main" id="{59A06ED6-670D-44BA-85ED-D94E9E6080EE}"/>
              </a:ext>
            </a:extLst>
          </p:cNvPr>
          <p:cNvSpPr/>
          <p:nvPr/>
        </p:nvSpPr>
        <p:spPr>
          <a:xfrm>
            <a:off x="1378977" y="4367814"/>
            <a:ext cx="716153" cy="374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06819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1">
            <a:extLst>
              <a:ext uri="{FF2B5EF4-FFF2-40B4-BE49-F238E27FC236}">
                <a16:creationId xmlns:a16="http://schemas.microsoft.com/office/drawing/2014/main" id="{99BCA533-0A14-4833-8E29-19547D1EE9B3}"/>
              </a:ext>
            </a:extLst>
          </p:cNvPr>
          <p:cNvSpPr txBox="1">
            <a:spLocks/>
          </p:cNvSpPr>
          <p:nvPr/>
        </p:nvSpPr>
        <p:spPr>
          <a:xfrm>
            <a:off x="1378977" y="1796925"/>
            <a:ext cx="7363652" cy="5162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b="1" dirty="0">
                <a:solidFill>
                  <a:srgbClr val="000000"/>
                </a:solidFill>
              </a:rPr>
              <a:t>Przykładowy układ zakładki „Invest in Gmina”</a:t>
            </a:r>
            <a:endParaRPr lang="pl-PL" sz="2000" dirty="0">
              <a:solidFill>
                <a:srgbClr val="000000"/>
              </a:solidFill>
            </a:endParaRPr>
          </a:p>
        </p:txBody>
      </p:sp>
      <p:pic>
        <p:nvPicPr>
          <p:cNvPr id="6" name="Symbol zastępczy zawartości 7" descr="Strona www gminy">
            <a:extLst>
              <a:ext uri="{FF2B5EF4-FFF2-40B4-BE49-F238E27FC236}">
                <a16:creationId xmlns:a16="http://schemas.microsoft.com/office/drawing/2014/main" id="{5AB0999E-E82B-4B24-8576-B83A78D91B9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545" y="2313207"/>
            <a:ext cx="7391400" cy="4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ymbol zastępczy zawartości 8" descr="Invest in Gmina www">
            <a:extLst>
              <a:ext uri="{FF2B5EF4-FFF2-40B4-BE49-F238E27FC236}">
                <a16:creationId xmlns:a16="http://schemas.microsoft.com/office/drawing/2014/main" id="{6B01C2B8-E1F7-4E8C-B7E4-1CABF53FAA1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545" y="2313208"/>
            <a:ext cx="7266215" cy="4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ymbol zastępczy tekstu 1">
            <a:extLst>
              <a:ext uri="{FF2B5EF4-FFF2-40B4-BE49-F238E27FC236}">
                <a16:creationId xmlns:a16="http://schemas.microsoft.com/office/drawing/2014/main" id="{59881339-65E0-4E65-8DC9-BC66B3DF7C13}"/>
              </a:ext>
            </a:extLst>
          </p:cNvPr>
          <p:cNvSpPr txBox="1">
            <a:spLocks/>
          </p:cNvSpPr>
          <p:nvPr/>
        </p:nvSpPr>
        <p:spPr>
          <a:xfrm>
            <a:off x="323999" y="324914"/>
            <a:ext cx="9612000" cy="8270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Skuteczne techniki promocji</a:t>
            </a:r>
            <a:endParaRPr lang="pl-PL" sz="6600" dirty="0"/>
          </a:p>
          <a:p>
            <a:endParaRPr lang="pl-PL" dirty="0"/>
          </a:p>
        </p:txBody>
      </p:sp>
      <p:sp>
        <p:nvSpPr>
          <p:cNvPr id="11" name="Symbol zastępczy zawartości 1">
            <a:extLst>
              <a:ext uri="{FF2B5EF4-FFF2-40B4-BE49-F238E27FC236}">
                <a16:creationId xmlns:a16="http://schemas.microsoft.com/office/drawing/2014/main" id="{18C220DA-E26A-4941-913B-65941E8C1ECB}"/>
              </a:ext>
            </a:extLst>
          </p:cNvPr>
          <p:cNvSpPr txBox="1">
            <a:spLocks/>
          </p:cNvSpPr>
          <p:nvPr/>
        </p:nvSpPr>
        <p:spPr>
          <a:xfrm>
            <a:off x="323850" y="1287138"/>
            <a:ext cx="8496000" cy="37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dirty="0">
                <a:solidFill>
                  <a:srgbClr val="C00000"/>
                </a:solidFill>
              </a:rPr>
              <a:t>Portal internetowy „Invest in Gmina”</a:t>
            </a:r>
            <a:endParaRPr lang="pl-PL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197532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1">
            <a:extLst>
              <a:ext uri="{FF2B5EF4-FFF2-40B4-BE49-F238E27FC236}">
                <a16:creationId xmlns:a16="http://schemas.microsoft.com/office/drawing/2014/main" id="{4D00E6EB-5E5C-44D7-BF22-47CB3736DD85}"/>
              </a:ext>
            </a:extLst>
          </p:cNvPr>
          <p:cNvSpPr txBox="1">
            <a:spLocks/>
          </p:cNvSpPr>
          <p:nvPr/>
        </p:nvSpPr>
        <p:spPr>
          <a:xfrm>
            <a:off x="1378977" y="1796925"/>
            <a:ext cx="7895652" cy="5162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l-PL" sz="2000" b="1" dirty="0">
                <a:solidFill>
                  <a:srgbClr val="000000"/>
                </a:solidFill>
              </a:rPr>
              <a:t>Realizacja praktyczna – wzór do naśladowania </a:t>
            </a:r>
            <a:r>
              <a:rPr lang="pl-PL" sz="1600" b="1" dirty="0">
                <a:solidFill>
                  <a:srgbClr val="000000"/>
                </a:solidFill>
              </a:rPr>
              <a:t>(97% zgodności z wzorcem)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E7544F6-A2A2-4C08-8731-6E3CD39F4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223" y="2267918"/>
            <a:ext cx="8442776" cy="4202551"/>
          </a:xfrm>
          <a:prstGeom prst="rect">
            <a:avLst/>
          </a:prstGeom>
        </p:spPr>
      </p:pic>
      <p:sp>
        <p:nvSpPr>
          <p:cNvPr id="7" name="Symbol zastępczy tekstu 1">
            <a:extLst>
              <a:ext uri="{FF2B5EF4-FFF2-40B4-BE49-F238E27FC236}">
                <a16:creationId xmlns:a16="http://schemas.microsoft.com/office/drawing/2014/main" id="{A040FC39-1EA3-428C-AEB1-F91EE2226100}"/>
              </a:ext>
            </a:extLst>
          </p:cNvPr>
          <p:cNvSpPr txBox="1">
            <a:spLocks/>
          </p:cNvSpPr>
          <p:nvPr/>
        </p:nvSpPr>
        <p:spPr>
          <a:xfrm>
            <a:off x="323999" y="324914"/>
            <a:ext cx="9612000" cy="8270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Skuteczne techniki promocji</a:t>
            </a:r>
            <a:endParaRPr lang="pl-PL" sz="6600" dirty="0"/>
          </a:p>
          <a:p>
            <a:endParaRPr lang="pl-PL" dirty="0"/>
          </a:p>
        </p:txBody>
      </p:sp>
      <p:sp>
        <p:nvSpPr>
          <p:cNvPr id="10" name="Symbol zastępczy zawartości 1">
            <a:extLst>
              <a:ext uri="{FF2B5EF4-FFF2-40B4-BE49-F238E27FC236}">
                <a16:creationId xmlns:a16="http://schemas.microsoft.com/office/drawing/2014/main" id="{4CF4E35E-5905-4E82-8C67-92B0647152DB}"/>
              </a:ext>
            </a:extLst>
          </p:cNvPr>
          <p:cNvSpPr txBox="1">
            <a:spLocks/>
          </p:cNvSpPr>
          <p:nvPr/>
        </p:nvSpPr>
        <p:spPr>
          <a:xfrm>
            <a:off x="323850" y="1287138"/>
            <a:ext cx="8496000" cy="37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dirty="0">
                <a:solidFill>
                  <a:srgbClr val="C00000"/>
                </a:solidFill>
              </a:rPr>
              <a:t>Portal internetowy „Invest in Gmina”</a:t>
            </a:r>
            <a:endParaRPr lang="pl-PL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190081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1">
            <a:extLst>
              <a:ext uri="{FF2B5EF4-FFF2-40B4-BE49-F238E27FC236}">
                <a16:creationId xmlns:a16="http://schemas.microsoft.com/office/drawing/2014/main" id="{4D00E6EB-5E5C-44D7-BF22-47CB3736DD85}"/>
              </a:ext>
            </a:extLst>
          </p:cNvPr>
          <p:cNvSpPr txBox="1">
            <a:spLocks/>
          </p:cNvSpPr>
          <p:nvPr/>
        </p:nvSpPr>
        <p:spPr>
          <a:xfrm>
            <a:off x="1378977" y="1796925"/>
            <a:ext cx="7895652" cy="5162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l-PL" sz="2000" b="1" dirty="0">
                <a:solidFill>
                  <a:srgbClr val="000000"/>
                </a:solidFill>
              </a:rPr>
              <a:t>Realizacja praktyczna – wzór do naśladowania </a:t>
            </a:r>
            <a:r>
              <a:rPr lang="pl-PL" sz="1600" b="1" dirty="0">
                <a:solidFill>
                  <a:srgbClr val="000000"/>
                </a:solidFill>
              </a:rPr>
              <a:t>(97% zgodności z wzorcem)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E7544F6-A2A2-4C08-8731-6E3CD39F4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223" y="2267918"/>
            <a:ext cx="8442776" cy="420255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2C2FA18-0987-4A98-B1A6-38BF66701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223" y="2267918"/>
            <a:ext cx="8442776" cy="4202551"/>
          </a:xfrm>
          <a:prstGeom prst="rect">
            <a:avLst/>
          </a:prstGeom>
        </p:spPr>
      </p:pic>
      <p:sp>
        <p:nvSpPr>
          <p:cNvPr id="7" name="Symbol zastępczy tekstu 1">
            <a:extLst>
              <a:ext uri="{FF2B5EF4-FFF2-40B4-BE49-F238E27FC236}">
                <a16:creationId xmlns:a16="http://schemas.microsoft.com/office/drawing/2014/main" id="{29F25850-BF4C-413D-852F-57DB3646A061}"/>
              </a:ext>
            </a:extLst>
          </p:cNvPr>
          <p:cNvSpPr txBox="1">
            <a:spLocks/>
          </p:cNvSpPr>
          <p:nvPr/>
        </p:nvSpPr>
        <p:spPr>
          <a:xfrm>
            <a:off x="323999" y="324914"/>
            <a:ext cx="9612000" cy="8270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Skuteczne techniki promocji</a:t>
            </a:r>
            <a:endParaRPr lang="pl-PL" sz="6600" dirty="0"/>
          </a:p>
          <a:p>
            <a:endParaRPr lang="pl-PL" dirty="0"/>
          </a:p>
        </p:txBody>
      </p:sp>
      <p:sp>
        <p:nvSpPr>
          <p:cNvPr id="11" name="Symbol zastępczy zawartości 1">
            <a:extLst>
              <a:ext uri="{FF2B5EF4-FFF2-40B4-BE49-F238E27FC236}">
                <a16:creationId xmlns:a16="http://schemas.microsoft.com/office/drawing/2014/main" id="{31F795B1-AB40-4A63-891A-3C8595A3AE39}"/>
              </a:ext>
            </a:extLst>
          </p:cNvPr>
          <p:cNvSpPr txBox="1">
            <a:spLocks/>
          </p:cNvSpPr>
          <p:nvPr/>
        </p:nvSpPr>
        <p:spPr>
          <a:xfrm>
            <a:off x="323850" y="1287138"/>
            <a:ext cx="8496000" cy="37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dirty="0">
                <a:solidFill>
                  <a:srgbClr val="C00000"/>
                </a:solidFill>
              </a:rPr>
              <a:t>Portal internetowy „Invest in Gmina”</a:t>
            </a:r>
            <a:endParaRPr lang="pl-PL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155065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7">
            <a:extLst>
              <a:ext uri="{FF2B5EF4-FFF2-40B4-BE49-F238E27FC236}">
                <a16:creationId xmlns:a16="http://schemas.microsoft.com/office/drawing/2014/main" id="{9F4852BC-2816-4FF2-A659-90FDBC32C30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1992" y="6421044"/>
            <a:ext cx="11520004" cy="304796"/>
          </a:xfrm>
        </p:spPr>
        <p:txBody>
          <a:bodyPr lIns="0" tIns="0" rIns="0" bIns="0" anchor="b"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200"/>
              <a:t>Źródło</a:t>
            </a:r>
            <a:r>
              <a:rPr lang="en-US" sz="1200"/>
              <a:t>: PAIH</a:t>
            </a:r>
          </a:p>
        </p:txBody>
      </p:sp>
      <p:sp>
        <p:nvSpPr>
          <p:cNvPr id="4" name="Prostokąt 1">
            <a:extLst>
              <a:ext uri="{FF2B5EF4-FFF2-40B4-BE49-F238E27FC236}">
                <a16:creationId xmlns:a16="http://schemas.microsoft.com/office/drawing/2014/main" id="{686F4F14-5F6B-42AD-9481-AFAA172E5DB1}"/>
              </a:ext>
            </a:extLst>
          </p:cNvPr>
          <p:cNvSpPr/>
          <p:nvPr/>
        </p:nvSpPr>
        <p:spPr>
          <a:xfrm>
            <a:off x="323999" y="1690661"/>
            <a:ext cx="4718889" cy="403212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300" b="0" i="0" u="none" strike="noStrike" kern="1200" cap="none" spc="0" baseline="0" dirty="0">
                <a:solidFill>
                  <a:srgbClr val="626769"/>
                </a:solidFill>
                <a:uFillTx/>
                <a:latin typeface="Calibri"/>
                <a:cs typeface="Arial" pitchFamily="34"/>
              </a:rPr>
              <a:t> </a:t>
            </a:r>
            <a:r>
              <a:rPr lang="pl-PL" sz="1600" b="0" i="0" u="none" strike="noStrike" kern="1200" cap="none" spc="0" baseline="0" dirty="0">
                <a:solidFill>
                  <a:srgbClr val="626769"/>
                </a:solidFill>
                <a:uFillTx/>
                <a:latin typeface="Calibri"/>
                <a:cs typeface="Arial" pitchFamily="34"/>
              </a:rPr>
              <a:t>To nowe narzędzie do promowania w atrakcyjny sposób terenów inwestycyjnych, hal, ofert turystycznych i biurowych,</a:t>
            </a:r>
          </a:p>
          <a:p>
            <a:pPr marL="0" marR="0" lvl="0" indent="0" algn="l" defTabSz="457200" rtl="0" fontAlgn="auto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 b="0" i="0" u="none" strike="noStrike" kern="1200" cap="none" spc="0" baseline="0" dirty="0">
                <a:solidFill>
                  <a:srgbClr val="626769"/>
                </a:solidFill>
                <a:uFillTx/>
                <a:latin typeface="Calibri"/>
                <a:cs typeface="Arial" pitchFamily="34"/>
              </a:rPr>
              <a:t> Pełna informacja o zamieszczonych lokalizacjach dla osób korzystających z Generatora (dla pracowników PAIH, ZBH, Inwestorów),</a:t>
            </a:r>
          </a:p>
          <a:p>
            <a:pPr marL="0" marR="0" lvl="0" indent="0" algn="l" defTabSz="457200" rtl="0" fontAlgn="auto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 b="0" i="0" u="none" strike="noStrike" kern="1200" cap="none" spc="0" baseline="0" dirty="0">
                <a:solidFill>
                  <a:srgbClr val="626769"/>
                </a:solidFill>
                <a:uFillTx/>
                <a:latin typeface="Calibri"/>
                <a:cs typeface="Arial" pitchFamily="34"/>
              </a:rPr>
              <a:t> Bezpłatne narzędzie dla JST, SSE, COI, podmiotów prywatnych,</a:t>
            </a:r>
          </a:p>
          <a:p>
            <a:pPr marL="0" marR="0" lvl="0" indent="0" algn="l" defTabSz="457200" rtl="0" fontAlgn="auto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 b="0" i="0" u="none" strike="noStrike" kern="1200" cap="none" spc="0" baseline="0" dirty="0">
                <a:solidFill>
                  <a:srgbClr val="626769"/>
                </a:solidFill>
                <a:uFillTx/>
                <a:latin typeface="Calibri"/>
                <a:cs typeface="Arial" pitchFamily="34"/>
              </a:rPr>
              <a:t> Możliwość porównania do 6 ofert, </a:t>
            </a:r>
            <a:r>
              <a:rPr lang="pl-PL" sz="1600" b="0" i="0" u="none" strike="noStrike" kern="1200" cap="none" spc="0" baseline="0" dirty="0" err="1">
                <a:solidFill>
                  <a:srgbClr val="626769"/>
                </a:solidFill>
                <a:uFillTx/>
                <a:latin typeface="Calibri"/>
                <a:cs typeface="Arial" pitchFamily="34"/>
              </a:rPr>
              <a:t>podlinkowania</a:t>
            </a:r>
            <a:r>
              <a:rPr lang="pl-PL" sz="1600" b="0" i="0" u="none" strike="noStrike" kern="1200" cap="none" spc="0" baseline="0" dirty="0">
                <a:solidFill>
                  <a:srgbClr val="626769"/>
                </a:solidFill>
                <a:uFillTx/>
                <a:latin typeface="Calibri"/>
                <a:cs typeface="Arial" pitchFamily="34"/>
              </a:rPr>
              <a:t> swoich lokalizacji w generatorze na rodzimych stronach internetowych JST,</a:t>
            </a:r>
          </a:p>
          <a:p>
            <a:pPr marL="0" marR="0" lvl="0" indent="0" algn="l" defTabSz="457200" rtl="0" fontAlgn="auto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 b="0" i="0" u="none" strike="noStrike" kern="1200" cap="none" spc="0" baseline="0" dirty="0">
                <a:solidFill>
                  <a:srgbClr val="626769"/>
                </a:solidFill>
                <a:uFillTx/>
                <a:latin typeface="Calibri"/>
                <a:cs typeface="Arial" pitchFamily="34"/>
              </a:rPr>
              <a:t> </a:t>
            </a:r>
            <a:r>
              <a:rPr lang="pl-PL" sz="1600" b="1" i="0" u="none" strike="noStrike" kern="1200" cap="none" spc="0" baseline="0" dirty="0">
                <a:solidFill>
                  <a:srgbClr val="626769"/>
                </a:solidFill>
                <a:uFillTx/>
                <a:latin typeface="Calibri"/>
                <a:cs typeface="Arial" pitchFamily="34"/>
              </a:rPr>
              <a:t>Dostęp do bazy po przesłaniu zgłoszenia do administratora na adres: </a:t>
            </a:r>
            <a:r>
              <a:rPr lang="pl-PL" sz="1600" b="1" i="0" u="none" strike="noStrike" kern="1200" cap="none" spc="0" baseline="0" dirty="0">
                <a:solidFill>
                  <a:srgbClr val="626769"/>
                </a:solidFill>
                <a:uFillTx/>
                <a:latin typeface="Calibri"/>
                <a:cs typeface="Arial" pitchFamily="34"/>
                <a:hlinkClick r:id="rId3"/>
              </a:rPr>
              <a:t>generator@paih.gov.pl</a:t>
            </a:r>
            <a:r>
              <a:rPr lang="pl-PL" sz="1600" b="1" i="0" u="none" strike="noStrike" kern="1200" cap="none" spc="0" baseline="0" dirty="0">
                <a:solidFill>
                  <a:srgbClr val="626769"/>
                </a:solidFill>
                <a:uFillTx/>
                <a:latin typeface="Calibri"/>
                <a:cs typeface="Arial" pitchFamily="34"/>
              </a:rPr>
              <a:t> </a:t>
            </a:r>
          </a:p>
        </p:txBody>
      </p:sp>
      <p:sp>
        <p:nvSpPr>
          <p:cNvPr id="7" name="Symbol zastępczy zawartości 1">
            <a:extLst>
              <a:ext uri="{FF2B5EF4-FFF2-40B4-BE49-F238E27FC236}">
                <a16:creationId xmlns:a16="http://schemas.microsoft.com/office/drawing/2014/main" id="{9D533E18-D554-451E-893E-9B783E0CA862}"/>
              </a:ext>
            </a:extLst>
          </p:cNvPr>
          <p:cNvSpPr txBox="1">
            <a:spLocks/>
          </p:cNvSpPr>
          <p:nvPr/>
        </p:nvSpPr>
        <p:spPr>
          <a:xfrm>
            <a:off x="323850" y="1287138"/>
            <a:ext cx="8496000" cy="37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dirty="0">
                <a:solidFill>
                  <a:srgbClr val="C00000"/>
                </a:solidFill>
              </a:rPr>
              <a:t>Generator Ofert Inwestycyjnych</a:t>
            </a:r>
            <a:endParaRPr lang="pl-PL" sz="1600" dirty="0">
              <a:solidFill>
                <a:srgbClr val="C00000"/>
              </a:solidFill>
            </a:endParaRPr>
          </a:p>
        </p:txBody>
      </p:sp>
      <p:sp>
        <p:nvSpPr>
          <p:cNvPr id="9" name="Symbol zastępczy tekstu 1">
            <a:extLst>
              <a:ext uri="{FF2B5EF4-FFF2-40B4-BE49-F238E27FC236}">
                <a16:creationId xmlns:a16="http://schemas.microsoft.com/office/drawing/2014/main" id="{2B07F53B-A11E-4F45-B95F-88B366ABAF84}"/>
              </a:ext>
            </a:extLst>
          </p:cNvPr>
          <p:cNvSpPr txBox="1">
            <a:spLocks/>
          </p:cNvSpPr>
          <p:nvPr/>
        </p:nvSpPr>
        <p:spPr>
          <a:xfrm>
            <a:off x="323999" y="324914"/>
            <a:ext cx="9612000" cy="8270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Skuteczne techniki promocji</a:t>
            </a:r>
            <a:endParaRPr lang="pl-PL" sz="6600" dirty="0"/>
          </a:p>
          <a:p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B6BCEDF-A75D-473F-858D-C38F11E9E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5233" y="1796925"/>
            <a:ext cx="6825113" cy="383912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zawartości 1">
            <a:extLst>
              <a:ext uri="{FF2B5EF4-FFF2-40B4-BE49-F238E27FC236}">
                <a16:creationId xmlns:a16="http://schemas.microsoft.com/office/drawing/2014/main" id="{47D53AB8-9A4F-4C2F-93BB-C78B81236AD4}"/>
              </a:ext>
            </a:extLst>
          </p:cNvPr>
          <p:cNvSpPr txBox="1">
            <a:spLocks/>
          </p:cNvSpPr>
          <p:nvPr/>
        </p:nvSpPr>
        <p:spPr>
          <a:xfrm>
            <a:off x="323850" y="1287138"/>
            <a:ext cx="8496000" cy="37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dirty="0">
                <a:solidFill>
                  <a:srgbClr val="C00000"/>
                </a:solidFill>
              </a:rPr>
              <a:t>Informacja o projekcie - geneza</a:t>
            </a:r>
            <a:endParaRPr lang="pl-PL" sz="1600" dirty="0">
              <a:solidFill>
                <a:srgbClr val="C00000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4302828-5053-450E-BC0B-758564DAD89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583" y="2091624"/>
            <a:ext cx="3701348" cy="360742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Box 51">
            <a:extLst>
              <a:ext uri="{FF2B5EF4-FFF2-40B4-BE49-F238E27FC236}">
                <a16:creationId xmlns:a16="http://schemas.microsoft.com/office/drawing/2014/main" id="{B09077DF-9290-4F21-BEAD-B52620D62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5419" y="6348171"/>
            <a:ext cx="8199565" cy="26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Źródło</a:t>
            </a:r>
            <a:r>
              <a:rPr lang="en-GB" altLang="pl-PL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:</a:t>
            </a:r>
            <a:r>
              <a:rPr lang="pl-PL" altLang="pl-PL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pl-PL" sz="1100" dirty="0">
                <a:hlinkClick r:id="rId4"/>
              </a:rPr>
              <a:t>https://mfiles.pl/pl/index.php/Marketing_mix</a:t>
            </a:r>
            <a:endParaRPr lang="en-GB" altLang="pl-PL" sz="11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9" name="Symbol zastępczy tekstu 1">
            <a:extLst>
              <a:ext uri="{FF2B5EF4-FFF2-40B4-BE49-F238E27FC236}">
                <a16:creationId xmlns:a16="http://schemas.microsoft.com/office/drawing/2014/main" id="{49FF4397-15FF-475C-804F-5CFB4B19AD44}"/>
              </a:ext>
            </a:extLst>
          </p:cNvPr>
          <p:cNvSpPr txBox="1">
            <a:spLocks/>
          </p:cNvSpPr>
          <p:nvPr/>
        </p:nvSpPr>
        <p:spPr>
          <a:xfrm>
            <a:off x="323999" y="324914"/>
            <a:ext cx="9612000" cy="8270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Informacje o projekcie SOI w samorządzie</a:t>
            </a:r>
            <a:endParaRPr lang="pl-PL" sz="36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47942693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zawartości 1">
            <a:extLst>
              <a:ext uri="{FF2B5EF4-FFF2-40B4-BE49-F238E27FC236}">
                <a16:creationId xmlns:a16="http://schemas.microsoft.com/office/drawing/2014/main" id="{AA2993F4-08E5-46FD-AADA-2D868BE92914}"/>
              </a:ext>
            </a:extLst>
          </p:cNvPr>
          <p:cNvSpPr txBox="1">
            <a:spLocks/>
          </p:cNvSpPr>
          <p:nvPr/>
        </p:nvSpPr>
        <p:spPr>
          <a:xfrm>
            <a:off x="323850" y="1287138"/>
            <a:ext cx="8496000" cy="37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dirty="0">
                <a:solidFill>
                  <a:srgbClr val="C00000"/>
                </a:solidFill>
              </a:rPr>
              <a:t>Generator Ofert Inwestycyjnych</a:t>
            </a:r>
            <a:endParaRPr lang="pl-PL" sz="1600" dirty="0">
              <a:solidFill>
                <a:srgbClr val="C00000"/>
              </a:solidFill>
            </a:endParaRPr>
          </a:p>
        </p:txBody>
      </p:sp>
      <p:sp>
        <p:nvSpPr>
          <p:cNvPr id="5" name="Symbol zastępczy tekstu 1">
            <a:extLst>
              <a:ext uri="{FF2B5EF4-FFF2-40B4-BE49-F238E27FC236}">
                <a16:creationId xmlns:a16="http://schemas.microsoft.com/office/drawing/2014/main" id="{ED0C4708-B482-40D1-A909-ED37AD95E76A}"/>
              </a:ext>
            </a:extLst>
          </p:cNvPr>
          <p:cNvSpPr txBox="1">
            <a:spLocks/>
          </p:cNvSpPr>
          <p:nvPr/>
        </p:nvSpPr>
        <p:spPr>
          <a:xfrm>
            <a:off x="323999" y="324914"/>
            <a:ext cx="9612000" cy="8270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Skuteczne techniki promocji</a:t>
            </a:r>
            <a:endParaRPr lang="pl-PL" sz="6600" dirty="0"/>
          </a:p>
          <a:p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89E288C-6EB1-4A3C-9938-33C51303B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007" y="1746908"/>
            <a:ext cx="8508762" cy="478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71808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4">
            <a:extLst>
              <a:ext uri="{FF2B5EF4-FFF2-40B4-BE49-F238E27FC236}">
                <a16:creationId xmlns:a16="http://schemas.microsoft.com/office/drawing/2014/main" id="{22CCEF5F-0130-43A5-A021-8AF797E4C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1499" y="1796925"/>
            <a:ext cx="8064500" cy="4324261"/>
          </a:xfrm>
          <a:prstGeom prst="rect">
            <a:avLst/>
          </a:prstGeom>
          <a:solidFill>
            <a:srgbClr val="EDF2F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b="1" dirty="0"/>
              <a:t>Portal internetowy – skutecznym narzędziem oddziaływania</a:t>
            </a:r>
          </a:p>
          <a:p>
            <a:pPr>
              <a:lnSpc>
                <a:spcPct val="150000"/>
              </a:lnSpc>
            </a:pPr>
            <a:r>
              <a:rPr lang="pl-PL" altLang="pl-PL" dirty="0"/>
              <a:t>						 </a:t>
            </a:r>
            <a:r>
              <a:rPr lang="pl-PL" altLang="pl-PL" dirty="0">
                <a:solidFill>
                  <a:srgbClr val="3C8C93"/>
                </a:solidFill>
                <a:latin typeface="+mn-lt"/>
              </a:rPr>
              <a:t>2017 </a:t>
            </a:r>
            <a:r>
              <a:rPr lang="pl-PL" altLang="pl-PL" dirty="0"/>
              <a:t> </a:t>
            </a:r>
            <a:r>
              <a:rPr lang="pl-PL" altLang="pl-PL" dirty="0">
                <a:solidFill>
                  <a:srgbClr val="3C8C93"/>
                </a:solidFill>
                <a:latin typeface="+mn-lt"/>
              </a:rPr>
              <a:t>2014  2011  2008  2005   2002  1999</a:t>
            </a:r>
          </a:p>
          <a:p>
            <a:pPr eaLnBrk="1" hangingPunct="1">
              <a:lnSpc>
                <a:spcPct val="150000"/>
              </a:lnSpc>
            </a:pPr>
            <a:r>
              <a:rPr lang="pl-PL" altLang="pl-PL" u="sng" dirty="0">
                <a:latin typeface="+mn-lt"/>
              </a:rPr>
              <a:t>strona internetowa		</a:t>
            </a:r>
            <a:r>
              <a:rPr lang="pl-PL" altLang="pl-PL" u="sng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	  </a:t>
            </a:r>
            <a:r>
              <a:rPr lang="pl-PL" altLang="pl-PL" u="sng" dirty="0">
                <a:solidFill>
                  <a:srgbClr val="FF0000"/>
                </a:solidFill>
                <a:latin typeface="+mn-lt"/>
              </a:rPr>
              <a:t>74%</a:t>
            </a:r>
            <a:r>
              <a:rPr lang="pl-PL" altLang="pl-PL" u="sng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   </a:t>
            </a:r>
            <a:r>
              <a:rPr lang="de-DE" altLang="pl-PL" u="sng" dirty="0">
                <a:solidFill>
                  <a:srgbClr val="626769"/>
                </a:solidFill>
                <a:latin typeface="+mn-lt"/>
              </a:rPr>
              <a:t>67%</a:t>
            </a:r>
            <a:r>
              <a:rPr lang="de-DE" altLang="pl-PL" u="sng" dirty="0">
                <a:latin typeface="+mn-lt"/>
              </a:rPr>
              <a:t> </a:t>
            </a:r>
            <a:r>
              <a:rPr lang="pl-PL" altLang="pl-PL" u="sng" dirty="0">
                <a:latin typeface="+mn-lt"/>
              </a:rPr>
              <a:t>  </a:t>
            </a:r>
            <a:r>
              <a:rPr lang="de-DE" altLang="pl-PL" u="sng" dirty="0">
                <a:latin typeface="+mn-lt"/>
              </a:rPr>
              <a:t>55% </a:t>
            </a:r>
            <a:r>
              <a:rPr lang="pl-PL" altLang="pl-PL" u="sng" dirty="0">
                <a:latin typeface="+mn-lt"/>
              </a:rPr>
              <a:t>   </a:t>
            </a:r>
            <a:r>
              <a:rPr lang="de-DE" altLang="pl-PL" u="sng" dirty="0">
                <a:latin typeface="+mn-lt"/>
              </a:rPr>
              <a:t>56% </a:t>
            </a:r>
            <a:r>
              <a:rPr lang="pl-PL" altLang="pl-PL" u="sng" dirty="0">
                <a:latin typeface="+mn-lt"/>
              </a:rPr>
              <a:t>   </a:t>
            </a:r>
            <a:r>
              <a:rPr lang="de-DE" altLang="pl-PL" u="sng" dirty="0">
                <a:latin typeface="+mn-lt"/>
              </a:rPr>
              <a:t>53% </a:t>
            </a:r>
            <a:r>
              <a:rPr lang="pl-PL" altLang="pl-PL" u="sng" dirty="0">
                <a:latin typeface="+mn-lt"/>
              </a:rPr>
              <a:t>   </a:t>
            </a:r>
            <a:r>
              <a:rPr lang="de-DE" altLang="pl-PL" u="sng" dirty="0">
                <a:latin typeface="+mn-lt"/>
              </a:rPr>
              <a:t>34% </a:t>
            </a:r>
            <a:r>
              <a:rPr lang="pl-PL" altLang="pl-PL" u="sng" dirty="0">
                <a:latin typeface="+mn-lt"/>
              </a:rPr>
              <a:t>  </a:t>
            </a:r>
            <a:r>
              <a:rPr lang="de-DE" altLang="pl-PL" u="sng" dirty="0">
                <a:solidFill>
                  <a:srgbClr val="FF0000"/>
                </a:solidFill>
                <a:latin typeface="+mn-lt"/>
              </a:rPr>
              <a:t>37%</a:t>
            </a:r>
          </a:p>
          <a:p>
            <a:pPr eaLnBrk="1" hangingPunct="1">
              <a:lnSpc>
                <a:spcPct val="150000"/>
              </a:lnSpc>
            </a:pPr>
            <a:r>
              <a:rPr lang="pl-PL" altLang="pl-PL" u="sng" dirty="0">
                <a:latin typeface="+mn-lt"/>
              </a:rPr>
              <a:t>wizyta kadry kierowniczej 	  66%    64%   57%    54%    55%    53%   46%</a:t>
            </a:r>
          </a:p>
          <a:p>
            <a:pPr eaLnBrk="1" hangingPunct="1">
              <a:lnSpc>
                <a:spcPct val="150000"/>
              </a:lnSpc>
            </a:pPr>
            <a:r>
              <a:rPr lang="pl-PL" altLang="pl-PL" u="sng" dirty="0">
                <a:latin typeface="+mn-lt"/>
              </a:rPr>
              <a:t>kontakt z mediami/promocja	  51%    48%    33%   52%    50%    40%   38%</a:t>
            </a:r>
          </a:p>
          <a:p>
            <a:pPr eaLnBrk="1" hangingPunct="1">
              <a:lnSpc>
                <a:spcPct val="150000"/>
              </a:lnSpc>
            </a:pPr>
            <a:r>
              <a:rPr lang="pl-PL" altLang="pl-PL" u="sng" dirty="0">
                <a:latin typeface="+mn-lt"/>
              </a:rPr>
              <a:t>organizacja imprez</a:t>
            </a:r>
            <a:r>
              <a:rPr lang="en-US" altLang="pl-PL" u="sng" dirty="0">
                <a:latin typeface="+mn-lt"/>
              </a:rPr>
              <a:t> </a:t>
            </a:r>
            <a:r>
              <a:rPr lang="pl-PL" altLang="pl-PL" u="sng" dirty="0">
                <a:latin typeface="+mn-lt"/>
              </a:rPr>
              <a:t>		 	  51%    </a:t>
            </a:r>
            <a:r>
              <a:rPr lang="en-US" altLang="pl-PL" u="sng" dirty="0">
                <a:latin typeface="+mn-lt"/>
              </a:rPr>
              <a:t>46% </a:t>
            </a:r>
            <a:r>
              <a:rPr lang="pl-PL" altLang="pl-PL" u="sng" dirty="0">
                <a:latin typeface="+mn-lt"/>
              </a:rPr>
              <a:t>   </a:t>
            </a:r>
            <a:r>
              <a:rPr lang="en-US" altLang="pl-PL" u="sng" dirty="0">
                <a:latin typeface="+mn-lt"/>
              </a:rPr>
              <a:t>35% </a:t>
            </a:r>
            <a:r>
              <a:rPr lang="pl-PL" altLang="pl-PL" u="sng" dirty="0">
                <a:latin typeface="+mn-lt"/>
              </a:rPr>
              <a:t>  </a:t>
            </a:r>
            <a:r>
              <a:rPr lang="en-US" altLang="pl-PL" u="sng" dirty="0">
                <a:latin typeface="+mn-lt"/>
              </a:rPr>
              <a:t>45% </a:t>
            </a:r>
            <a:r>
              <a:rPr lang="pl-PL" altLang="pl-PL" u="sng" dirty="0">
                <a:latin typeface="+mn-lt"/>
              </a:rPr>
              <a:t>   </a:t>
            </a:r>
            <a:r>
              <a:rPr lang="en-US" altLang="pl-PL" u="sng" dirty="0">
                <a:latin typeface="+mn-lt"/>
              </a:rPr>
              <a:t>49% </a:t>
            </a:r>
            <a:r>
              <a:rPr lang="pl-PL" altLang="pl-PL" u="sng" dirty="0">
                <a:latin typeface="+mn-lt"/>
              </a:rPr>
              <a:t>   </a:t>
            </a:r>
            <a:r>
              <a:rPr lang="en-US" altLang="pl-PL" u="sng" dirty="0">
                <a:latin typeface="+mn-lt"/>
              </a:rPr>
              <a:t>37% </a:t>
            </a:r>
            <a:r>
              <a:rPr lang="pl-PL" altLang="pl-PL" u="sng" dirty="0">
                <a:latin typeface="+mn-lt"/>
              </a:rPr>
              <a:t>  </a:t>
            </a:r>
            <a:r>
              <a:rPr lang="en-US" altLang="pl-PL" u="sng" dirty="0">
                <a:latin typeface="+mn-lt"/>
              </a:rPr>
              <a:t>42%</a:t>
            </a:r>
          </a:p>
          <a:p>
            <a:pPr eaLnBrk="1" hangingPunct="1">
              <a:lnSpc>
                <a:spcPct val="150000"/>
              </a:lnSpc>
            </a:pPr>
            <a:r>
              <a:rPr lang="pl-PL" altLang="pl-PL" u="sng" dirty="0">
                <a:latin typeface="+mn-lt"/>
              </a:rPr>
              <a:t>udział w targach			  39%    </a:t>
            </a:r>
            <a:r>
              <a:rPr lang="en-US" altLang="pl-PL" u="sng" dirty="0">
                <a:latin typeface="+mn-lt"/>
              </a:rPr>
              <a:t>38% </a:t>
            </a:r>
            <a:r>
              <a:rPr lang="pl-PL" altLang="pl-PL" u="sng" dirty="0">
                <a:latin typeface="+mn-lt"/>
              </a:rPr>
              <a:t>   </a:t>
            </a:r>
            <a:r>
              <a:rPr lang="en-US" altLang="pl-PL" u="sng" dirty="0">
                <a:latin typeface="+mn-lt"/>
              </a:rPr>
              <a:t>35%</a:t>
            </a:r>
            <a:r>
              <a:rPr lang="pl-PL" altLang="pl-PL" u="sng" dirty="0">
                <a:latin typeface="+mn-lt"/>
              </a:rPr>
              <a:t>  </a:t>
            </a:r>
            <a:r>
              <a:rPr lang="en-US" altLang="pl-PL" u="sng" dirty="0">
                <a:latin typeface="+mn-lt"/>
              </a:rPr>
              <a:t> </a:t>
            </a:r>
            <a:r>
              <a:rPr lang="pl-PL" altLang="pl-PL" u="sng" dirty="0">
                <a:latin typeface="+mn-lt"/>
              </a:rPr>
              <a:t>  </a:t>
            </a:r>
            <a:r>
              <a:rPr lang="en-US" altLang="pl-PL" u="sng" dirty="0">
                <a:latin typeface="+mn-lt"/>
              </a:rPr>
              <a:t>— </a:t>
            </a:r>
            <a:r>
              <a:rPr lang="pl-PL" altLang="pl-PL" u="sng" dirty="0">
                <a:latin typeface="+mn-lt"/>
              </a:rPr>
              <a:t>     </a:t>
            </a:r>
            <a:r>
              <a:rPr lang="en-US" altLang="pl-PL" u="sng" dirty="0">
                <a:latin typeface="+mn-lt"/>
              </a:rPr>
              <a:t>33% </a:t>
            </a:r>
            <a:r>
              <a:rPr lang="pl-PL" altLang="pl-PL" u="sng" dirty="0">
                <a:latin typeface="+mn-lt"/>
              </a:rPr>
              <a:t>   </a:t>
            </a:r>
            <a:r>
              <a:rPr lang="en-US" altLang="pl-PL" u="sng" dirty="0">
                <a:latin typeface="+mn-lt"/>
              </a:rPr>
              <a:t>32% </a:t>
            </a:r>
            <a:r>
              <a:rPr lang="pl-PL" altLang="pl-PL" u="sng" dirty="0">
                <a:latin typeface="+mn-lt"/>
              </a:rPr>
              <a:t>  </a:t>
            </a:r>
            <a:r>
              <a:rPr lang="en-US" altLang="pl-PL" u="sng" dirty="0">
                <a:latin typeface="+mn-lt"/>
              </a:rPr>
              <a:t>45%</a:t>
            </a:r>
          </a:p>
          <a:p>
            <a:pPr eaLnBrk="1" hangingPunct="1">
              <a:lnSpc>
                <a:spcPct val="150000"/>
              </a:lnSpc>
            </a:pPr>
            <a:r>
              <a:rPr lang="pl-PL" altLang="pl-PL" u="sng" dirty="0">
                <a:latin typeface="+mn-lt"/>
              </a:rPr>
              <a:t>reklama</a:t>
            </a:r>
            <a:r>
              <a:rPr lang="en-US" altLang="pl-PL" u="sng" dirty="0">
                <a:latin typeface="+mn-lt"/>
              </a:rPr>
              <a:t> </a:t>
            </a:r>
            <a:r>
              <a:rPr lang="pl-PL" altLang="pl-PL" u="sng" dirty="0">
                <a:latin typeface="+mn-lt"/>
              </a:rPr>
              <a:t>					  32%    </a:t>
            </a:r>
            <a:r>
              <a:rPr lang="en-US" altLang="pl-PL" u="sng" dirty="0">
                <a:latin typeface="+mn-lt"/>
              </a:rPr>
              <a:t>17% </a:t>
            </a:r>
            <a:r>
              <a:rPr lang="pl-PL" altLang="pl-PL" u="sng" dirty="0">
                <a:latin typeface="+mn-lt"/>
              </a:rPr>
              <a:t>   </a:t>
            </a:r>
            <a:r>
              <a:rPr lang="en-US" altLang="pl-PL" u="sng" dirty="0">
                <a:latin typeface="+mn-lt"/>
              </a:rPr>
              <a:t>16% </a:t>
            </a:r>
            <a:r>
              <a:rPr lang="pl-PL" altLang="pl-PL" u="sng" dirty="0">
                <a:latin typeface="+mn-lt"/>
              </a:rPr>
              <a:t>   </a:t>
            </a:r>
            <a:r>
              <a:rPr lang="en-US" altLang="pl-PL" u="sng" dirty="0">
                <a:latin typeface="+mn-lt"/>
              </a:rPr>
              <a:t>15% </a:t>
            </a:r>
            <a:r>
              <a:rPr lang="pl-PL" altLang="pl-PL" u="sng" dirty="0">
                <a:latin typeface="+mn-lt"/>
              </a:rPr>
              <a:t>   </a:t>
            </a:r>
            <a:r>
              <a:rPr lang="en-US" altLang="pl-PL" u="sng" dirty="0">
                <a:latin typeface="+mn-lt"/>
              </a:rPr>
              <a:t>20% </a:t>
            </a:r>
            <a:r>
              <a:rPr lang="pl-PL" altLang="pl-PL" u="sng" dirty="0">
                <a:latin typeface="+mn-lt"/>
              </a:rPr>
              <a:t>   </a:t>
            </a:r>
            <a:r>
              <a:rPr lang="en-US" altLang="pl-PL" u="sng" dirty="0">
                <a:latin typeface="+mn-lt"/>
              </a:rPr>
              <a:t>21% </a:t>
            </a:r>
            <a:r>
              <a:rPr lang="pl-PL" altLang="pl-PL" u="sng" dirty="0">
                <a:latin typeface="+mn-lt"/>
              </a:rPr>
              <a:t>  </a:t>
            </a:r>
            <a:r>
              <a:rPr lang="en-US" altLang="pl-PL" u="sng" dirty="0">
                <a:latin typeface="+mn-lt"/>
              </a:rPr>
              <a:t>19%</a:t>
            </a:r>
          </a:p>
          <a:p>
            <a:pPr eaLnBrk="1" hangingPunct="1">
              <a:lnSpc>
                <a:spcPct val="150000"/>
              </a:lnSpc>
            </a:pPr>
            <a:r>
              <a:rPr lang="pl-PL" altLang="pl-PL" u="sng" dirty="0">
                <a:latin typeface="+mn-lt"/>
              </a:rPr>
              <a:t>korespondencja bezpośrednia  23%    14%    15%    19%    23%   33%   25%</a:t>
            </a:r>
          </a:p>
          <a:p>
            <a:pPr eaLnBrk="1" hangingPunct="1"/>
            <a:endParaRPr lang="pl-PL" altLang="pl-PL" dirty="0"/>
          </a:p>
          <a:p>
            <a:r>
              <a:rPr lang="pl-PL" altLang="pl-PL" sz="1100" dirty="0"/>
              <a:t>źródło</a:t>
            </a:r>
            <a:r>
              <a:rPr lang="en-US" altLang="pl-PL" sz="1100" dirty="0"/>
              <a:t>: </a:t>
            </a:r>
            <a:r>
              <a:rPr lang="en-US" sz="1200" dirty="0"/>
              <a:t>DCI, </a:t>
            </a:r>
            <a:r>
              <a:rPr lang="en-US" sz="1200" i="1" dirty="0"/>
              <a:t>“WINNING STRATEGIES In Economic Development Marketing”</a:t>
            </a:r>
            <a:r>
              <a:rPr lang="pl-PL" sz="1200" i="1" dirty="0"/>
              <a:t>, 2017</a:t>
            </a:r>
            <a:endParaRPr lang="pl-PL" sz="1200" dirty="0"/>
          </a:p>
          <a:p>
            <a:pPr eaLnBrk="1" hangingPunct="1"/>
            <a:endParaRPr lang="en-US" altLang="pl-PL" sz="1100" dirty="0"/>
          </a:p>
        </p:txBody>
      </p:sp>
      <p:sp>
        <p:nvSpPr>
          <p:cNvPr id="15" name="Symbol zastępczy zawartości 1">
            <a:extLst>
              <a:ext uri="{FF2B5EF4-FFF2-40B4-BE49-F238E27FC236}">
                <a16:creationId xmlns:a16="http://schemas.microsoft.com/office/drawing/2014/main" id="{381A4113-89A7-4484-B348-50F7D810EC0B}"/>
              </a:ext>
            </a:extLst>
          </p:cNvPr>
          <p:cNvSpPr txBox="1">
            <a:spLocks/>
          </p:cNvSpPr>
          <p:nvPr/>
        </p:nvSpPr>
        <p:spPr>
          <a:xfrm>
            <a:off x="323850" y="1287138"/>
            <a:ext cx="8496000" cy="37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dirty="0">
                <a:solidFill>
                  <a:srgbClr val="C00000"/>
                </a:solidFill>
              </a:rPr>
              <a:t>Badanie efektywności</a:t>
            </a:r>
            <a:endParaRPr lang="pl-PL" sz="1600" dirty="0">
              <a:solidFill>
                <a:srgbClr val="C00000"/>
              </a:solidFill>
            </a:endParaRPr>
          </a:p>
        </p:txBody>
      </p:sp>
      <p:sp>
        <p:nvSpPr>
          <p:cNvPr id="5" name="Symbol zastępczy tekstu 1">
            <a:extLst>
              <a:ext uri="{FF2B5EF4-FFF2-40B4-BE49-F238E27FC236}">
                <a16:creationId xmlns:a16="http://schemas.microsoft.com/office/drawing/2014/main" id="{0D8546CC-6CD8-48F2-9EA9-29F0599550FA}"/>
              </a:ext>
            </a:extLst>
          </p:cNvPr>
          <p:cNvSpPr txBox="1">
            <a:spLocks/>
          </p:cNvSpPr>
          <p:nvPr/>
        </p:nvSpPr>
        <p:spPr>
          <a:xfrm>
            <a:off x="323999" y="324914"/>
            <a:ext cx="9612000" cy="8270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Skuteczne techniki promocji</a:t>
            </a:r>
            <a:endParaRPr lang="pl-PL" sz="66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25328397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BC62F39-5197-4035-B163-90DFE54219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l-PL" dirty="0"/>
              <a:t>Zapraszamy do współpracy</a:t>
            </a:r>
          </a:p>
          <a:p>
            <a:endParaRPr lang="en-US" dirty="0"/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E66CE1E1-E338-4E6B-8853-C8F331CA4B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99BBC2B6-0AAC-489E-86BC-E366BA71B125}"/>
              </a:ext>
            </a:extLst>
          </p:cNvPr>
          <p:cNvCxnSpPr>
            <a:cxnSpLocks/>
          </p:cNvCxnSpPr>
          <p:nvPr/>
        </p:nvCxnSpPr>
        <p:spPr>
          <a:xfrm>
            <a:off x="3909568" y="4128845"/>
            <a:ext cx="5852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C6334878-65F3-4DBA-BA20-2895AA352C90}"/>
              </a:ext>
            </a:extLst>
          </p:cNvPr>
          <p:cNvSpPr txBox="1">
            <a:spLocks/>
          </p:cNvSpPr>
          <p:nvPr/>
        </p:nvSpPr>
        <p:spPr>
          <a:xfrm>
            <a:off x="5087112" y="2802552"/>
            <a:ext cx="5733288" cy="33331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800" dirty="0">
                <a:solidFill>
                  <a:schemeClr val="tx2"/>
                </a:solidFill>
              </a:rPr>
              <a:t>Mirosław Odziemczyk</a:t>
            </a:r>
          </a:p>
        </p:txBody>
      </p:sp>
      <p:sp>
        <p:nvSpPr>
          <p:cNvPr id="13" name="Symbol zastępczy tekstu 5">
            <a:extLst>
              <a:ext uri="{FF2B5EF4-FFF2-40B4-BE49-F238E27FC236}">
                <a16:creationId xmlns:a16="http://schemas.microsoft.com/office/drawing/2014/main" id="{3B850628-5E87-461E-98F1-15FF2D3813C8}"/>
              </a:ext>
            </a:extLst>
          </p:cNvPr>
          <p:cNvSpPr txBox="1">
            <a:spLocks/>
          </p:cNvSpPr>
          <p:nvPr/>
        </p:nvSpPr>
        <p:spPr>
          <a:xfrm>
            <a:off x="5085436" y="3201404"/>
            <a:ext cx="5733288" cy="51451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5600" dirty="0"/>
              <a:t> Pełnomocnik Zarządu PAIH S.A. </a:t>
            </a:r>
          </a:p>
          <a:p>
            <a:pPr marL="0" indent="0">
              <a:buNone/>
            </a:pPr>
            <a:r>
              <a:rPr lang="pl-PL" sz="5600" dirty="0"/>
              <a:t>ds. Współpracy ze Specjalnymi Strefami Ekonomicznymi</a:t>
            </a:r>
          </a:p>
          <a:p>
            <a:pPr marL="0" indent="0">
              <a:buNone/>
            </a:pPr>
            <a:endParaRPr lang="pl-PL" sz="5600" dirty="0"/>
          </a:p>
          <a:p>
            <a:pPr marL="0" indent="0">
              <a:buNone/>
            </a:pPr>
            <a:r>
              <a:rPr lang="pl-PL" dirty="0"/>
              <a:t> </a:t>
            </a:r>
          </a:p>
        </p:txBody>
      </p:sp>
      <p:sp>
        <p:nvSpPr>
          <p:cNvPr id="14" name="Symbol zastępczy tekstu 4">
            <a:extLst>
              <a:ext uri="{FF2B5EF4-FFF2-40B4-BE49-F238E27FC236}">
                <a16:creationId xmlns:a16="http://schemas.microsoft.com/office/drawing/2014/main" id="{DA52E2DF-FD28-4D62-ADDD-822FE9119664}"/>
              </a:ext>
            </a:extLst>
          </p:cNvPr>
          <p:cNvSpPr txBox="1">
            <a:spLocks/>
          </p:cNvSpPr>
          <p:nvPr/>
        </p:nvSpPr>
        <p:spPr>
          <a:xfrm>
            <a:off x="5085436" y="4316468"/>
            <a:ext cx="5733288" cy="1262814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pl-PL" sz="5600" dirty="0"/>
              <a:t>tel.: 22 334 99 68</a:t>
            </a:r>
          </a:p>
          <a:p>
            <a:pPr>
              <a:lnSpc>
                <a:spcPct val="120000"/>
              </a:lnSpc>
            </a:pPr>
            <a:r>
              <a:rPr lang="pl-PL" sz="6000" dirty="0" err="1"/>
              <a:t>mob</a:t>
            </a:r>
            <a:r>
              <a:rPr lang="fr-FR" sz="6000" dirty="0"/>
              <a:t>: +48 </a:t>
            </a:r>
            <a:r>
              <a:rPr lang="pl-PL" sz="6000" dirty="0"/>
              <a:t>609 565 061</a:t>
            </a:r>
            <a:endParaRPr lang="fr-FR" sz="6000" dirty="0"/>
          </a:p>
          <a:p>
            <a:pPr>
              <a:lnSpc>
                <a:spcPct val="120000"/>
              </a:lnSpc>
            </a:pPr>
            <a:endParaRPr lang="pl-PL" sz="5600" dirty="0">
              <a:solidFill>
                <a:schemeClr val="tx2"/>
              </a:solidFill>
            </a:endParaRPr>
          </a:p>
          <a:p>
            <a:pPr>
              <a:lnSpc>
                <a:spcPct val="120000"/>
              </a:lnSpc>
            </a:pPr>
            <a:r>
              <a:rPr lang="pl-PL" sz="5600" dirty="0"/>
              <a:t>e-mail: </a:t>
            </a:r>
            <a:r>
              <a:rPr lang="pl-PL" sz="5600" dirty="0">
                <a:hlinkClick r:id="rId3"/>
              </a:rPr>
              <a:t>miroslaw.odziemczyk@paih.gov.pl</a:t>
            </a:r>
            <a:r>
              <a:rPr lang="pl-PL" sz="5600" dirty="0"/>
              <a:t> </a:t>
            </a:r>
            <a:endParaRPr lang="pl-PL" sz="5600" dirty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</a:pPr>
            <a:r>
              <a:rPr lang="pl-PL" sz="5600" dirty="0">
                <a:solidFill>
                  <a:srgbClr val="C00000"/>
                </a:solidFill>
                <a:hlinkClick r:id="rId4"/>
              </a:rPr>
              <a:t>www.paih.gov.pl</a:t>
            </a:r>
            <a:endParaRPr lang="pl-PL" sz="5600" dirty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</a:pPr>
            <a:endParaRPr lang="pl-PL" sz="5600" dirty="0">
              <a:solidFill>
                <a:srgbClr val="C00000"/>
              </a:solidFill>
            </a:endParaRPr>
          </a:p>
          <a:p>
            <a:r>
              <a:rPr lang="pl-PL" dirty="0"/>
              <a:t> 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10" name="Symbol zastępczy obrazu 9">
            <a:extLst>
              <a:ext uri="{FF2B5EF4-FFF2-40B4-BE49-F238E27FC236}">
                <a16:creationId xmlns:a16="http://schemas.microsoft.com/office/drawing/2014/main" id="{6F85C4A7-3361-4452-BDCD-632ECE1E35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0" r="27890"/>
          <a:stretch>
            <a:fillRect/>
          </a:stretch>
        </p:blipFill>
        <p:spPr>
          <a:xfrm>
            <a:off x="947759" y="1570078"/>
            <a:ext cx="2543585" cy="359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43328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FE32AEE-8971-4230-B3BB-1A46EE1D6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63" y="0"/>
            <a:ext cx="4181478" cy="177164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ymbol zastępczy tekstu 1">
            <a:extLst>
              <a:ext uri="{FF2B5EF4-FFF2-40B4-BE49-F238E27FC236}">
                <a16:creationId xmlns:a16="http://schemas.microsoft.com/office/drawing/2014/main" id="{1F0B29E7-7413-411E-B13D-3E617C85A6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995" y="1514050"/>
            <a:ext cx="8393779" cy="2189340"/>
          </a:xfrm>
        </p:spPr>
        <p:txBody>
          <a:bodyPr/>
          <a:lstStyle/>
          <a:p>
            <a:r>
              <a:rPr lang="pl-PL" sz="3400" dirty="0"/>
              <a:t>Zapraszamy do współpracy</a:t>
            </a:r>
            <a:endParaRPr lang="pl-PL" sz="2800" i="1" dirty="0"/>
          </a:p>
          <a:p>
            <a:endParaRPr lang="pl-PL" sz="1100" dirty="0"/>
          </a:p>
        </p:txBody>
      </p:sp>
    </p:spTree>
    <p:extLst>
      <p:ext uri="{BB962C8B-B14F-4D97-AF65-F5344CB8AC3E}">
        <p14:creationId xmlns:p14="http://schemas.microsoft.com/office/powerpoint/2010/main" val="1180268564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zawartości 1">
            <a:extLst>
              <a:ext uri="{FF2B5EF4-FFF2-40B4-BE49-F238E27FC236}">
                <a16:creationId xmlns:a16="http://schemas.microsoft.com/office/drawing/2014/main" id="{47D53AB8-9A4F-4C2F-93BB-C78B81236AD4}"/>
              </a:ext>
            </a:extLst>
          </p:cNvPr>
          <p:cNvSpPr txBox="1">
            <a:spLocks/>
          </p:cNvSpPr>
          <p:nvPr/>
        </p:nvSpPr>
        <p:spPr>
          <a:xfrm>
            <a:off x="323850" y="1287138"/>
            <a:ext cx="8496000" cy="37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dirty="0">
                <a:solidFill>
                  <a:srgbClr val="C00000"/>
                </a:solidFill>
              </a:rPr>
              <a:t>Informacja o projekcie - geneza</a:t>
            </a:r>
            <a:endParaRPr lang="pl-PL" sz="1600" dirty="0">
              <a:solidFill>
                <a:srgbClr val="C00000"/>
              </a:solidFill>
            </a:endParaRPr>
          </a:p>
        </p:txBody>
      </p:sp>
      <p:pic>
        <p:nvPicPr>
          <p:cNvPr id="8" name="Picture 2" descr="http://administracja.mswia.gov.pl/dokumenty/zalaczniki/58/58-20245.png">
            <a:extLst>
              <a:ext uri="{FF2B5EF4-FFF2-40B4-BE49-F238E27FC236}">
                <a16:creationId xmlns:a16="http://schemas.microsoft.com/office/drawing/2014/main" id="{3BF6DC43-839D-4393-8FFF-BA7DB3ECA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114" y="1821299"/>
            <a:ext cx="5834809" cy="437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ymbol zastępczy tekstu 1">
            <a:extLst>
              <a:ext uri="{FF2B5EF4-FFF2-40B4-BE49-F238E27FC236}">
                <a16:creationId xmlns:a16="http://schemas.microsoft.com/office/drawing/2014/main" id="{D1AB13A2-ABD4-4866-8C85-9514CD619A72}"/>
              </a:ext>
            </a:extLst>
          </p:cNvPr>
          <p:cNvSpPr txBox="1">
            <a:spLocks/>
          </p:cNvSpPr>
          <p:nvPr/>
        </p:nvSpPr>
        <p:spPr>
          <a:xfrm>
            <a:off x="323999" y="324914"/>
            <a:ext cx="9612000" cy="8270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Informacje o projekcie SOI w samorządzie</a:t>
            </a:r>
            <a:endParaRPr lang="pl-PL" sz="36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39070419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zawartości 1">
            <a:extLst>
              <a:ext uri="{FF2B5EF4-FFF2-40B4-BE49-F238E27FC236}">
                <a16:creationId xmlns:a16="http://schemas.microsoft.com/office/drawing/2014/main" id="{47D53AB8-9A4F-4C2F-93BB-C78B81236AD4}"/>
              </a:ext>
            </a:extLst>
          </p:cNvPr>
          <p:cNvSpPr txBox="1">
            <a:spLocks/>
          </p:cNvSpPr>
          <p:nvPr/>
        </p:nvSpPr>
        <p:spPr>
          <a:xfrm>
            <a:off x="323850" y="1287138"/>
            <a:ext cx="8496000" cy="37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dirty="0">
                <a:solidFill>
                  <a:srgbClr val="C00000"/>
                </a:solidFill>
              </a:rPr>
              <a:t>Informacja o projekcie - efekt</a:t>
            </a:r>
            <a:endParaRPr lang="pl-PL" sz="1600" dirty="0">
              <a:solidFill>
                <a:srgbClr val="C00000"/>
              </a:solidFill>
            </a:endParaRP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3A569016-0EF8-470A-A375-97E6FABDA018}"/>
              </a:ext>
            </a:extLst>
          </p:cNvPr>
          <p:cNvSpPr txBox="1">
            <a:spLocks/>
          </p:cNvSpPr>
          <p:nvPr/>
        </p:nvSpPr>
        <p:spPr>
          <a:xfrm>
            <a:off x="6559158" y="1857839"/>
            <a:ext cx="3804042" cy="466281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dirty="0"/>
              <a:t>Standardy obsługi inwestorów w samorządzie </a:t>
            </a:r>
          </a:p>
          <a:p>
            <a:endParaRPr lang="pl-PL" sz="2400" dirty="0"/>
          </a:p>
          <a:p>
            <a:r>
              <a:rPr lang="pl-PL" sz="2400" dirty="0"/>
              <a:t>Szkolenia i pilotażowe wdrożenie na terenie 46 gmin województwa warmińsko-mazurskiego. </a:t>
            </a:r>
          </a:p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89580CB-5B9E-414A-95ED-BA8541246F5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177" y="1857839"/>
            <a:ext cx="3725667" cy="4662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ymbol zastępczy tekstu 1">
            <a:extLst>
              <a:ext uri="{FF2B5EF4-FFF2-40B4-BE49-F238E27FC236}">
                <a16:creationId xmlns:a16="http://schemas.microsoft.com/office/drawing/2014/main" id="{273A9CA8-92C3-403E-8837-B0601B02AB82}"/>
              </a:ext>
            </a:extLst>
          </p:cNvPr>
          <p:cNvSpPr txBox="1">
            <a:spLocks/>
          </p:cNvSpPr>
          <p:nvPr/>
        </p:nvSpPr>
        <p:spPr>
          <a:xfrm>
            <a:off x="323999" y="324914"/>
            <a:ext cx="9612000" cy="8270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Informacje o projekcie SOI w samorządzie</a:t>
            </a:r>
            <a:endParaRPr lang="pl-PL" sz="36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42063916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zawartości 1">
            <a:extLst>
              <a:ext uri="{FF2B5EF4-FFF2-40B4-BE49-F238E27FC236}">
                <a16:creationId xmlns:a16="http://schemas.microsoft.com/office/drawing/2014/main" id="{47D53AB8-9A4F-4C2F-93BB-C78B81236AD4}"/>
              </a:ext>
            </a:extLst>
          </p:cNvPr>
          <p:cNvSpPr txBox="1">
            <a:spLocks/>
          </p:cNvSpPr>
          <p:nvPr/>
        </p:nvSpPr>
        <p:spPr>
          <a:xfrm>
            <a:off x="323850" y="1287138"/>
            <a:ext cx="8496000" cy="37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dirty="0">
                <a:solidFill>
                  <a:srgbClr val="C00000"/>
                </a:solidFill>
              </a:rPr>
              <a:t>Standardy Obsługi Inwestora – dla kogo?</a:t>
            </a:r>
            <a:endParaRPr lang="pl-PL" sz="1600" dirty="0">
              <a:solidFill>
                <a:srgbClr val="C00000"/>
              </a:solidFill>
            </a:endParaRPr>
          </a:p>
        </p:txBody>
      </p:sp>
      <p:sp>
        <p:nvSpPr>
          <p:cNvPr id="7" name="Symbol zastępczy tekstu 1">
            <a:extLst>
              <a:ext uri="{FF2B5EF4-FFF2-40B4-BE49-F238E27FC236}">
                <a16:creationId xmlns:a16="http://schemas.microsoft.com/office/drawing/2014/main" id="{ABA39273-DE18-44B0-803D-73A4C2193DBF}"/>
              </a:ext>
            </a:extLst>
          </p:cNvPr>
          <p:cNvSpPr txBox="1">
            <a:spLocks/>
          </p:cNvSpPr>
          <p:nvPr/>
        </p:nvSpPr>
        <p:spPr>
          <a:xfrm>
            <a:off x="323999" y="324914"/>
            <a:ext cx="9612000" cy="8270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Informacje o projekcie SOI w samorządzie</a:t>
            </a:r>
            <a:endParaRPr lang="pl-PL" sz="3600" dirty="0"/>
          </a:p>
          <a:p>
            <a:endParaRPr lang="pl-PL" dirty="0"/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C9FF4D8E-3993-4FD5-AEF9-1FE8A9649AB2}"/>
              </a:ext>
            </a:extLst>
          </p:cNvPr>
          <p:cNvSpPr txBox="1">
            <a:spLocks/>
          </p:cNvSpPr>
          <p:nvPr/>
        </p:nvSpPr>
        <p:spPr>
          <a:xfrm>
            <a:off x="1293916" y="1965327"/>
            <a:ext cx="6137408" cy="45677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pl-PL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dla JST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zainteresowanych wprowadzaniem </a:t>
            </a:r>
            <a:r>
              <a:rPr lang="pl-PL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jednolitych zasad obsługi inwestora/ przedsiębiorcy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zalecanych przez PAIH.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pl-PL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wynikają z wieloletnich doświadczeń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w kontaktach międzynarodowych, w szczególności związanych z obsługą bezpośrednich inwestycji zagranicznych w PAIH i jej poprzedniczce – </a:t>
            </a:r>
            <a:r>
              <a:rPr lang="pl-PL" sz="1800" dirty="0" err="1">
                <a:latin typeface="Arial" panose="020B0604020202020204" pitchFamily="34" charset="0"/>
                <a:cs typeface="Arial" panose="020B0604020202020204" pitchFamily="34" charset="0"/>
              </a:rPr>
              <a:t>PAIiIZ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pozwalają na realizację oczekiwań przedsiębiorców dotyczących </a:t>
            </a:r>
            <a:r>
              <a:rPr lang="pl-PL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wsparcia przez gminę procesu inwestycyjnego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. Są także podpowiedzią dla zarządzających gminami, jak w prosty sposób kierować tym procesem w celu rozwijania lokalnej przedsiębiorczości.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E09EEFC-A5FE-4240-892B-AE97D674A6B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766" y="2313207"/>
            <a:ext cx="2618257" cy="3582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2623339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obrazu 7">
            <a:extLst>
              <a:ext uri="{FF2B5EF4-FFF2-40B4-BE49-F238E27FC236}">
                <a16:creationId xmlns:a16="http://schemas.microsoft.com/office/drawing/2014/main" id="{37745B2F-0F9B-490B-802B-72CDE95AB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24" y="4583289"/>
            <a:ext cx="5948340" cy="1998132"/>
          </a:xfrm>
          <a:prstGeom prst="rect">
            <a:avLst/>
          </a:prstGeom>
        </p:spPr>
      </p:pic>
      <p:sp>
        <p:nvSpPr>
          <p:cNvPr id="5" name="Symbol zastępczy tekstu 2">
            <a:extLst>
              <a:ext uri="{FF2B5EF4-FFF2-40B4-BE49-F238E27FC236}">
                <a16:creationId xmlns:a16="http://schemas.microsoft.com/office/drawing/2014/main" id="{55452BB7-4245-46F2-AA61-829673A41353}"/>
              </a:ext>
            </a:extLst>
          </p:cNvPr>
          <p:cNvSpPr txBox="1">
            <a:spLocks/>
          </p:cNvSpPr>
          <p:nvPr/>
        </p:nvSpPr>
        <p:spPr>
          <a:xfrm>
            <a:off x="357643" y="1849293"/>
            <a:ext cx="7295321" cy="8270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dirty="0"/>
              <a:t>Model marketingowy PAIH S.A.</a:t>
            </a:r>
            <a:endParaRPr lang="pl-PL" sz="2000" dirty="0"/>
          </a:p>
          <a:p>
            <a:endParaRPr lang="pl-PL" dirty="0"/>
          </a:p>
        </p:txBody>
      </p:sp>
      <p:sp>
        <p:nvSpPr>
          <p:cNvPr id="6" name="Symbol zastępczy zawartości 1">
            <a:extLst>
              <a:ext uri="{FF2B5EF4-FFF2-40B4-BE49-F238E27FC236}">
                <a16:creationId xmlns:a16="http://schemas.microsoft.com/office/drawing/2014/main" id="{C12E490E-6C89-4873-8B5D-E3F0AD279849}"/>
              </a:ext>
            </a:extLst>
          </p:cNvPr>
          <p:cNvSpPr txBox="1">
            <a:spLocks/>
          </p:cNvSpPr>
          <p:nvPr/>
        </p:nvSpPr>
        <p:spPr>
          <a:xfrm>
            <a:off x="430793" y="3994296"/>
            <a:ext cx="9340527" cy="3746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pl-PL" sz="2000" dirty="0">
                <a:solidFill>
                  <a:srgbClr val="C00000"/>
                </a:solidFill>
              </a:rPr>
              <a:t>Model marketingowy PAIH S.A. w zakresie wsparcia inwestorów/przedsiębiorców</a:t>
            </a:r>
          </a:p>
        </p:txBody>
      </p:sp>
    </p:spTree>
    <p:extLst>
      <p:ext uri="{BB962C8B-B14F-4D97-AF65-F5344CB8AC3E}">
        <p14:creationId xmlns:p14="http://schemas.microsoft.com/office/powerpoint/2010/main" val="3570091364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zawartości 1">
            <a:extLst>
              <a:ext uri="{FF2B5EF4-FFF2-40B4-BE49-F238E27FC236}">
                <a16:creationId xmlns:a16="http://schemas.microsoft.com/office/drawing/2014/main" id="{47D53AB8-9A4F-4C2F-93BB-C78B81236AD4}"/>
              </a:ext>
            </a:extLst>
          </p:cNvPr>
          <p:cNvSpPr txBox="1">
            <a:spLocks/>
          </p:cNvSpPr>
          <p:nvPr/>
        </p:nvSpPr>
        <p:spPr>
          <a:xfrm>
            <a:off x="323850" y="1287138"/>
            <a:ext cx="8496000" cy="37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pl-PL" sz="2000" dirty="0">
                <a:solidFill>
                  <a:srgbClr val="C00000"/>
                </a:solidFill>
              </a:rPr>
              <a:t>Wsparcie inwestorów. Wsparcie eksporterów</a:t>
            </a:r>
          </a:p>
        </p:txBody>
      </p:sp>
      <p:sp>
        <p:nvSpPr>
          <p:cNvPr id="7" name="Symbol zastępczy tekstu 1">
            <a:extLst>
              <a:ext uri="{FF2B5EF4-FFF2-40B4-BE49-F238E27FC236}">
                <a16:creationId xmlns:a16="http://schemas.microsoft.com/office/drawing/2014/main" id="{ABA39273-DE18-44B0-803D-73A4C2193DBF}"/>
              </a:ext>
            </a:extLst>
          </p:cNvPr>
          <p:cNvSpPr txBox="1">
            <a:spLocks/>
          </p:cNvSpPr>
          <p:nvPr/>
        </p:nvSpPr>
        <p:spPr>
          <a:xfrm>
            <a:off x="323999" y="324914"/>
            <a:ext cx="9612000" cy="8270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Model marketingowy PAIH S.A.</a:t>
            </a:r>
            <a:endParaRPr lang="pl-PL" sz="3600" dirty="0"/>
          </a:p>
          <a:p>
            <a:endParaRPr lang="pl-PL" dirty="0"/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C9FF4D8E-3993-4FD5-AEF9-1FE8A9649AB2}"/>
              </a:ext>
            </a:extLst>
          </p:cNvPr>
          <p:cNvSpPr txBox="1">
            <a:spLocks/>
          </p:cNvSpPr>
          <p:nvPr/>
        </p:nvSpPr>
        <p:spPr>
          <a:xfrm>
            <a:off x="1290000" y="2252406"/>
            <a:ext cx="9612000" cy="36055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l-PL" sz="2400" b="1" dirty="0"/>
              <a:t>Produkt </a:t>
            </a:r>
            <a:r>
              <a:rPr lang="pl-PL" sz="2400" dirty="0"/>
              <a:t>– oferta inwestycyjna z jednej strony oraz „programy wsparcia eksporterów” w ramach ekspansji zagranicznej z drugiej;</a:t>
            </a:r>
          </a:p>
          <a:p>
            <a:pPr algn="just"/>
            <a:r>
              <a:rPr lang="pl-PL" sz="2400" b="1" dirty="0"/>
              <a:t>Cena</a:t>
            </a:r>
            <a:r>
              <a:rPr lang="pl-PL" sz="2400" dirty="0"/>
              <a:t> – usługi non profit oraz udziela wsparcia w zakresie dysponowania środkami publicznymi (w ramach różnych projektów). W przypadku uwzględnienia wszystkich elementów w „procesie”, wsparcie PAIH i jej partnerów regionalnych prowadzi do obniżenia kosztów zarówno procesu inwestycyjnego jak i działań proeksportowych przy jednoczesnym przysporzeniu korzyści, w tym ekonomicznych, JST będących ostatecznym (głównym) beneficjentem „sprzedaży oferowanych produktów”</a:t>
            </a:r>
          </a:p>
        </p:txBody>
      </p:sp>
    </p:spTree>
    <p:extLst>
      <p:ext uri="{BB962C8B-B14F-4D97-AF65-F5344CB8AC3E}">
        <p14:creationId xmlns:p14="http://schemas.microsoft.com/office/powerpoint/2010/main" val="915706255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1_Motyw pakietu Office">
  <a:themeElements>
    <a:clrScheme name="PAIH">
      <a:dk1>
        <a:srgbClr val="626769"/>
      </a:dk1>
      <a:lt1>
        <a:srgbClr val="FFFFFF"/>
      </a:lt1>
      <a:dk2>
        <a:srgbClr val="B61928"/>
      </a:dk2>
      <a:lt2>
        <a:srgbClr val="FFFFFF"/>
      </a:lt2>
      <a:accent1>
        <a:srgbClr val="B61928"/>
      </a:accent1>
      <a:accent2>
        <a:srgbClr val="D2796D"/>
      </a:accent2>
      <a:accent3>
        <a:srgbClr val="626769"/>
      </a:accent3>
      <a:accent4>
        <a:srgbClr val="A4A8AB"/>
      </a:accent4>
      <a:accent5>
        <a:srgbClr val="0C7492"/>
      </a:accent5>
      <a:accent6>
        <a:srgbClr val="F7A600"/>
      </a:accent6>
      <a:hlink>
        <a:srgbClr val="B61928"/>
      </a:hlink>
      <a:folHlink>
        <a:srgbClr val="7F7F7F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aih">
  <a:themeElements>
    <a:clrScheme name="PAIH">
      <a:dk1>
        <a:srgbClr val="626769"/>
      </a:dk1>
      <a:lt1>
        <a:srgbClr val="FFFFFF"/>
      </a:lt1>
      <a:dk2>
        <a:srgbClr val="B61928"/>
      </a:dk2>
      <a:lt2>
        <a:srgbClr val="FFFFFF"/>
      </a:lt2>
      <a:accent1>
        <a:srgbClr val="B61928"/>
      </a:accent1>
      <a:accent2>
        <a:srgbClr val="D2796D"/>
      </a:accent2>
      <a:accent3>
        <a:srgbClr val="626769"/>
      </a:accent3>
      <a:accent4>
        <a:srgbClr val="A4A8AB"/>
      </a:accent4>
      <a:accent5>
        <a:srgbClr val="0C7492"/>
      </a:accent5>
      <a:accent6>
        <a:srgbClr val="F7A600"/>
      </a:accent6>
      <a:hlink>
        <a:srgbClr val="B61928"/>
      </a:hlink>
      <a:folHlink>
        <a:srgbClr val="7F7F7F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ih" id="{C8EE3C6D-EAA6-4663-A689-278573E914BB}" vid="{3C87A447-7032-4156-BD48-A315BF466B51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14706</TotalTime>
  <Words>2447</Words>
  <Application>Microsoft Office PowerPoint</Application>
  <PresentationFormat>Panoramiczny</PresentationFormat>
  <Paragraphs>379</Paragraphs>
  <Slides>43</Slides>
  <Notes>26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43</vt:i4>
      </vt:variant>
    </vt:vector>
  </HeadingPairs>
  <TitlesOfParts>
    <vt:vector size="50" baseType="lpstr">
      <vt:lpstr>Arial</vt:lpstr>
      <vt:lpstr>Calibri</vt:lpstr>
      <vt:lpstr>Calibri Light</vt:lpstr>
      <vt:lpstr>Times New Roman</vt:lpstr>
      <vt:lpstr>Wingdings</vt:lpstr>
      <vt:lpstr>1_Motyw pakietu Office</vt:lpstr>
      <vt:lpstr>paih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j.grzybowska@poczta.fm</dc:creator>
  <cp:lastModifiedBy>Miroslaw Odziemczyk</cp:lastModifiedBy>
  <cp:revision>684</cp:revision>
  <cp:lastPrinted>2020-02-04T10:16:37Z</cp:lastPrinted>
  <dcterms:created xsi:type="dcterms:W3CDTF">2017-01-17T17:37:53Z</dcterms:created>
  <dcterms:modified xsi:type="dcterms:W3CDTF">2020-02-04T12:24:53Z</dcterms:modified>
</cp:coreProperties>
</file>